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57" r:id="rId8"/>
    <p:sldId id="282" r:id="rId9"/>
    <p:sldId id="280" r:id="rId10"/>
    <p:sldId id="281" r:id="rId11"/>
    <p:sldId id="290" r:id="rId12"/>
    <p:sldId id="291" r:id="rId13"/>
    <p:sldId id="293" r:id="rId14"/>
    <p:sldId id="292" r:id="rId15"/>
    <p:sldId id="263" r:id="rId16"/>
    <p:sldId id="264" r:id="rId17"/>
    <p:sldId id="265" r:id="rId18"/>
    <p:sldId id="266" r:id="rId19"/>
    <p:sldId id="267" r:id="rId20"/>
    <p:sldId id="268" r:id="rId21"/>
    <p:sldId id="269" r:id="rId22"/>
    <p:sldId id="310" r:id="rId23"/>
    <p:sldId id="311" r:id="rId24"/>
    <p:sldId id="312" r:id="rId25"/>
    <p:sldId id="313" r:id="rId26"/>
    <p:sldId id="314" r:id="rId27"/>
    <p:sldId id="315" r:id="rId28"/>
    <p:sldId id="270" r:id="rId29"/>
    <p:sldId id="271" r:id="rId30"/>
    <p:sldId id="272" r:id="rId31"/>
    <p:sldId id="273" r:id="rId32"/>
    <p:sldId id="274" r:id="rId33"/>
    <p:sldId id="275" r:id="rId34"/>
    <p:sldId id="276" r:id="rId35"/>
    <p:sldId id="277" r:id="rId36"/>
    <p:sldId id="278" r:id="rId37"/>
    <p:sldId id="283" r:id="rId38"/>
    <p:sldId id="284" r:id="rId39"/>
    <p:sldId id="285" r:id="rId40"/>
    <p:sldId id="286" r:id="rId41"/>
    <p:sldId id="287" r:id="rId42"/>
    <p:sldId id="288" r:id="rId43"/>
    <p:sldId id="289" r:id="rId44"/>
    <p:sldId id="294" r:id="rId45"/>
    <p:sldId id="296" r:id="rId46"/>
    <p:sldId id="295"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279" r:id="rId6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762" y="-102"/>
      </p:cViewPr>
      <p:guideLst>
        <p:guide orient="horz" pos="2160"/>
        <p:guide pos="2880"/>
      </p:guideLst>
    </p:cSldViewPr>
  </p:slideViewPr>
  <p:notesTextViewPr>
    <p:cViewPr>
      <p:scale>
        <a:sx n="100" d="100"/>
        <a:sy n="100" d="100"/>
      </p:scale>
      <p:origin x="0" y="0"/>
    </p:cViewPr>
  </p:notesTextViewPr>
  <p:sorterViewPr>
    <p:cViewPr>
      <p:scale>
        <a:sx n="93" d="100"/>
        <a:sy n="93" d="100"/>
      </p:scale>
      <p:origin x="0" y="840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5E40C37-28E9-49FE-BD54-0904615A8AE9}" type="datetimeFigureOut">
              <a:rPr lang="tr-TR" smtClean="0"/>
              <a:pPr/>
              <a:t>16.03.2016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D53F6BE-D453-4B9C-BBE0-9F63EC9E26C3}"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5E40C37-28E9-49FE-BD54-0904615A8AE9}" type="datetimeFigureOut">
              <a:rPr lang="tr-TR" smtClean="0"/>
              <a:pPr/>
              <a:t>16.03.2016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D53F6BE-D453-4B9C-BBE0-9F63EC9E26C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5E40C37-28E9-49FE-BD54-0904615A8AE9}" type="datetimeFigureOut">
              <a:rPr lang="tr-TR" smtClean="0"/>
              <a:pPr/>
              <a:t>16.03.2016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D53F6BE-D453-4B9C-BBE0-9F63EC9E26C3}"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5E40C37-28E9-49FE-BD54-0904615A8AE9}" type="datetimeFigureOut">
              <a:rPr lang="tr-TR" smtClean="0"/>
              <a:pPr/>
              <a:t>16.03.2016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D53F6BE-D453-4B9C-BBE0-9F63EC9E26C3}"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5E40C37-28E9-49FE-BD54-0904615A8AE9}" type="datetimeFigureOut">
              <a:rPr lang="tr-TR" smtClean="0"/>
              <a:pPr/>
              <a:t>16.03.2016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D53F6BE-D453-4B9C-BBE0-9F63EC9E26C3}"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5E40C37-28E9-49FE-BD54-0904615A8AE9}" type="datetimeFigureOut">
              <a:rPr lang="tr-TR" smtClean="0"/>
              <a:pPr/>
              <a:t>16.03.2016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D53F6BE-D453-4B9C-BBE0-9F63EC9E26C3}"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5E40C37-28E9-49FE-BD54-0904615A8AE9}" type="datetimeFigureOut">
              <a:rPr lang="tr-TR" smtClean="0"/>
              <a:pPr/>
              <a:t>16.03.2016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D53F6BE-D453-4B9C-BBE0-9F63EC9E26C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5E40C37-28E9-49FE-BD54-0904615A8AE9}" type="datetimeFigureOut">
              <a:rPr lang="tr-TR" smtClean="0"/>
              <a:pPr/>
              <a:t>16.03.2016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D53F6BE-D453-4B9C-BBE0-9F63EC9E26C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5E40C37-28E9-49FE-BD54-0904615A8AE9}" type="datetimeFigureOut">
              <a:rPr lang="tr-TR" smtClean="0"/>
              <a:pPr/>
              <a:t>16.03.2016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D53F6BE-D453-4B9C-BBE0-9F63EC9E26C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5E40C37-28E9-49FE-BD54-0904615A8AE9}" type="datetimeFigureOut">
              <a:rPr lang="tr-TR" smtClean="0"/>
              <a:pPr/>
              <a:t>16.03.2016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D53F6BE-D453-4B9C-BBE0-9F63EC9E26C3}"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5E40C37-28E9-49FE-BD54-0904615A8AE9}" type="datetimeFigureOut">
              <a:rPr lang="tr-TR" smtClean="0"/>
              <a:pPr/>
              <a:t>16.03.2016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D53F6BE-D453-4B9C-BBE0-9F63EC9E26C3}"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40C37-28E9-49FE-BD54-0904615A8AE9}" type="datetimeFigureOut">
              <a:rPr lang="tr-TR" smtClean="0"/>
              <a:pPr/>
              <a:t>16.03.2016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3F6BE-D453-4B9C-BBE0-9F63EC9E26C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tr/url?sa=i&amp;rct=j&amp;q=&amp;esrc=s&amp;source=images&amp;cd=&amp;cad=rja&amp;uact=8&amp;ved=0ahUKEwjfvZz5t8DLAhVFWRQKHXGTArgQjRwIBw&amp;url=http://www.yenisafak.com/hayat/down-sendromlu-garsonlar-sarkilarla-servis-yapiyor-2432214&amp;bvm=bv.116636494,d.bGg&amp;psig=AFQjCNHDejrw7uGpouwrG6OJxSlJp7l2gQ&amp;ust=1458053826103240"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google.com.tr/url?sa=i&amp;rct=j&amp;q=&amp;esrc=s&amp;source=images&amp;cd=&amp;cad=rja&amp;uact=8&amp;ved=0ahUKEwj8sOaQuMDLAhXIVRQKHQA2DCwQjRwIBw&amp;url=http://www.turkiyegazetesi.com.tr/yasam/337496.aspx&amp;bvm=bv.116636494,d.bGg&amp;psig=AFQjCNHDejrw7uGpouwrG6OJxSlJp7l2gQ&amp;ust=145805382610324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tr/url?sa=i&amp;rct=j&amp;q=&amp;esrc=s&amp;source=images&amp;cd=&amp;cad=rja&amp;uact=8&amp;ved=0ahUKEwinsKXWuMDLAhXHaRQKHduKB4IQjRwIBw&amp;url=http://www.pedatem.com/?sayfa=icerikler&amp;islem=oku&amp;no=2&amp;psig=AFQjCNF1Vb5RjPmPYnyhNQxYflikf0beew&amp;ust=145805401344196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tr/url?sa=i&amp;rct=j&amp;q=&amp;esrc=s&amp;frm=1&amp;source=images&amp;cd=&amp;cad=rja&amp;uact=8&amp;ved=0ahUKEwiDvd7Os8PLAhWHuRQKHez5D1sQjRwIBw&amp;url=http://www.canlihaber.com/turkiyede-kadina-siddet-ne-derecede-68608h.htm&amp;bvm=bv.116636494,d.bGg&amp;psig=AFQjCNEUH82SLQG5-gj5-jIuFPeuIQSvzQ&amp;ust=1458155738137943"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tr/url?sa=i&amp;rct=j&amp;q=&amp;esrc=s&amp;source=images&amp;cd=&amp;cad=rja&amp;uact=8&amp;ved=0ahUKEwiun_WZtqbKAhXM0xoKHRy5BYkQjRwIBw&amp;url=http://www.fotokritik.com/arama/dusunen&amp;psig=AFQjCNFGAkLa_mUTi8GZHSSPezHx1X1Lgw&amp;ust=145276181973000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tr/url?sa=i&amp;rct=j&amp;q=&amp;esrc=s&amp;source=images&amp;cd=&amp;cad=rja&amp;uact=8&amp;ved=0ahUKEwilp5jxrMDLAhWCTBQKHUeCCMcQjRwIBw&amp;url=http://www.marasaktif.com/yasam/yari-yol-evinde-kaliyorlar-h2123.html&amp;psig=AFQjCNEqGY8N1sZ2wZwaWAhInTHi6MEvOA&amp;ust=1458050861316774"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586607"/>
          </a:xfrm>
        </p:spPr>
        <p:txBody>
          <a:bodyPr>
            <a:normAutofit/>
          </a:bodyPr>
          <a:lstStyle/>
          <a:p>
            <a:r>
              <a:rPr lang="tr-TR" dirty="0" smtClean="0"/>
              <a:t>Toplum Ruh Sağlığı</a:t>
            </a:r>
            <a:br>
              <a:rPr lang="tr-TR" dirty="0" smtClean="0"/>
            </a:br>
            <a:r>
              <a:rPr lang="tr-TR" dirty="0" smtClean="0"/>
              <a:t>Politikaları</a:t>
            </a:r>
            <a:endParaRPr lang="tr-TR" dirty="0"/>
          </a:p>
        </p:txBody>
      </p:sp>
      <p:sp>
        <p:nvSpPr>
          <p:cNvPr id="3" name="2 Alt Başlık"/>
          <p:cNvSpPr>
            <a:spLocks noGrp="1"/>
          </p:cNvSpPr>
          <p:nvPr>
            <p:ph type="subTitle" idx="1"/>
          </p:nvPr>
        </p:nvSpPr>
        <p:spPr>
          <a:xfrm>
            <a:off x="1403648" y="4293096"/>
            <a:ext cx="6400800" cy="1752600"/>
          </a:xfrm>
        </p:spPr>
        <p:txBody>
          <a:bodyPr/>
          <a:lstStyle/>
          <a:p>
            <a:r>
              <a:rPr lang="tr-TR" sz="2400" dirty="0" smtClean="0"/>
              <a:t>Prof. Dr. Zafer </a:t>
            </a:r>
            <a:r>
              <a:rPr lang="tr-TR" sz="2400" dirty="0" err="1" smtClean="0"/>
              <a:t>Öztek</a:t>
            </a:r>
            <a:endParaRPr lang="tr-TR" sz="2400" dirty="0" smtClean="0"/>
          </a:p>
          <a:p>
            <a:r>
              <a:rPr lang="tr-TR" sz="1400" dirty="0" smtClean="0"/>
              <a:t>Maltepe Üniversitesi</a:t>
            </a:r>
          </a:p>
          <a:p>
            <a:r>
              <a:rPr lang="tr-TR" sz="1400" dirty="0" smtClean="0"/>
              <a:t>Tıp Fakültesi Halk Sağlığı AD</a:t>
            </a:r>
            <a:endParaRPr lang="tr-TR"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smtClean="0"/>
              <a:t>Tedavi olurken meslek sahibi oluyorlar</a:t>
            </a:r>
            <a:endParaRPr lang="tr-TR" sz="3200" dirty="0"/>
          </a:p>
        </p:txBody>
      </p:sp>
      <p:sp>
        <p:nvSpPr>
          <p:cNvPr id="3" name="2 İçerik Yer Tutucusu"/>
          <p:cNvSpPr>
            <a:spLocks noGrp="1"/>
          </p:cNvSpPr>
          <p:nvPr>
            <p:ph idx="1"/>
          </p:nvPr>
        </p:nvSpPr>
        <p:spPr/>
        <p:txBody>
          <a:bodyPr>
            <a:normAutofit fontScale="40000" lnSpcReduction="20000"/>
          </a:bodyPr>
          <a:lstStyle/>
          <a:p>
            <a:r>
              <a:rPr lang="tr-TR" b="1" dirty="0" smtClean="0"/>
              <a:t>Gaziantep’te yürütülen 'Yarı Yol Evi' projesi kapsamında, 14-19 yaş arasındaki madde bağımlısı gençler hem tedavi görüyor hem de meslek sahibi oluyorlar. </a:t>
            </a:r>
          </a:p>
          <a:p>
            <a:r>
              <a:rPr lang="tr-TR" dirty="0" smtClean="0"/>
              <a:t>Sanayisinin hızla büyümesiyle yoğun göç alan Gaziantep’te sokak çocukları sorununun gündeme gelmesiyle birlikte, 7 yıl önce kurulan, Gençlik Merkezi'nde yürütülen çalışmalar sayesinde madde bağımlısı gençlerin tedavisinde, aileleri ve topluma kazandırılmasında olumlu sonuçlar alındığı bildirildi.</a:t>
            </a:r>
          </a:p>
          <a:p>
            <a:r>
              <a:rPr lang="tr-TR" dirty="0" smtClean="0"/>
              <a:t>Merkezde yatılı kalmasına karar verilen 14-19 yaş arasındaki erkekler, 6 ay boyunca tedavi görüyor. Tedavileri sürerken iş uğraş terapisi kapsamında atölyelerde trikotaj, bakırcılık, taş işçiliği, mozaik, takı tasarım, ebru, ahşap boyama, resim, müzik ve okuma-yazma kurslarına katılıyorlar.</a:t>
            </a:r>
          </a:p>
          <a:p>
            <a:r>
              <a:rPr lang="tr-TR" dirty="0" smtClean="0"/>
              <a:t>Oya Bahadır Yüksek Gençlik Merkezi Müdürü Dr. Cenk </a:t>
            </a:r>
            <a:r>
              <a:rPr lang="tr-TR" dirty="0" err="1" smtClean="0"/>
              <a:t>Yancar</a:t>
            </a:r>
            <a:r>
              <a:rPr lang="tr-TR" dirty="0" smtClean="0"/>
              <a:t> uyguladıkları sistemin farklılıklarından birinin de “takip” olduğunu söyledi.</a:t>
            </a:r>
          </a:p>
          <a:p>
            <a:r>
              <a:rPr lang="tr-TR" dirty="0" smtClean="0"/>
              <a:t>Sisteme giren hastaları tedavileri bittikten sonra da izlediklerini ifade eden </a:t>
            </a:r>
            <a:r>
              <a:rPr lang="tr-TR" dirty="0" err="1" smtClean="0"/>
              <a:t>Yancar</a:t>
            </a:r>
            <a:r>
              <a:rPr lang="tr-TR" dirty="0" smtClean="0"/>
              <a:t>, “Şimdiye kadar yaklaşık bin kişi merkezden faydalandı. Ayrıca arkadaşlarımız tedavisi biten 700 kişiyi de takip ediyor. Maddeye başlayan ergenlerin çoğunda çoklu kullanım var. Hastalarımızın büyük bölümünün 3 veya daha fazla madde kullandıklarını tespit ettik. Yani ne bulurlarsa onu kullanıyorlar. Yetişkinde böyle bir popülasyon yok. Bu nedenle ergenlik dönemindeki madde bağımlılarına özel bir tedavi yöntemi uygulanması gerektiğini düşünüyoruz.” diye konuştu.</a:t>
            </a:r>
          </a:p>
          <a:p>
            <a:r>
              <a:rPr lang="tr-TR" dirty="0" smtClean="0"/>
              <a:t>Bağımlılıkta ilaç tedavisinin başarının sadece yüzde 20'lik kısmını kapsadığını anlatan </a:t>
            </a:r>
            <a:r>
              <a:rPr lang="tr-TR" dirty="0" err="1" smtClean="0"/>
              <a:t>Yancar</a:t>
            </a:r>
            <a:r>
              <a:rPr lang="tr-TR" dirty="0" smtClean="0"/>
              <a:t>, “Bağımlılıkta başarı bir yıl temiz kalmayla ölçülüyor. Dünyadaki başarı oranı yüzde 13-15. Bizde ise bu oran yaklaşık yüzde 52 civarında. Tedaviyi tamamladıktan sonra bir yıl boyunca temiz kalan hasta sayımız ise yüzde 65’tir. Yani kuruma ilk yattığı günden sonra hastalarımızın yüzde 25'inden fazlası temiz kalıyor. Bu dünya standartlarının üstünde bir rakamdır. Çünkü her hastaya özel tedavi uyguluyoruz.” ifadelerini kullandı.</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Korumalı işyeri </a:t>
            </a:r>
            <a:endParaRPr lang="tr-TR" dirty="0"/>
          </a:p>
        </p:txBody>
      </p:sp>
      <p:sp>
        <p:nvSpPr>
          <p:cNvPr id="3" name="2 İçerik Yer Tutucusu"/>
          <p:cNvSpPr>
            <a:spLocks noGrp="1"/>
          </p:cNvSpPr>
          <p:nvPr>
            <p:ph idx="1"/>
          </p:nvPr>
        </p:nvSpPr>
        <p:spPr/>
        <p:txBody>
          <a:bodyPr/>
          <a:lstStyle/>
          <a:p>
            <a:r>
              <a:rPr lang="tr-TR" dirty="0" smtClean="0"/>
              <a:t>İşgücü </a:t>
            </a:r>
            <a:r>
              <a:rPr lang="tr-TR" dirty="0"/>
              <a:t>piyasasına kazandırılmaları güç olan zihinsel veya ruhsal engelli bireylere istihdam oluşturmak amacıyla Devlet tarafından teknik ve mali yönden desteklenen ve çalışma ortamı özel olarak düzenlenen </a:t>
            </a:r>
            <a:r>
              <a:rPr lang="tr-TR" dirty="0" smtClean="0"/>
              <a:t>işyeri</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irc_mi" descr="http://yenisafak.feo.doracdn.com/resize/47uQufiZbmsgHk3H/619/0/resim/imagecrop/2016/03/11/12/57/resized_a9b28-44361a1da09a8843e7c4cb79585db608.jpg">
            <a:hlinkClick r:id="rId2"/>
          </p:cNvPr>
          <p:cNvPicPr>
            <a:picLocks noGrp="1"/>
          </p:cNvPicPr>
          <p:nvPr>
            <p:ph idx="1"/>
          </p:nvPr>
        </p:nvPicPr>
        <p:blipFill>
          <a:blip r:embed="rId3" cstate="print"/>
          <a:srcRect/>
          <a:stretch>
            <a:fillRect/>
          </a:stretch>
        </p:blipFill>
        <p:spPr bwMode="auto">
          <a:xfrm>
            <a:off x="467544" y="260648"/>
            <a:ext cx="4320480" cy="2592288"/>
          </a:xfrm>
          <a:prstGeom prst="rect">
            <a:avLst/>
          </a:prstGeom>
          <a:noFill/>
          <a:ln w="9525">
            <a:noFill/>
            <a:miter lim="800000"/>
            <a:headEnd/>
            <a:tailEnd/>
          </a:ln>
        </p:spPr>
      </p:pic>
      <p:pic>
        <p:nvPicPr>
          <p:cNvPr id="5" name="irc_mi" descr="http://www.turkiyegazetesi.com.tr/images/ckfiles/images/4(42).jpg">
            <a:hlinkClick r:id="rId4"/>
          </p:cNvPr>
          <p:cNvPicPr/>
          <p:nvPr/>
        </p:nvPicPr>
        <p:blipFill>
          <a:blip r:embed="rId5" cstate="print"/>
          <a:srcRect/>
          <a:stretch>
            <a:fillRect/>
          </a:stretch>
        </p:blipFill>
        <p:spPr bwMode="auto">
          <a:xfrm>
            <a:off x="3491880" y="3068960"/>
            <a:ext cx="4850904" cy="28018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Korumalı ev</a:t>
            </a:r>
            <a:endParaRPr lang="tr-TR" dirty="0"/>
          </a:p>
        </p:txBody>
      </p:sp>
      <p:sp>
        <p:nvSpPr>
          <p:cNvPr id="3" name="2 İçerik Yer Tutucusu"/>
          <p:cNvSpPr>
            <a:spLocks noGrp="1"/>
          </p:cNvSpPr>
          <p:nvPr>
            <p:ph idx="1"/>
          </p:nvPr>
        </p:nvSpPr>
        <p:spPr/>
        <p:txBody>
          <a:bodyPr>
            <a:normAutofit lnSpcReduction="10000"/>
          </a:bodyPr>
          <a:lstStyle/>
          <a:p>
            <a:r>
              <a:rPr lang="tr-TR" dirty="0"/>
              <a:t>Bu evlerin amaçları; şizofreni hastalarının topluma yeniden uyumunu arttırmak, alternatif rehabilitasyon yolları geliştirmek, şizofreninin toplum ve ruh sağlığı hastaneleri üzerindeki yükünü azaltmak, insanların toplumdaki rollerini tekrar kazanmalarına yardımcı olmak, hizmet alanların yaşam kalitesini arttırmak, toplumun şizofreni konusundaki bilincini arttırmak, damgalama/ayrımcılığı ortadan kaldırmaktır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Korumalı ev</a:t>
            </a:r>
            <a:endParaRPr lang="tr-TR" dirty="0"/>
          </a:p>
        </p:txBody>
      </p:sp>
      <p:pic>
        <p:nvPicPr>
          <p:cNvPr id="4" name="irc_mi" descr="http://www.pedatem.com/demo/dosyalar/Dosyalar/images/ev2.jpg">
            <a:hlinkClick r:id="rId2"/>
          </p:cNvPr>
          <p:cNvPicPr>
            <a:picLocks noGrp="1"/>
          </p:cNvPicPr>
          <p:nvPr>
            <p:ph idx="1"/>
          </p:nvPr>
        </p:nvPicPr>
        <p:blipFill>
          <a:blip r:embed="rId3" cstate="print"/>
          <a:srcRect/>
          <a:stretch>
            <a:fillRect/>
          </a:stretch>
        </p:blipFill>
        <p:spPr bwMode="auto">
          <a:xfrm>
            <a:off x="2371725" y="2405856"/>
            <a:ext cx="4400550" cy="29146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Türkiye’nin politikası</a:t>
            </a:r>
            <a:endParaRPr lang="tr-TR" dirty="0"/>
          </a:p>
        </p:txBody>
      </p:sp>
      <p:sp>
        <p:nvSpPr>
          <p:cNvPr id="3" name="2 İçerik Yer Tutucusu"/>
          <p:cNvSpPr>
            <a:spLocks noGrp="1"/>
          </p:cNvSpPr>
          <p:nvPr>
            <p:ph idx="1"/>
          </p:nvPr>
        </p:nvSpPr>
        <p:spPr/>
        <p:txBody>
          <a:bodyPr>
            <a:normAutofit fontScale="70000" lnSpcReduction="20000"/>
          </a:bodyPr>
          <a:lstStyle/>
          <a:p>
            <a:r>
              <a:rPr lang="tr-TR" dirty="0"/>
              <a:t>Türkiye Sağlık Bakanlığı 2006 yılında “Ulusal Ruh Sağlığı Politika Metni” yayınlamıştır. Bu metinde Dünya Sağlık Örgütü tarafından önerilen 7 modül esas alınmıştır. Politika metnindeki temel öneriler şöyledir</a:t>
            </a:r>
            <a:r>
              <a:rPr lang="tr-TR" dirty="0" smtClean="0"/>
              <a:t>:</a:t>
            </a:r>
          </a:p>
          <a:p>
            <a:pPr>
              <a:buNone/>
            </a:pPr>
            <a:endParaRPr lang="tr-TR" dirty="0"/>
          </a:p>
          <a:p>
            <a:pPr marL="914400" lvl="1" indent="-514350">
              <a:buFont typeface="+mj-lt"/>
              <a:buAutoNum type="arabicPeriod"/>
            </a:pPr>
            <a:r>
              <a:rPr lang="tr-TR" dirty="0"/>
              <a:t>Ruh sağlığı sisteminin toplum temelli olması, genel sağlık sistemine ve birinci basamağa entegre edilmesi,</a:t>
            </a:r>
          </a:p>
          <a:p>
            <a:pPr marL="914400" lvl="1" indent="-514350">
              <a:buFont typeface="+mj-lt"/>
              <a:buAutoNum type="arabicPeriod"/>
            </a:pPr>
            <a:r>
              <a:rPr lang="tr-TR" dirty="0"/>
              <a:t>Toplum temelli rehabilitasyon çalışmalarının yapılması,</a:t>
            </a:r>
          </a:p>
          <a:p>
            <a:pPr marL="914400" lvl="1" indent="-514350">
              <a:buFont typeface="+mj-lt"/>
              <a:buAutoNum type="arabicPeriod"/>
            </a:pPr>
            <a:r>
              <a:rPr lang="tr-TR" dirty="0"/>
              <a:t>Ruh sağlığı alanına ayrılan parasal kaynağın arttırılması,</a:t>
            </a:r>
          </a:p>
          <a:p>
            <a:pPr marL="914400" lvl="1" indent="-514350">
              <a:buFont typeface="+mj-lt"/>
              <a:buAutoNum type="arabicPeriod"/>
            </a:pPr>
            <a:r>
              <a:rPr lang="tr-TR" dirty="0"/>
              <a:t>Ruh sağlığı hizmetlerinin niteliğinin yükseltilmesi,</a:t>
            </a:r>
          </a:p>
          <a:p>
            <a:pPr marL="914400" lvl="1" indent="-514350">
              <a:buFont typeface="+mj-lt"/>
              <a:buAutoNum type="arabicPeriod"/>
            </a:pPr>
            <a:r>
              <a:rPr lang="tr-TR" dirty="0"/>
              <a:t>Ruh sağlığı alanı ile ilgili mevzuatın çıkarılması,</a:t>
            </a:r>
          </a:p>
          <a:p>
            <a:pPr marL="914400" lvl="1" indent="-514350">
              <a:buFont typeface="+mj-lt"/>
              <a:buAutoNum type="arabicPeriod"/>
            </a:pPr>
            <a:r>
              <a:rPr lang="tr-TR" dirty="0"/>
              <a:t>Damgalamaya karşı hasta haklarının savunulması,</a:t>
            </a:r>
          </a:p>
          <a:p>
            <a:pPr marL="914400" lvl="1" indent="-514350">
              <a:buFont typeface="+mj-lt"/>
              <a:buAutoNum type="arabicPeriod"/>
            </a:pPr>
            <a:r>
              <a:rPr lang="tr-TR" dirty="0"/>
              <a:t>Ruh sağlığı alanında eğitim, araştırma ve insan gücünün arttırılması.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dirty="0"/>
              <a:t>Daha sonra, bu metnin çerçevesi dikkate alınarak 2011 – 2023 yılları arasındaki politikaları ve eylemleri kapsayan “</a:t>
            </a:r>
            <a:r>
              <a:rPr lang="tr-TR" b="1" dirty="0"/>
              <a:t>Ulusal Ruh Sağlığı Eylem Planı</a:t>
            </a:r>
            <a:r>
              <a:rPr lang="tr-TR" dirty="0"/>
              <a:t>” hazırlanmıştır. </a:t>
            </a:r>
            <a:endParaRPr lang="tr-TR" dirty="0" smtClean="0"/>
          </a:p>
          <a:p>
            <a:r>
              <a:rPr lang="tr-TR" dirty="0" smtClean="0"/>
              <a:t>Söz </a:t>
            </a:r>
            <a:r>
              <a:rPr lang="tr-TR" dirty="0"/>
              <a:t>konusu eylem planının amacı, bir hizmet ağının kurulmasıdır. Bu amaç doğrultusunda ruhsal hastalığı olan kişilerin tedavi ve bakımları temel yaklaşım olarak benimsenmiş ve ülke genelinde toplum temelli ruh sağlığı hizmet modelinin kurulup işletilmesi hedeflenmiştir. </a:t>
            </a:r>
            <a:endParaRPr lang="tr-TR" dirty="0" smtClean="0"/>
          </a:p>
          <a:p>
            <a:r>
              <a:rPr lang="tr-TR" dirty="0" smtClean="0"/>
              <a:t>Eylem </a:t>
            </a:r>
            <a:r>
              <a:rPr lang="tr-TR" dirty="0"/>
              <a:t>Planı’nın temel stratejisi </a:t>
            </a:r>
            <a:r>
              <a:rPr lang="tr-TR" b="1" dirty="0"/>
              <a:t>ruh sağlığı hizmetlerinin genel sağlık hizmetlerinin bir parçası olması </a:t>
            </a:r>
            <a:r>
              <a:rPr lang="tr-TR" dirty="0"/>
              <a:t>gerektiğidir. Bu anlayış içinde ruh sağlığı hizmetleri </a:t>
            </a:r>
            <a:r>
              <a:rPr lang="tr-TR" dirty="0" err="1"/>
              <a:t>holistik</a:t>
            </a:r>
            <a:r>
              <a:rPr lang="tr-TR" dirty="0"/>
              <a:t> (bütüncül) bir yaklaşım içinde ele alınmış ve  bu hizmetlerin diğer sağlık hizmetlerine entegre edilmesine çalışılmıştır. </a:t>
            </a:r>
          </a:p>
          <a:p>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a:t>Ulusal eylem planında 2011 – 2023 dönemi üç aşamalı olarak düşünülmüştür :</a:t>
            </a:r>
          </a:p>
          <a:p>
            <a:r>
              <a:rPr lang="tr-TR" dirty="0"/>
              <a:t>Kısa vadeli eylemler: 	2011-2012</a:t>
            </a:r>
          </a:p>
          <a:p>
            <a:r>
              <a:rPr lang="tr-TR" dirty="0"/>
              <a:t>Orta vadeli eylemler: 	2013-2016</a:t>
            </a:r>
          </a:p>
          <a:p>
            <a:r>
              <a:rPr lang="tr-TR" dirty="0"/>
              <a:t>Uzun vadeli eylemler: 	2017-2023</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Ulusal Ruh Sağlığı Eylem Planının 2016 yılına kadar olan eylemleri (aktiviteleri) planlanmış, bundan sonraki dönemde gerçekleştirilecek eylemler zamanı geldiğinde önceki dönemlerdeki gelişmeler dikkate alınarak belirlenecektir. Planın 2011 – 2016 yılları için amaç ve hedefleri şunlardır:  </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r>
              <a:rPr lang="tr-TR" b="1" u="sng" dirty="0"/>
              <a:t>Amaç 1</a:t>
            </a:r>
            <a:r>
              <a:rPr lang="tr-TR" dirty="0"/>
              <a:t> :  Ruh sağlığı hizmetleri veren kurumlar arasında eşgüdüm (koordinasyon) sağlamak</a:t>
            </a:r>
            <a:endParaRPr lang="tr-TR" dirty="0" smtClean="0"/>
          </a:p>
          <a:p>
            <a:r>
              <a:rPr lang="tr-TR" u="sng" dirty="0"/>
              <a:t>Hedef  :</a:t>
            </a:r>
            <a:r>
              <a:rPr lang="tr-TR" dirty="0"/>
              <a:t> Ruh Sağlığı Koordinasyon Kurulu kurmak. Bu Kurul hizmet veren kurumlar arasındaki eşgüdümü sağlayacaktır. Ruh Sağlığı Koordinasyon Kurulu şu kurumların katılımı ile oluşturulacaktır :</a:t>
            </a:r>
            <a:endParaRPr lang="tr-TR" dirty="0" smtClean="0"/>
          </a:p>
          <a:p>
            <a:pPr lvl="0"/>
            <a:r>
              <a:rPr lang="tr-TR" dirty="0"/>
              <a:t>Sağlık Bakanlığı</a:t>
            </a:r>
          </a:p>
          <a:p>
            <a:pPr lvl="0"/>
            <a:r>
              <a:rPr lang="tr-TR" dirty="0"/>
              <a:t>Aile ve Sosyal Politikalar Bakanlığı</a:t>
            </a:r>
          </a:p>
          <a:p>
            <a:pPr lvl="0"/>
            <a:r>
              <a:rPr lang="tr-TR" dirty="0"/>
              <a:t>Adalet Bakanlığı</a:t>
            </a:r>
          </a:p>
          <a:p>
            <a:pPr lvl="0"/>
            <a:r>
              <a:rPr lang="tr-TR" dirty="0"/>
              <a:t>İç İşleri Bakanlığı</a:t>
            </a:r>
          </a:p>
          <a:p>
            <a:pPr lvl="0"/>
            <a:r>
              <a:rPr lang="tr-TR" dirty="0"/>
              <a:t>Milli Eğitim Bakanlığı</a:t>
            </a:r>
          </a:p>
          <a:p>
            <a:pPr lvl="0"/>
            <a:r>
              <a:rPr lang="tr-TR" dirty="0"/>
              <a:t>Çalışma ve Sosyal Güvenlik Bakanlığı</a:t>
            </a:r>
          </a:p>
          <a:p>
            <a:pPr lvl="0"/>
            <a:r>
              <a:rPr lang="tr-TR" dirty="0"/>
              <a:t>Yükseköğretim Kurulu</a:t>
            </a:r>
          </a:p>
          <a:p>
            <a:pPr lvl="0"/>
            <a:r>
              <a:rPr lang="tr-TR" dirty="0"/>
              <a:t>Diyanet İşleri Başkanlığı</a:t>
            </a:r>
          </a:p>
          <a:p>
            <a:pPr lvl="0"/>
            <a:r>
              <a:rPr lang="tr-TR" dirty="0"/>
              <a:t>Radyo Televizyon Üst Kurulu</a:t>
            </a:r>
          </a:p>
          <a:p>
            <a:pPr lvl="0"/>
            <a:r>
              <a:rPr lang="tr-TR" dirty="0"/>
              <a:t>Meslek Örgütleri ve Sivil Toplum Kuruluşlarından oluşacaktır.</a:t>
            </a:r>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Ruh Sağlığı Hizmet Modelleri</a:t>
            </a:r>
            <a:r>
              <a:rPr lang="tr-TR" dirty="0" smtClean="0"/>
              <a:t/>
            </a:r>
            <a:br>
              <a:rPr lang="tr-TR" dirty="0" smtClean="0"/>
            </a:br>
            <a:endParaRPr lang="tr-TR" dirty="0"/>
          </a:p>
        </p:txBody>
      </p:sp>
      <p:sp>
        <p:nvSpPr>
          <p:cNvPr id="3" name="2 İçerik Yer Tutucusu"/>
          <p:cNvSpPr>
            <a:spLocks noGrp="1"/>
          </p:cNvSpPr>
          <p:nvPr>
            <p:ph idx="1"/>
          </p:nvPr>
        </p:nvSpPr>
        <p:spPr/>
        <p:txBody>
          <a:bodyPr/>
          <a:lstStyle/>
          <a:p>
            <a:pPr>
              <a:buNone/>
            </a:pPr>
            <a:r>
              <a:rPr lang="tr-TR" dirty="0" smtClean="0"/>
              <a:t>	Ülkelerde </a:t>
            </a:r>
            <a:r>
              <a:rPr lang="tr-TR" dirty="0"/>
              <a:t>uygulanmakta olan ruh sağlığı </a:t>
            </a:r>
            <a:r>
              <a:rPr lang="tr-TR" dirty="0" smtClean="0"/>
              <a:t>hizmet modelleri </a:t>
            </a:r>
            <a:r>
              <a:rPr lang="tr-TR" dirty="0"/>
              <a:t>üç grupta ele alınabilir </a:t>
            </a:r>
            <a:r>
              <a:rPr lang="tr-TR" dirty="0" smtClean="0"/>
              <a:t>:</a:t>
            </a:r>
          </a:p>
          <a:p>
            <a:pPr>
              <a:buNone/>
            </a:pPr>
            <a:endParaRPr lang="tr-TR" dirty="0"/>
          </a:p>
          <a:p>
            <a:pPr marL="2228850" lvl="4" indent="-514350">
              <a:buFont typeface="+mj-lt"/>
              <a:buAutoNum type="arabicPeriod"/>
            </a:pPr>
            <a:r>
              <a:rPr lang="tr-TR" sz="3200" dirty="0" smtClean="0"/>
              <a:t>Hastane temelli model</a:t>
            </a:r>
          </a:p>
          <a:p>
            <a:pPr marL="2228850" lvl="4" indent="-514350">
              <a:buFont typeface="+mj-lt"/>
              <a:buAutoNum type="arabicPeriod"/>
            </a:pPr>
            <a:r>
              <a:rPr lang="tr-TR" sz="3200" dirty="0" smtClean="0"/>
              <a:t>Toplum temelli model</a:t>
            </a:r>
          </a:p>
          <a:p>
            <a:pPr marL="2228850" lvl="4" indent="-514350">
              <a:buFont typeface="+mj-lt"/>
              <a:buAutoNum type="arabicPeriod"/>
            </a:pPr>
            <a:r>
              <a:rPr lang="tr-TR" sz="3200" dirty="0" smtClean="0"/>
              <a:t>Toplum – hastane denge modeli</a:t>
            </a:r>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55000" lnSpcReduction="20000"/>
          </a:bodyPr>
          <a:lstStyle/>
          <a:p>
            <a:r>
              <a:rPr lang="tr-TR" b="1" u="sng" dirty="0"/>
              <a:t>Amaç 2</a:t>
            </a:r>
            <a:r>
              <a:rPr lang="tr-TR" dirty="0"/>
              <a:t> : Ağır ruhsal bozukluğu olan bireylerin bütün gereksinmelerini  karşılayan bütüncül bir ruh sağlığı sistemi kurmak</a:t>
            </a:r>
          </a:p>
          <a:p>
            <a:r>
              <a:rPr lang="tr-TR" u="sng" dirty="0"/>
              <a:t>Hedef :</a:t>
            </a:r>
            <a:r>
              <a:rPr lang="tr-TR" dirty="0"/>
              <a:t> Toplum temelli ruh sağlığı sistemine geçmek. Ancak, ruh ve sinir hastalıkları hastanelerinin tamamını kapatmayı ve yataklı hizmetleri ülke sathına yaymayı hedefleyen toplum temelli modelin özellikle insan kaynakları </a:t>
            </a:r>
            <a:r>
              <a:rPr lang="tr-TR" dirty="0" smtClean="0"/>
              <a:t>açılından </a:t>
            </a:r>
            <a:r>
              <a:rPr lang="tr-TR" dirty="0"/>
              <a:t>maliyeti yüksektir. Ülkemizin </a:t>
            </a:r>
            <a:r>
              <a:rPr lang="tr-TR" dirty="0" err="1"/>
              <a:t>insangücü</a:t>
            </a:r>
            <a:r>
              <a:rPr lang="tr-TR" dirty="0"/>
              <a:t> ve ekonomik koşullarının düzeltilmesinin uzun bir zaman alacağı dikkate alındığında en akılcı modelin toplum-hastane denge modeli olduğu görülmektedir. Bu yaklaşımdan hareketle, bu modelin ilk basamağı olarak 2009 yılında Toplum Ruh Sağlığı Merkezleri (TRSM) açılmasına karar verilmiş ve pilot çalışmaların sonuçları değerlendirilerek ilgili yönerge 2011’de yayınlanarak uygulamaya başlanmıştır. Bu projeye göre Ruh ve Sinir Hastalıkları Hastanesi (RSHH) bulunan 7 il ve Ankara ile İzmir’de toplam 9 tane TRSM birinci halka olarak açılacaktır. İkinci aşamada bu illere 26 il bağlanacaktır. Üçüncü aşamada diğer illerde </a:t>
            </a:r>
            <a:r>
              <a:rPr lang="tr-TR" dirty="0" err="1"/>
              <a:t>TRSM’ler</a:t>
            </a:r>
            <a:r>
              <a:rPr lang="tr-TR" dirty="0"/>
              <a:t> açılacaktır. Son olarak da merkez nüfusu 100 bin ve üstü olan her yerleşim yerinde bir merkez olmak üzere toplam 236 TRSM açılması hedeflenmektedir. </a:t>
            </a:r>
            <a:r>
              <a:rPr lang="tr-TR" dirty="0" err="1"/>
              <a:t>TRSM’lerin</a:t>
            </a:r>
            <a:r>
              <a:rPr lang="tr-TR" dirty="0"/>
              <a:t> işler duruma gelmesinden sonra yarı-yol evleri, korumalı evler ve korumalı işyerlerinin uygulamaya sokulmaları planlanmaktadır.</a:t>
            </a:r>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u="sng" dirty="0"/>
              <a:t>Amaç 3</a:t>
            </a:r>
            <a:r>
              <a:rPr lang="tr-TR" dirty="0"/>
              <a:t> :  Ruh sağlığını teşvik etmek ve geliştirmek</a:t>
            </a:r>
          </a:p>
          <a:p>
            <a:r>
              <a:rPr lang="tr-TR" u="sng" dirty="0"/>
              <a:t>Hedef 3.1 :</a:t>
            </a:r>
            <a:r>
              <a:rPr lang="tr-TR" dirty="0"/>
              <a:t> Ruhsal bozukluğu olan bireylere karşı damgalama ve ayrımcılığı ortadan kaldırılmak</a:t>
            </a:r>
          </a:p>
          <a:p>
            <a:r>
              <a:rPr lang="tr-TR" u="sng" dirty="0"/>
              <a:t>Hedef 3.2</a:t>
            </a:r>
            <a:r>
              <a:rPr lang="tr-TR" dirty="0"/>
              <a:t> : Kadına yönelik şiddeti azaltmak ve sağlıkla ilgili etkilerini önlemek</a:t>
            </a:r>
          </a:p>
          <a:p>
            <a:r>
              <a:rPr lang="tr-TR" u="sng" dirty="0"/>
              <a:t>Hedef 3.3 :</a:t>
            </a:r>
            <a:r>
              <a:rPr lang="tr-TR" dirty="0"/>
              <a:t> Çocuk istismarını önlemek</a:t>
            </a:r>
          </a:p>
          <a:p>
            <a:r>
              <a:rPr lang="tr-TR" u="sng" dirty="0"/>
              <a:t>Hedef 3.4</a:t>
            </a:r>
            <a:r>
              <a:rPr lang="tr-TR" dirty="0"/>
              <a:t> : İntiharı azaltmak. Bunun için farkındalık yaratma, </a:t>
            </a:r>
            <a:r>
              <a:rPr lang="tr-TR" dirty="0" smtClean="0"/>
              <a:t>intihar </a:t>
            </a:r>
            <a:r>
              <a:rPr lang="tr-TR" dirty="0"/>
              <a:t>için kullanılan araçlara erişimi azaltma, medya ile işbirliği yapmak. </a:t>
            </a:r>
          </a:p>
          <a:p>
            <a:r>
              <a:rPr lang="tr-TR" u="sng" dirty="0"/>
              <a:t>Hedef 3.5</a:t>
            </a:r>
            <a:r>
              <a:rPr lang="tr-TR" dirty="0"/>
              <a:t> : Afetlere müdahale anlamında organizasyon ve planlar geliştirmek ve hayata geçirmek. </a:t>
            </a:r>
            <a:r>
              <a:rPr lang="tr-TR" dirty="0" smtClean="0"/>
              <a:t>Bunun </a:t>
            </a:r>
            <a:r>
              <a:rPr lang="tr-TR" dirty="0"/>
              <a:t>için afet sonrası psikososyal destek vermek, halk eğitimi yapmak, birinci </a:t>
            </a:r>
            <a:r>
              <a:rPr lang="tr-TR" dirty="0" smtClean="0"/>
              <a:t>basamak </a:t>
            </a:r>
            <a:r>
              <a:rPr lang="tr-TR" dirty="0"/>
              <a:t>hizmetlerden yararlanmak.</a:t>
            </a:r>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lnSpcReduction="10000"/>
          </a:bodyPr>
          <a:lstStyle/>
          <a:p>
            <a:r>
              <a:rPr lang="tr-TR" b="1" dirty="0">
                <a:solidFill>
                  <a:srgbClr val="FF0000"/>
                </a:solidFill>
              </a:rPr>
              <a:t>Hedef 3.2. </a:t>
            </a:r>
            <a:r>
              <a:rPr lang="tr-TR" dirty="0">
                <a:solidFill>
                  <a:srgbClr val="FF0000"/>
                </a:solidFill>
              </a:rPr>
              <a:t>Kadına yönelik şiddeti azaltmak ve sağlıkla ilgili etkilerini önlemek</a:t>
            </a:r>
          </a:p>
          <a:p>
            <a:r>
              <a:rPr lang="tr-TR" b="1" dirty="0">
                <a:solidFill>
                  <a:srgbClr val="FF0000"/>
                </a:solidFill>
              </a:rPr>
              <a:t>Stratejiler</a:t>
            </a:r>
          </a:p>
          <a:p>
            <a:r>
              <a:rPr lang="tr-TR" dirty="0">
                <a:solidFill>
                  <a:srgbClr val="FF0000"/>
                </a:solidFill>
              </a:rPr>
              <a:t>3.2.1. Kadına yönelik aile içi şiddet konusunda sağlık personelinin </a:t>
            </a:r>
            <a:r>
              <a:rPr lang="tr-TR" dirty="0" smtClean="0">
                <a:solidFill>
                  <a:srgbClr val="FF0000"/>
                </a:solidFill>
              </a:rPr>
              <a:t>farkındalığının ve </a:t>
            </a:r>
            <a:r>
              <a:rPr lang="tr-TR" dirty="0">
                <a:solidFill>
                  <a:srgbClr val="FF0000"/>
                </a:solidFill>
              </a:rPr>
              <a:t>müdahale kapasitesinin artırılması</a:t>
            </a:r>
          </a:p>
          <a:p>
            <a:r>
              <a:rPr lang="tr-TR" dirty="0">
                <a:solidFill>
                  <a:srgbClr val="FF0000"/>
                </a:solidFill>
              </a:rPr>
              <a:t>3.2.2. Sağlık kurumlarına başvuran şiddete uğramış kadınlara verilen </a:t>
            </a:r>
            <a:r>
              <a:rPr lang="tr-TR" dirty="0" smtClean="0">
                <a:solidFill>
                  <a:srgbClr val="FF0000"/>
                </a:solidFill>
              </a:rPr>
              <a:t>hizmetin yaygınlığının </a:t>
            </a:r>
            <a:r>
              <a:rPr lang="tr-TR" dirty="0">
                <a:solidFill>
                  <a:srgbClr val="FF0000"/>
                </a:solidFill>
              </a:rPr>
              <a:t>ve kalitesinin artırılması</a:t>
            </a:r>
          </a:p>
        </p:txBody>
      </p:sp>
    </p:spTree>
    <p:extLst>
      <p:ext uri="{BB962C8B-B14F-4D97-AF65-F5344CB8AC3E}">
        <p14:creationId xmlns:p14="http://schemas.microsoft.com/office/powerpoint/2010/main" xmlns="" val="1155377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tr-TR" b="1" dirty="0">
                <a:solidFill>
                  <a:srgbClr val="FF0000"/>
                </a:solidFill>
              </a:rPr>
              <a:t>Hedef 3.3. </a:t>
            </a:r>
            <a:r>
              <a:rPr lang="tr-TR" dirty="0">
                <a:solidFill>
                  <a:srgbClr val="FF0000"/>
                </a:solidFill>
              </a:rPr>
              <a:t>Çocuk istismarını önlemek</a:t>
            </a:r>
          </a:p>
          <a:p>
            <a:r>
              <a:rPr lang="tr-TR" b="1" dirty="0">
                <a:solidFill>
                  <a:srgbClr val="FF0000"/>
                </a:solidFill>
              </a:rPr>
              <a:t>Stratejiler</a:t>
            </a:r>
          </a:p>
          <a:p>
            <a:r>
              <a:rPr lang="tr-TR" dirty="0">
                <a:solidFill>
                  <a:srgbClr val="FF0000"/>
                </a:solidFill>
              </a:rPr>
              <a:t>3.3.1. Çocukluk çağı travmatik yaşantılarını önlemeye yönelik çalışmalar yapılması</a:t>
            </a:r>
          </a:p>
        </p:txBody>
      </p:sp>
    </p:spTree>
    <p:extLst>
      <p:ext uri="{BB962C8B-B14F-4D97-AF65-F5344CB8AC3E}">
        <p14:creationId xmlns:p14="http://schemas.microsoft.com/office/powerpoint/2010/main" xmlns="" val="1402815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Kadına yönelik şiddeti önleme</a:t>
            </a:r>
            <a:endParaRPr lang="tr-TR" dirty="0"/>
          </a:p>
        </p:txBody>
      </p:sp>
      <p:sp>
        <p:nvSpPr>
          <p:cNvPr id="3" name="Content Placeholder 2"/>
          <p:cNvSpPr>
            <a:spLocks noGrp="1"/>
          </p:cNvSpPr>
          <p:nvPr>
            <p:ph idx="1"/>
          </p:nvPr>
        </p:nvSpPr>
        <p:spPr/>
        <p:txBody>
          <a:bodyPr>
            <a:normAutofit fontScale="55000" lnSpcReduction="20000"/>
          </a:bodyPr>
          <a:lstStyle/>
          <a:p>
            <a:r>
              <a:rPr lang="tr-TR" b="1" dirty="0">
                <a:solidFill>
                  <a:srgbClr val="FF0000"/>
                </a:solidFill>
              </a:rPr>
              <a:t>HEDEFLER</a:t>
            </a:r>
          </a:p>
          <a:p>
            <a:r>
              <a:rPr lang="tr-TR" dirty="0">
                <a:solidFill>
                  <a:srgbClr val="FF0000"/>
                </a:solidFill>
              </a:rPr>
              <a:t>1. Toplumsal cinsiyet eşitliği, kadına yönelik şiddet ve ev içi şiddetle mücadele</a:t>
            </a:r>
          </a:p>
          <a:p>
            <a:r>
              <a:rPr lang="tr-TR" dirty="0">
                <a:solidFill>
                  <a:srgbClr val="FF0000"/>
                </a:solidFill>
              </a:rPr>
              <a:t>konularında yasal düzenlemeler yapmak ve uygulamadaki aksaklıkları ortadan</a:t>
            </a:r>
          </a:p>
          <a:p>
            <a:r>
              <a:rPr lang="tr-TR" dirty="0">
                <a:solidFill>
                  <a:srgbClr val="FF0000"/>
                </a:solidFill>
              </a:rPr>
              <a:t>kaldırmak,</a:t>
            </a:r>
          </a:p>
          <a:p>
            <a:r>
              <a:rPr lang="tr-TR" dirty="0">
                <a:solidFill>
                  <a:srgbClr val="FF0000"/>
                </a:solidFill>
              </a:rPr>
              <a:t>2. Kadına yönelik şiddeti doğuran ve pekiştiren olumsuz tutum ve davranışların</a:t>
            </a:r>
          </a:p>
          <a:p>
            <a:r>
              <a:rPr lang="tr-TR" dirty="0">
                <a:solidFill>
                  <a:srgbClr val="FF0000"/>
                </a:solidFill>
              </a:rPr>
              <a:t>ortadan kaldırılması amacıyla, toplumsal cinsiyet eşitliği ve kadına yönelik şiddet</a:t>
            </a:r>
          </a:p>
          <a:p>
            <a:r>
              <a:rPr lang="tr-TR" dirty="0">
                <a:solidFill>
                  <a:srgbClr val="FF0000"/>
                </a:solidFill>
              </a:rPr>
              <a:t>konularında toplumsal farkındalık yaratmak ve zihinsel dönüşüm sağlamak,</a:t>
            </a:r>
          </a:p>
          <a:p>
            <a:r>
              <a:rPr lang="tr-TR" dirty="0">
                <a:solidFill>
                  <a:srgbClr val="FF0000"/>
                </a:solidFill>
              </a:rPr>
              <a:t>3. Şiddete uğrayan kadına, varsa çocuk/çocuklarına ve şiddet uygulayan ve uygulama</a:t>
            </a:r>
          </a:p>
          <a:p>
            <a:r>
              <a:rPr lang="tr-TR" dirty="0">
                <a:solidFill>
                  <a:srgbClr val="FF0000"/>
                </a:solidFill>
              </a:rPr>
              <a:t>ihtimali bulunanlara yönelik sağlık hizmetlerinin düzenlenmesi ve uygulanması,</a:t>
            </a:r>
          </a:p>
          <a:p>
            <a:r>
              <a:rPr lang="tr-TR" dirty="0">
                <a:solidFill>
                  <a:srgbClr val="FF0000"/>
                </a:solidFill>
              </a:rPr>
              <a:t>4. Şiddete uğrayan kadına, varsa çocuk/çocuklarına yönelik hizmet sunumunu</a:t>
            </a:r>
          </a:p>
          <a:p>
            <a:r>
              <a:rPr lang="tr-TR" dirty="0">
                <a:solidFill>
                  <a:srgbClr val="FF0000"/>
                </a:solidFill>
              </a:rPr>
              <a:t>gerçekleştirmek üzere kurum/kuruluş ve ilgili sektörler arası işbirliği mekanizmasını</a:t>
            </a:r>
          </a:p>
          <a:p>
            <a:r>
              <a:rPr lang="tr-TR" dirty="0">
                <a:solidFill>
                  <a:srgbClr val="FF0000"/>
                </a:solidFill>
              </a:rPr>
              <a:t>güçlendirmek.</a:t>
            </a:r>
          </a:p>
        </p:txBody>
      </p:sp>
    </p:spTree>
    <p:extLst>
      <p:ext uri="{BB962C8B-B14F-4D97-AF65-F5344CB8AC3E}">
        <p14:creationId xmlns:p14="http://schemas.microsoft.com/office/powerpoint/2010/main" xmlns="" val="15837685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Hastalık dönemleri / Koruma aşamaları</a:t>
            </a:r>
            <a:endParaRPr lang="tr-TR" dirty="0"/>
          </a:p>
        </p:txBody>
      </p:sp>
      <p:sp>
        <p:nvSpPr>
          <p:cNvPr id="3" name="Content Placeholder 2"/>
          <p:cNvSpPr>
            <a:spLocks noGrp="1"/>
          </p:cNvSpPr>
          <p:nvPr>
            <p:ph idx="1"/>
          </p:nvPr>
        </p:nvSpPr>
        <p:spPr/>
        <p:txBody>
          <a:bodyPr/>
          <a:lstStyle/>
          <a:p>
            <a:pPr marL="0" indent="0">
              <a:buNone/>
            </a:pPr>
            <a:endParaRPr lang="tr-TR" dirty="0"/>
          </a:p>
        </p:txBody>
      </p:sp>
      <p:grpSp>
        <p:nvGrpSpPr>
          <p:cNvPr id="5" name="Group 4"/>
          <p:cNvGrpSpPr>
            <a:grpSpLocks noChangeAspect="1"/>
          </p:cNvGrpSpPr>
          <p:nvPr/>
        </p:nvGrpSpPr>
        <p:grpSpPr bwMode="auto">
          <a:xfrm>
            <a:off x="762000" y="1406525"/>
            <a:ext cx="8675688" cy="5451475"/>
            <a:chOff x="1417" y="6937"/>
            <a:chExt cx="9000" cy="5400"/>
          </a:xfrm>
        </p:grpSpPr>
        <p:sp>
          <p:nvSpPr>
            <p:cNvPr id="6" name="AutoShape 5"/>
            <p:cNvSpPr>
              <a:spLocks noChangeAspect="1" noChangeArrowheads="1"/>
            </p:cNvSpPr>
            <p:nvPr/>
          </p:nvSpPr>
          <p:spPr bwMode="auto">
            <a:xfrm>
              <a:off x="1417" y="6937"/>
              <a:ext cx="9000" cy="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p>
          </p:txBody>
        </p:sp>
        <p:sp>
          <p:nvSpPr>
            <p:cNvPr id="7" name="Line 6"/>
            <p:cNvSpPr>
              <a:spLocks noChangeShapeType="1"/>
            </p:cNvSpPr>
            <p:nvPr/>
          </p:nvSpPr>
          <p:spPr bwMode="auto">
            <a:xfrm flipV="1">
              <a:off x="3037" y="8017"/>
              <a:ext cx="5040" cy="16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8" name="Line 7"/>
            <p:cNvSpPr>
              <a:spLocks noChangeShapeType="1"/>
            </p:cNvSpPr>
            <p:nvPr/>
          </p:nvSpPr>
          <p:spPr bwMode="auto">
            <a:xfrm>
              <a:off x="3037" y="9637"/>
              <a:ext cx="5040" cy="90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9" name="Line 8"/>
            <p:cNvSpPr>
              <a:spLocks noChangeShapeType="1"/>
            </p:cNvSpPr>
            <p:nvPr/>
          </p:nvSpPr>
          <p:spPr bwMode="auto">
            <a:xfrm>
              <a:off x="8076" y="8017"/>
              <a:ext cx="1" cy="252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10" name="Line 9"/>
            <p:cNvSpPr>
              <a:spLocks noChangeShapeType="1"/>
            </p:cNvSpPr>
            <p:nvPr/>
          </p:nvSpPr>
          <p:spPr bwMode="auto">
            <a:xfrm>
              <a:off x="5556" y="8917"/>
              <a:ext cx="1" cy="108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11" name="Line 10"/>
            <p:cNvSpPr>
              <a:spLocks noChangeShapeType="1"/>
            </p:cNvSpPr>
            <p:nvPr/>
          </p:nvSpPr>
          <p:spPr bwMode="auto">
            <a:xfrm>
              <a:off x="5556" y="10177"/>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12" name="Line 11"/>
            <p:cNvSpPr>
              <a:spLocks noChangeShapeType="1"/>
            </p:cNvSpPr>
            <p:nvPr/>
          </p:nvSpPr>
          <p:spPr bwMode="auto">
            <a:xfrm>
              <a:off x="8076" y="10717"/>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13" name="Line 12"/>
            <p:cNvSpPr>
              <a:spLocks noChangeShapeType="1"/>
            </p:cNvSpPr>
            <p:nvPr/>
          </p:nvSpPr>
          <p:spPr bwMode="auto">
            <a:xfrm>
              <a:off x="3036" y="9817"/>
              <a:ext cx="1" cy="36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14" name="Text Box 13"/>
            <p:cNvSpPr txBox="1">
              <a:spLocks noChangeArrowheads="1"/>
            </p:cNvSpPr>
            <p:nvPr/>
          </p:nvSpPr>
          <p:spPr bwMode="auto">
            <a:xfrm>
              <a:off x="7537" y="11257"/>
              <a:ext cx="1260" cy="5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tr-TR" sz="1200" b="1" dirty="0" smtClean="0">
                  <a:latin typeface="Arial" charset="0"/>
                </a:rPr>
                <a:t>Prognoz / Sonuç</a:t>
              </a:r>
              <a:endParaRPr lang="en-US" altLang="tr-TR" dirty="0">
                <a:latin typeface="Arial" charset="0"/>
              </a:endParaRPr>
            </a:p>
          </p:txBody>
        </p:sp>
        <p:sp>
          <p:nvSpPr>
            <p:cNvPr id="15" name="Text Box 14"/>
            <p:cNvSpPr txBox="1">
              <a:spLocks noChangeArrowheads="1"/>
            </p:cNvSpPr>
            <p:nvPr/>
          </p:nvSpPr>
          <p:spPr bwMode="auto">
            <a:xfrm>
              <a:off x="5017" y="10897"/>
              <a:ext cx="1440" cy="7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tr-TR" sz="1200" b="1" dirty="0" smtClean="0">
                  <a:latin typeface="Arial" charset="0"/>
                </a:rPr>
                <a:t>Belirtilerin başlaması</a:t>
              </a:r>
              <a:endParaRPr lang="en-US" altLang="tr-TR" dirty="0">
                <a:latin typeface="Arial" charset="0"/>
              </a:endParaRPr>
            </a:p>
          </p:txBody>
        </p:sp>
        <p:sp>
          <p:nvSpPr>
            <p:cNvPr id="16" name="Text Box 15"/>
            <p:cNvSpPr txBox="1">
              <a:spLocks noChangeArrowheads="1"/>
            </p:cNvSpPr>
            <p:nvPr/>
          </p:nvSpPr>
          <p:spPr bwMode="auto">
            <a:xfrm>
              <a:off x="2497" y="10357"/>
              <a:ext cx="1258" cy="71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tr-TR" sz="1200" b="1" dirty="0" smtClean="0">
                  <a:latin typeface="Arial" charset="0"/>
                </a:rPr>
                <a:t>Biyolojik başlangıç</a:t>
              </a:r>
              <a:endParaRPr lang="en-US" altLang="tr-TR" dirty="0">
                <a:latin typeface="Arial" charset="0"/>
              </a:endParaRPr>
            </a:p>
          </p:txBody>
        </p:sp>
        <p:sp>
          <p:nvSpPr>
            <p:cNvPr id="17" name="Text Box 16"/>
            <p:cNvSpPr txBox="1">
              <a:spLocks noChangeArrowheads="1"/>
            </p:cNvSpPr>
            <p:nvPr/>
          </p:nvSpPr>
          <p:spPr bwMode="auto">
            <a:xfrm>
              <a:off x="6457" y="9097"/>
              <a:ext cx="1080" cy="7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tr-TR" sz="1200" dirty="0" smtClean="0">
                  <a:latin typeface="Arial" charset="0"/>
                </a:rPr>
                <a:t>Belirtili dönem</a:t>
              </a:r>
              <a:endParaRPr lang="en-US" altLang="tr-TR" sz="1200" dirty="0">
                <a:latin typeface="Arial" charset="0"/>
              </a:endParaRPr>
            </a:p>
          </p:txBody>
        </p:sp>
        <p:sp>
          <p:nvSpPr>
            <p:cNvPr id="18" name="Text Box 17"/>
            <p:cNvSpPr txBox="1">
              <a:spLocks noChangeArrowheads="1"/>
            </p:cNvSpPr>
            <p:nvPr/>
          </p:nvSpPr>
          <p:spPr bwMode="auto">
            <a:xfrm>
              <a:off x="4297" y="9277"/>
              <a:ext cx="1080" cy="36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tr-TR" sz="1200" dirty="0" smtClean="0">
                  <a:latin typeface="Arial" charset="0"/>
                </a:rPr>
                <a:t>Belirtisiz dönem</a:t>
              </a:r>
              <a:endParaRPr lang="en-US" altLang="tr-TR" sz="1200" dirty="0">
                <a:latin typeface="Arial" charset="0"/>
              </a:endParaRPr>
            </a:p>
          </p:txBody>
        </p:sp>
        <p:sp>
          <p:nvSpPr>
            <p:cNvPr id="19" name="Text Box 18"/>
            <p:cNvSpPr txBox="1">
              <a:spLocks noChangeArrowheads="1"/>
            </p:cNvSpPr>
            <p:nvPr/>
          </p:nvSpPr>
          <p:spPr bwMode="auto">
            <a:xfrm>
              <a:off x="1417" y="7117"/>
              <a:ext cx="1260" cy="89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tr-TR" sz="1400" b="1" dirty="0" smtClean="0">
                  <a:solidFill>
                    <a:srgbClr val="FF0000"/>
                  </a:solidFill>
                  <a:latin typeface="Arial" charset="0"/>
                </a:rPr>
                <a:t>Birincil Koruma</a:t>
              </a:r>
              <a:endParaRPr lang="en-US" altLang="tr-TR" sz="1400" dirty="0">
                <a:solidFill>
                  <a:srgbClr val="FF0000"/>
                </a:solidFill>
                <a:latin typeface="Arial" charset="0"/>
              </a:endParaRPr>
            </a:p>
          </p:txBody>
        </p:sp>
        <p:sp>
          <p:nvSpPr>
            <p:cNvPr id="20" name="Text Box 19"/>
            <p:cNvSpPr txBox="1">
              <a:spLocks noChangeArrowheads="1"/>
            </p:cNvSpPr>
            <p:nvPr/>
          </p:nvSpPr>
          <p:spPr bwMode="auto">
            <a:xfrm>
              <a:off x="4657" y="7117"/>
              <a:ext cx="1980" cy="7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tr-TR" sz="1400" b="1" dirty="0" smtClean="0">
                  <a:solidFill>
                    <a:srgbClr val="FF0000"/>
                  </a:solidFill>
                  <a:latin typeface="Arial" charset="0"/>
                </a:rPr>
                <a:t>İkincil Koruma</a:t>
              </a:r>
              <a:endParaRPr lang="en-US" altLang="tr-TR" sz="1400" dirty="0">
                <a:solidFill>
                  <a:srgbClr val="FF0000"/>
                </a:solidFill>
                <a:latin typeface="Arial" charset="0"/>
              </a:endParaRPr>
            </a:p>
          </p:txBody>
        </p:sp>
        <p:sp>
          <p:nvSpPr>
            <p:cNvPr id="21" name="Text Box 20"/>
            <p:cNvSpPr txBox="1">
              <a:spLocks noChangeArrowheads="1"/>
            </p:cNvSpPr>
            <p:nvPr/>
          </p:nvSpPr>
          <p:spPr bwMode="auto">
            <a:xfrm>
              <a:off x="8437" y="7117"/>
              <a:ext cx="1260" cy="7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tr-TR" altLang="tr-TR" sz="1400" b="1" dirty="0" smtClean="0">
                  <a:solidFill>
                    <a:srgbClr val="FF0000"/>
                  </a:solidFill>
                  <a:latin typeface="Arial" charset="0"/>
                </a:rPr>
                <a:t>Üçüncül Koruma</a:t>
              </a:r>
              <a:endParaRPr lang="en-US" altLang="tr-TR" sz="1400" dirty="0">
                <a:solidFill>
                  <a:srgbClr val="FF0000"/>
                </a:solidFill>
                <a:latin typeface="Arial" charset="0"/>
              </a:endParaRPr>
            </a:p>
          </p:txBody>
        </p:sp>
      </p:grpSp>
      <p:sp>
        <p:nvSpPr>
          <p:cNvPr id="22" name="Oval 22"/>
          <p:cNvSpPr>
            <a:spLocks noChangeArrowheads="1"/>
          </p:cNvSpPr>
          <p:nvPr/>
        </p:nvSpPr>
        <p:spPr bwMode="auto">
          <a:xfrm>
            <a:off x="611188" y="3933825"/>
            <a:ext cx="792162" cy="431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tr-TR"/>
          </a:p>
        </p:txBody>
      </p:sp>
      <p:sp>
        <p:nvSpPr>
          <p:cNvPr id="23" name="Oval 21"/>
          <p:cNvSpPr>
            <a:spLocks noChangeArrowheads="1"/>
          </p:cNvSpPr>
          <p:nvPr/>
        </p:nvSpPr>
        <p:spPr bwMode="auto">
          <a:xfrm>
            <a:off x="4419600" y="3657600"/>
            <a:ext cx="1066800"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tr-TR"/>
          </a:p>
        </p:txBody>
      </p:sp>
      <p:sp>
        <p:nvSpPr>
          <p:cNvPr id="24" name="Oval 23"/>
          <p:cNvSpPr>
            <a:spLocks noChangeArrowheads="1"/>
          </p:cNvSpPr>
          <p:nvPr/>
        </p:nvSpPr>
        <p:spPr bwMode="auto">
          <a:xfrm>
            <a:off x="6705600" y="3657600"/>
            <a:ext cx="936625"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tr-TR"/>
          </a:p>
        </p:txBody>
      </p:sp>
    </p:spTree>
    <p:extLst>
      <p:ext uri="{BB962C8B-B14F-4D97-AF65-F5344CB8AC3E}">
        <p14:creationId xmlns:p14="http://schemas.microsoft.com/office/powerpoint/2010/main" xmlns="" val="17994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5" descr="Iceber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39752" y="476672"/>
            <a:ext cx="4536503" cy="6142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2779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descr="http://www.canlihaber.com/d/other/turkiyenin-kadin-karnesi-zayif-(3).jpg">
            <a:hlinkClick r:id="rId2"/>
          </p:cNvPr>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5350" y="1853406"/>
            <a:ext cx="7353300" cy="4019550"/>
          </a:xfrm>
          <a:prstGeom prst="rect">
            <a:avLst/>
          </a:prstGeom>
          <a:noFill/>
          <a:ln>
            <a:noFill/>
          </a:ln>
        </p:spPr>
      </p:pic>
    </p:spTree>
    <p:extLst>
      <p:ext uri="{BB962C8B-B14F-4D97-AF65-F5344CB8AC3E}">
        <p14:creationId xmlns:p14="http://schemas.microsoft.com/office/powerpoint/2010/main" xmlns="" val="3197684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10000"/>
          </a:bodyPr>
          <a:lstStyle/>
          <a:p>
            <a:r>
              <a:rPr lang="tr-TR" u="sng" dirty="0"/>
              <a:t>Amaç 4</a:t>
            </a:r>
            <a:r>
              <a:rPr lang="tr-TR" dirty="0"/>
              <a:t> :  Ruh sağlığı hizmetlerinin birinci basamak sağlık kurumlarına  entegrasyonunu sağlamak</a:t>
            </a:r>
          </a:p>
          <a:p>
            <a:r>
              <a:rPr lang="tr-TR" u="sng" dirty="0"/>
              <a:t>Hedef 4.1</a:t>
            </a:r>
            <a:r>
              <a:rPr lang="tr-TR" dirty="0"/>
              <a:t> : Birinci basamak ve aile hekimlerinin psikiyatrik bozuklukların tanı, tedavi ve takipleri konusunda bilgilerini artırmak</a:t>
            </a:r>
          </a:p>
          <a:p>
            <a:r>
              <a:rPr lang="tr-TR" u="sng" dirty="0"/>
              <a:t>Hedef 4.2</a:t>
            </a:r>
            <a:r>
              <a:rPr lang="tr-TR" dirty="0"/>
              <a:t> : Birinci basamak ve aile hekimlerini toplum temelli ruh sağlığı uygulamalarına entegre etmek</a:t>
            </a:r>
          </a:p>
          <a:p>
            <a:r>
              <a:rPr lang="tr-TR" u="sng" dirty="0"/>
              <a:t>Hedef 4.3</a:t>
            </a:r>
            <a:r>
              <a:rPr lang="tr-TR" dirty="0"/>
              <a:t> : Riskli gruplara yönelik koruyucu hizmet ve erken tanılama ile ilgili yürütülmekte olan ruh sağlığı programlarının aile hekimliği sistemine entegrasyonunu sağlamak</a:t>
            </a:r>
          </a:p>
          <a:p>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u="sng" dirty="0"/>
              <a:t>Amaç 5</a:t>
            </a:r>
            <a:r>
              <a:rPr lang="tr-TR" dirty="0"/>
              <a:t> : Psikiyatri yatak sayısını düzenlemek</a:t>
            </a:r>
          </a:p>
          <a:p>
            <a:r>
              <a:rPr lang="tr-TR" u="sng" dirty="0"/>
              <a:t>Hedef 5.1</a:t>
            </a:r>
            <a:r>
              <a:rPr lang="tr-TR" dirty="0"/>
              <a:t> : Genel psikiyatri yataklarının ülke geneline yayılacak şekilde sayısını artırmak ve 100 bin kişiye düşen yatak sayısını 8’den 13’e çıkarmak</a:t>
            </a:r>
          </a:p>
          <a:p>
            <a:r>
              <a:rPr lang="tr-TR" u="sng" dirty="0"/>
              <a:t>Hedef 5.2</a:t>
            </a:r>
            <a:r>
              <a:rPr lang="tr-TR" dirty="0"/>
              <a:t> : Yüksek güvenlikli psikiyatri ve tutuklu psikiyatri yataklarının ülke geneline yayılacak şekilde sayısını artırmak ve 100 bin kişiye düşen adli psikiyatri yatak sayısını 0,9’dan 3’e çıkarmak</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Hastane Temelli Model</a:t>
            </a:r>
            <a:r>
              <a:rPr lang="tr-TR" dirty="0" smtClean="0"/>
              <a:t>  </a:t>
            </a:r>
            <a:endParaRPr lang="tr-TR" dirty="0"/>
          </a:p>
        </p:txBody>
      </p:sp>
      <p:sp>
        <p:nvSpPr>
          <p:cNvPr id="3" name="2 İçerik Yer Tutucusu"/>
          <p:cNvSpPr>
            <a:spLocks noGrp="1"/>
          </p:cNvSpPr>
          <p:nvPr>
            <p:ph idx="1"/>
          </p:nvPr>
        </p:nvSpPr>
        <p:spPr/>
        <p:txBody>
          <a:bodyPr>
            <a:normAutofit fontScale="47500" lnSpcReduction="20000"/>
          </a:bodyPr>
          <a:lstStyle/>
          <a:p>
            <a:r>
              <a:rPr lang="tr-TR" sz="4400" dirty="0" smtClean="0"/>
              <a:t>Geleneksel </a:t>
            </a:r>
            <a:r>
              <a:rPr lang="tr-TR" sz="4400" dirty="0"/>
              <a:t>olarak 1800’lü yıllardan 1960’lı yıllara kadar Dünya’da yaygın olarak kullanılan modeldir. Bu modelin temel ilkesi ruh sağlığı hastalığı olan kişileri bir hastaneye (Ruh ve sinir hastalıkları hastanesi; Akıl hastalıkları hastanesi; Tımarhane) yatırarak tedavi etmeye çalışmaktır. </a:t>
            </a:r>
            <a:endParaRPr lang="tr-TR" sz="4400" dirty="0" smtClean="0"/>
          </a:p>
          <a:p>
            <a:r>
              <a:rPr lang="tr-TR" sz="4400" dirty="0" smtClean="0"/>
              <a:t>Çok </a:t>
            </a:r>
            <a:r>
              <a:rPr lang="tr-TR" sz="4400" dirty="0"/>
              <a:t>önemli sakıncaları görüldüğü için günümüzde büyük ölçüde terk edilmiş bir modeldir. </a:t>
            </a:r>
            <a:endParaRPr lang="tr-TR" sz="4400" dirty="0" smtClean="0"/>
          </a:p>
          <a:p>
            <a:r>
              <a:rPr lang="tr-TR" sz="4400" dirty="0" smtClean="0"/>
              <a:t>Bu </a:t>
            </a:r>
            <a:r>
              <a:rPr lang="tr-TR" sz="4400" dirty="0"/>
              <a:t>modelde dolup taşan hastanelerde insan onuruna yakışır bir bakım verilememekte, tedavinin niteliği en alt düzeyden öteye geçememekte, hastanelerin kapasiteleri gereksinmeleri karşılayamamakta ve sonuç olarak hastaların tedavileri yapılamamaktaydı. </a:t>
            </a:r>
            <a:endParaRPr lang="tr-TR" sz="4400" dirty="0" smtClean="0"/>
          </a:p>
          <a:p>
            <a:r>
              <a:rPr lang="tr-TR" sz="4400" dirty="0" smtClean="0"/>
              <a:t>Taburcu </a:t>
            </a:r>
            <a:r>
              <a:rPr lang="tr-TR" sz="4400" dirty="0"/>
              <a:t>edilen </a:t>
            </a:r>
            <a:r>
              <a:rPr lang="tr-TR" sz="4400" dirty="0" smtClean="0"/>
              <a:t>hastaların </a:t>
            </a:r>
            <a:r>
              <a:rPr lang="tr-TR" sz="4400" dirty="0"/>
              <a:t>çoğu yeniden hastaneye yatırılmak üzere geri dönüyordu. Bu döngüye “</a:t>
            </a:r>
            <a:r>
              <a:rPr lang="tr-TR" sz="4400" b="1" dirty="0" smtClean="0"/>
              <a:t>döner kapı </a:t>
            </a:r>
            <a:r>
              <a:rPr lang="tr-TR" sz="4400" b="1" dirty="0"/>
              <a:t>fenomeni</a:t>
            </a:r>
            <a:r>
              <a:rPr lang="tr-TR" sz="4400" dirty="0"/>
              <a:t>” adı verilmektedir. Hastane koşullarında ve kapalı bir ortamda tedavi edilmeye çalışılan hastaların sosyal müdahalelerle tedavileri mümkün olamamaktaydı. </a:t>
            </a:r>
          </a:p>
          <a:p>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0000" lnSpcReduction="20000"/>
          </a:bodyPr>
          <a:lstStyle/>
          <a:p>
            <a:r>
              <a:rPr lang="tr-TR" u="sng" dirty="0"/>
              <a:t>Amaç 6</a:t>
            </a:r>
            <a:r>
              <a:rPr lang="tr-TR" dirty="0"/>
              <a:t> : Ruh sağlığı alanında çalışanların sayı ve niteliğini artırmak</a:t>
            </a:r>
          </a:p>
          <a:p>
            <a:r>
              <a:rPr lang="tr-TR" u="sng" dirty="0"/>
              <a:t>Hedef 6.1:</a:t>
            </a:r>
            <a:r>
              <a:rPr lang="tr-TR" dirty="0"/>
              <a:t> Ruh sağlığı ve hastalıkları uzmanlık öğrencisi kontenjanını yılda ortalama 170’den 350’ye çıkarmak</a:t>
            </a:r>
          </a:p>
          <a:p>
            <a:r>
              <a:rPr lang="tr-TR" u="sng" dirty="0"/>
              <a:t>Hedef 6.2</a:t>
            </a:r>
            <a:r>
              <a:rPr lang="tr-TR" dirty="0"/>
              <a:t> :Çocuk ve ergen ruh sağlığı ve hastalıkları uzmanlık öğrencisi kontenjanını yılda ortalama 34’den 70’e çıkarmak</a:t>
            </a:r>
          </a:p>
          <a:p>
            <a:r>
              <a:rPr lang="tr-TR" u="sng" dirty="0"/>
              <a:t>Hedef 6.3 :</a:t>
            </a:r>
            <a:r>
              <a:rPr lang="tr-TR" dirty="0"/>
              <a:t> Ruh sağlığı alanında çalışan hekim dışı sağlık personelinin sayısını artırmak. Bunun için Sağlık Bakanlığı bünyesinde çalışan psikolog, sosyal çalışmacı sayısını artırmak, psikiyatri hemşireliği,  Klinik psikoloji yüksek lisans ve doktora programlarını tamamlayan kişi sayısını artırmak, rehberlik ve psikolojik danışmanlık hizmetlerinin ruh sağlığı hizmetlerine entegre etmek, psikiyatrik rehabilitasyon alanında iş ve uğraşı teknikeri ve </a:t>
            </a:r>
            <a:r>
              <a:rPr lang="tr-TR" dirty="0" err="1"/>
              <a:t>ergoterapist</a:t>
            </a:r>
            <a:r>
              <a:rPr lang="tr-TR" dirty="0"/>
              <a:t> çalışmasının sağlamak.</a:t>
            </a:r>
          </a:p>
          <a:p>
            <a:r>
              <a:rPr lang="tr-TR" u="sng" dirty="0"/>
              <a:t>Hedef 6.4 :</a:t>
            </a:r>
            <a:r>
              <a:rPr lang="tr-TR" dirty="0"/>
              <a:t> Ruh sağlığı alanında çalışanların niteliğini artırmak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u="sng" dirty="0"/>
              <a:t>Amaç 7 :</a:t>
            </a:r>
            <a:r>
              <a:rPr lang="tr-TR" dirty="0"/>
              <a:t> Çocukluk ve ergenlik dönemine yönelik ruh sağlığı hizmetlerini iyileştirmek ve geliştirmek</a:t>
            </a:r>
          </a:p>
          <a:p>
            <a:r>
              <a:rPr lang="tr-TR" u="sng" dirty="0"/>
              <a:t>Hedef 7.1 .</a:t>
            </a:r>
            <a:r>
              <a:rPr lang="tr-TR" dirty="0"/>
              <a:t> Sağlıklı çocuk takip programlarına </a:t>
            </a:r>
            <a:r>
              <a:rPr lang="tr-TR" dirty="0" err="1"/>
              <a:t>psikososyal</a:t>
            </a:r>
            <a:r>
              <a:rPr lang="tr-TR" dirty="0"/>
              <a:t> gelişim programlarını da entegre etmek</a:t>
            </a:r>
          </a:p>
          <a:p>
            <a:r>
              <a:rPr lang="tr-TR" u="sng" dirty="0"/>
              <a:t>Hedef 7.2</a:t>
            </a:r>
            <a:r>
              <a:rPr lang="tr-TR" dirty="0"/>
              <a:t> : Gelişme geriliği veya zihinsel-ruhsal bozukluğu olan çocukların tedavi ve rehabilitasyon süreçlerini iyileştirmek</a:t>
            </a:r>
          </a:p>
          <a:p>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u="sng" dirty="0"/>
              <a:t>Amaç 8 .</a:t>
            </a:r>
            <a:r>
              <a:rPr lang="tr-TR" dirty="0"/>
              <a:t> Ruhsal özürlülere verilen hizmetlerin kalitesini artırmak</a:t>
            </a:r>
          </a:p>
          <a:p>
            <a:r>
              <a:rPr lang="tr-TR" u="sng" dirty="0"/>
              <a:t>Hedef 8.1</a:t>
            </a:r>
            <a:r>
              <a:rPr lang="tr-TR" dirty="0"/>
              <a:t> : Ruh sağlığı alanında verilen hizmetleri denetlemek</a:t>
            </a:r>
          </a:p>
          <a:p>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u="sng" dirty="0"/>
              <a:t>Amaç 9 :</a:t>
            </a:r>
            <a:r>
              <a:rPr lang="tr-TR" dirty="0"/>
              <a:t> Ruh sağlığı alanında yasal düzenlemeler yapmak</a:t>
            </a:r>
          </a:p>
          <a:p>
            <a:r>
              <a:rPr lang="tr-TR" u="sng" dirty="0"/>
              <a:t>Hedef 9.1</a:t>
            </a:r>
            <a:r>
              <a:rPr lang="tr-TR" dirty="0"/>
              <a:t> : Ruh sağlığı alanında hasta hakları, uygulama usul ve esasları, çalışanların sorumluluk ve yetkileri konularında eksik olan yasal mevzuatı tamamlamak</a:t>
            </a:r>
          </a:p>
          <a:p>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Ulusal ruh sağlığı eylem planının başlıca </a:t>
            </a:r>
            <a:r>
              <a:rPr lang="tr-TR" dirty="0" err="1"/>
              <a:t>ögesi</a:t>
            </a:r>
            <a:r>
              <a:rPr lang="tr-TR" dirty="0"/>
              <a:t> toplum ruh sağlığı merkezleridir.  Bu modelde ağır ruhsal bozukluğu olan hastaların toplum ruh sağlığı merkezleri (TRSM) tarafından kayıt altına alınıp takip edilmesi esas yaklaşımdır. Halen hastanelerde yatmakta olan ve ihtiyacı bulunan hastaların yarı-yol evleri ve korumalı evlerde kalmasının ve korumalı işyerlerinde istihdamlarının sağlanması hedeflenmektedir. </a:t>
            </a:r>
          </a:p>
          <a:p>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0000" lnSpcReduction="20000"/>
          </a:bodyPr>
          <a:lstStyle/>
          <a:p>
            <a:r>
              <a:rPr lang="tr-TR" dirty="0"/>
              <a:t>Toplum Ruh Sağlığı Merkezlerinde ağır ruhsal bozukluğu olan hastalara, toplum temelli ruh sağlığı modeli çerçevesinde etkili tedavi, rehabilitasyon, </a:t>
            </a:r>
            <a:r>
              <a:rPr lang="tr-TR" dirty="0" err="1"/>
              <a:t>psikoeğitim</a:t>
            </a:r>
            <a:r>
              <a:rPr lang="tr-TR" dirty="0"/>
              <a:t>, iş-uğraş terapisi,  grup ya da bireysel terapi gibi yöntemler, </a:t>
            </a:r>
            <a:r>
              <a:rPr lang="tr-TR" dirty="0" err="1"/>
              <a:t>psikososyal</a:t>
            </a:r>
            <a:r>
              <a:rPr lang="tr-TR" dirty="0"/>
              <a:t> destek  hizmetlerinin verilmesi, takip ve tedavilerinin yaşadıkları ortamda, birinci basamak sağlık hizmetlerine entegre biçimde sunulması öngörülmektedir.  Bunu sağlamak için Türkiye Kamu Hastaneleri Kurumu’na bağlı yataklı sağlık tesisleri bünyesinde faaliyet göstermek üzere her 100-300 bin nüfusa bir Toplum Ruh Sağlığı Merkezi kurulması planlanmıştır. Her toplum ruh sağlığı merkezinde 1 ruh sağlığı ve hastalıkları uzmanı, 1 sosyal çalışmacı, 1 psikolog, 2 hemşire, 1 sağlık memuru, 1 tıbbi sekreter, 1 idari ve teknik personel ve ihtiyaç duyulan temizlik elemanı, güvenlik görevlisi ile iş uğraş terapisti gibi diğer unvanlarda yeteri kadar personel görevlidir.</a:t>
            </a:r>
          </a:p>
          <a:p>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a:t>Toplum Ruh Sağlığı Merkezleri hastaları izler, hastaların farmakolojik tedavilerini yürütür, merkeze devamı sağlanamayan hastaları evlerinde </a:t>
            </a:r>
            <a:r>
              <a:rPr lang="tr-TR" dirty="0" smtClean="0"/>
              <a:t>ziyaret </a:t>
            </a:r>
            <a:r>
              <a:rPr lang="tr-TR" dirty="0"/>
              <a:t>eder, alevlenen ve kendine ya da çevresine zarar verme potansiyeli taşıyan hastanın yataklı bir psikiyatri kliniğine yatışını sağlar; yerel yönetimler ve medya aracılığı ile toplumu bilinçlendirir ve damgalama karşıtı çalışmalar yapar.; hastaların mümkünse ailesinin ya da yakınlarının yanında yaşamlarını sürdürmeleri için çaba gösterir. </a:t>
            </a:r>
          </a:p>
          <a:p>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b="1" dirty="0" smtClean="0"/>
              <a:t>Özgürlükle yaşam yılı kaybettiren ilk 20 hastalık içinde psikiyatrik hastalıklar</a:t>
            </a:r>
            <a:endParaRPr lang="tr-TR" sz="2800" b="1" dirty="0"/>
          </a:p>
        </p:txBody>
      </p:sp>
      <p:sp>
        <p:nvSpPr>
          <p:cNvPr id="3" name="2 İçerik Yer Tutucusu"/>
          <p:cNvSpPr>
            <a:spLocks noGrp="1"/>
          </p:cNvSpPr>
          <p:nvPr>
            <p:ph sz="half" idx="1"/>
          </p:nvPr>
        </p:nvSpPr>
        <p:spPr/>
        <p:txBody>
          <a:bodyPr/>
          <a:lstStyle/>
          <a:p>
            <a:pPr>
              <a:buNone/>
            </a:pPr>
            <a:r>
              <a:rPr lang="tr-TR" dirty="0" smtClean="0"/>
              <a:t>Erkeklerde % 16.2</a:t>
            </a:r>
          </a:p>
          <a:p>
            <a:pPr>
              <a:buNone/>
            </a:pPr>
            <a:endParaRPr lang="tr-TR" dirty="0"/>
          </a:p>
        </p:txBody>
      </p:sp>
      <p:sp>
        <p:nvSpPr>
          <p:cNvPr id="4" name="3 İçerik Yer Tutucusu"/>
          <p:cNvSpPr>
            <a:spLocks noGrp="1"/>
          </p:cNvSpPr>
          <p:nvPr>
            <p:ph sz="half" idx="2"/>
          </p:nvPr>
        </p:nvSpPr>
        <p:spPr/>
        <p:txBody>
          <a:bodyPr/>
          <a:lstStyle/>
          <a:p>
            <a:pPr>
              <a:buNone/>
            </a:pPr>
            <a:r>
              <a:rPr lang="tr-TR" dirty="0" smtClean="0"/>
              <a:t>Kadınlarda % 15.3</a:t>
            </a:r>
            <a:endParaRPr lang="tr-TR" dirty="0"/>
          </a:p>
        </p:txBody>
      </p:sp>
      <p:pic>
        <p:nvPicPr>
          <p:cNvPr id="6" name="5 Resim"/>
          <p:cNvPicPr/>
          <p:nvPr/>
        </p:nvPicPr>
        <p:blipFill>
          <a:blip r:embed="rId2" cstate="print"/>
          <a:srcRect/>
          <a:stretch>
            <a:fillRect/>
          </a:stretch>
        </p:blipFill>
        <p:spPr bwMode="auto">
          <a:xfrm>
            <a:off x="539552" y="3140968"/>
            <a:ext cx="3672408" cy="2376264"/>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572000" y="3140968"/>
            <a:ext cx="3752850" cy="237172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dirty="0" err="1"/>
              <a:t>RSHH’lerinin</a:t>
            </a:r>
            <a:r>
              <a:rPr lang="tr-TR" sz="2400" dirty="0"/>
              <a:t> Sorumlu Oldukları Genel Psikiyatri Bölgeleri,</a:t>
            </a:r>
            <a:br>
              <a:rPr lang="tr-TR" sz="2400" dirty="0"/>
            </a:br>
            <a:r>
              <a:rPr lang="tr-TR" sz="2400" dirty="0"/>
              <a:t>* Sorumlu Olunan Nüfus (2009),</a:t>
            </a:r>
            <a:br>
              <a:rPr lang="tr-TR" sz="2400" dirty="0"/>
            </a:br>
            <a:r>
              <a:rPr lang="tr-TR" sz="2400" dirty="0"/>
              <a:t>** Genel Psikiyatri Servisi Yatak Sayıları</a:t>
            </a:r>
          </a:p>
        </p:txBody>
      </p:sp>
      <p:pic>
        <p:nvPicPr>
          <p:cNvPr id="4" name="3 İçerik Yer Tutucusu"/>
          <p:cNvPicPr>
            <a:picLocks noGrp="1"/>
          </p:cNvPicPr>
          <p:nvPr>
            <p:ph idx="1"/>
          </p:nvPr>
        </p:nvPicPr>
        <p:blipFill>
          <a:blip r:embed="rId2" cstate="print"/>
          <a:srcRect/>
          <a:stretch>
            <a:fillRect/>
          </a:stretch>
        </p:blipFill>
        <p:spPr bwMode="auto">
          <a:xfrm>
            <a:off x="644805" y="1600200"/>
            <a:ext cx="7854390" cy="4525963"/>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a:t>DSÖ Avrupa Bölgesi Ülkelerinde 100 bin Kişiye Düşen Psikiyatri Yatak Sayıları (2008).</a:t>
            </a:r>
          </a:p>
        </p:txBody>
      </p:sp>
      <p:pic>
        <p:nvPicPr>
          <p:cNvPr id="4" name="3 İçerik Yer Tutucusu"/>
          <p:cNvPicPr>
            <a:picLocks noGrp="1"/>
          </p:cNvPicPr>
          <p:nvPr>
            <p:ph idx="1"/>
          </p:nvPr>
        </p:nvPicPr>
        <p:blipFill>
          <a:blip r:embed="rId2" cstate="print"/>
          <a:srcRect/>
          <a:stretch>
            <a:fillRect/>
          </a:stretch>
        </p:blipFill>
        <p:spPr bwMode="auto">
          <a:xfrm>
            <a:off x="787399" y="2324061"/>
            <a:ext cx="7569201" cy="307824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Toplum Temelli Model</a:t>
            </a:r>
            <a:r>
              <a:rPr lang="tr-TR" dirty="0" smtClean="0"/>
              <a:t> </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hastalar </a:t>
            </a:r>
            <a:r>
              <a:rPr lang="tr-TR" dirty="0"/>
              <a:t>toplum içinde ve gündelik yaşamları sırasında tedavi edilmeye çalışılmaktadır. </a:t>
            </a:r>
            <a:endParaRPr lang="tr-TR" dirty="0" smtClean="0"/>
          </a:p>
          <a:p>
            <a:r>
              <a:rPr lang="tr-TR" dirty="0" smtClean="0"/>
              <a:t>İtalya’da </a:t>
            </a:r>
            <a:r>
              <a:rPr lang="tr-TR" dirty="0"/>
              <a:t>1960’lı yıllarda başlayan bu model eşzamanlım olarak  İngiltere, Fransa, ve Almanya’da da başlamış ve hızla bütün dünyaya yayılmıştır. </a:t>
            </a:r>
            <a:endParaRPr lang="tr-TR" dirty="0" smtClean="0"/>
          </a:p>
          <a:p>
            <a:r>
              <a:rPr lang="tr-TR" dirty="0" smtClean="0"/>
              <a:t>Bu </a:t>
            </a:r>
            <a:r>
              <a:rPr lang="tr-TR" dirty="0"/>
              <a:t>modelin temel ilkelerinden birisi çocukların ve gençlerin sağlıklarının korunması yönünde özel çaba gösterilmesidir. </a:t>
            </a:r>
            <a:endParaRPr lang="tr-TR" dirty="0" smtClean="0"/>
          </a:p>
          <a:p>
            <a:r>
              <a:rPr lang="tr-TR" dirty="0" smtClean="0"/>
              <a:t>Dünya </a:t>
            </a:r>
            <a:r>
              <a:rPr lang="tr-TR" dirty="0"/>
              <a:t>Sağlık Örgütü de toplum tabanlı modeli önermektedir.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a:t>İllere Göre 100 bin Kişiye Düşen Ruh Sağlığı ve Hastalıkları Uzmanı Sayısı.</a:t>
            </a:r>
          </a:p>
        </p:txBody>
      </p:sp>
      <p:pic>
        <p:nvPicPr>
          <p:cNvPr id="4" name="3 İçerik Yer Tutucusu"/>
          <p:cNvPicPr>
            <a:picLocks noGrp="1"/>
          </p:cNvPicPr>
          <p:nvPr>
            <p:ph idx="1"/>
          </p:nvPr>
        </p:nvPicPr>
        <p:blipFill>
          <a:blip r:embed="rId2" cstate="print"/>
          <a:srcRect/>
          <a:stretch>
            <a:fillRect/>
          </a:stretch>
        </p:blipFill>
        <p:spPr bwMode="auto">
          <a:xfrm>
            <a:off x="457200" y="1721200"/>
            <a:ext cx="8229600" cy="428396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47500" lnSpcReduction="20000"/>
          </a:bodyPr>
          <a:lstStyle/>
          <a:p>
            <a:pPr>
              <a:buNone/>
            </a:pPr>
            <a:r>
              <a:rPr lang="tr-TR" dirty="0"/>
              <a:t>Damgalama ve Ayrımcılığa Karşı </a:t>
            </a:r>
            <a:r>
              <a:rPr lang="tr-TR" dirty="0" err="1"/>
              <a:t>Farkındalığın</a:t>
            </a:r>
            <a:r>
              <a:rPr lang="tr-TR" dirty="0"/>
              <a:t> Oluşturulması</a:t>
            </a:r>
          </a:p>
          <a:p>
            <a:r>
              <a:rPr lang="tr-TR" dirty="0"/>
              <a:t>Damgalanma ruhsal rahatsızlığı olan bireylerin karşılaştıkları en önemli sorunlardan</a:t>
            </a:r>
          </a:p>
          <a:p>
            <a:r>
              <a:rPr lang="tr-TR" dirty="0"/>
              <a:t>biridir. Hastaların kendilerine saygısını azaltan, aile ve çevreyle ilişkisini bozan,</a:t>
            </a:r>
          </a:p>
          <a:p>
            <a:r>
              <a:rPr lang="tr-TR" dirty="0"/>
              <a:t>sosyalleşmelerini engelleyen, özgürce yaşama ve çalışma haklarını ellerinden alan bir</a:t>
            </a:r>
          </a:p>
          <a:p>
            <a:r>
              <a:rPr lang="tr-TR" dirty="0"/>
              <a:t>tutumdur. Sonuçta hastalar hastalıkları sebebiyle her vatandaşın sahip olduğu “sıradan bir</a:t>
            </a:r>
          </a:p>
          <a:p>
            <a:r>
              <a:rPr lang="tr-TR" dirty="0"/>
              <a:t>insan gibi yaşamak” hakkına sahip olamamaktadırlar.</a:t>
            </a:r>
          </a:p>
          <a:p>
            <a:r>
              <a:rPr lang="tr-TR" dirty="0"/>
              <a:t>Toplumda çok yaygın olan “ruh sağlığı bozuk olan kişiler daha çok şiddet gösterirler</a:t>
            </a:r>
          </a:p>
          <a:p>
            <a:r>
              <a:rPr lang="tr-TR" dirty="0"/>
              <a:t>ve tehlikelidirler”, “ ruhsal hastalık kişisel zayıflıktan dolayı oluşur”, “ruhsal hastalar tedavi</a:t>
            </a:r>
          </a:p>
          <a:p>
            <a:r>
              <a:rPr lang="tr-TR" dirty="0"/>
              <a:t>edilemezler” gibi yanlış bilgi ve önyargılar sebebiyle oluşan damgalama ve ayrımcılıkla</a:t>
            </a:r>
          </a:p>
          <a:p>
            <a:r>
              <a:rPr lang="tr-TR" dirty="0"/>
              <a:t>mücadele etmek gerekir. Damgalama ve ayrımcılıkla mücadelenin etkili olabilmesi için hasta</a:t>
            </a:r>
          </a:p>
          <a:p>
            <a:r>
              <a:rPr lang="tr-TR" dirty="0"/>
              <a:t>ve hasta yakınlarının kurdukları dernekler, sağlık çalışanları, sivil toplum kuruluşları, medya,</a:t>
            </a:r>
          </a:p>
          <a:p>
            <a:r>
              <a:rPr lang="tr-TR" dirty="0"/>
              <a:t>meslek kuruluşları ve resmi organlar hep birlikte hareket etmelidirler. DSÖ bu mücadelenin</a:t>
            </a:r>
          </a:p>
          <a:p>
            <a:r>
              <a:rPr lang="tr-TR" dirty="0"/>
              <a:t>belirli bir program dahilinde yapılmasını ve eylem planının oluşturulmasını önermektedir.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25000" lnSpcReduction="20000"/>
          </a:bodyPr>
          <a:lstStyle/>
          <a:p>
            <a:r>
              <a:rPr lang="tr-TR" b="1" dirty="0"/>
              <a:t>Ruh Sağlığı Hizmetlerinin Birinci Basamak Hizmetlerine Entegrasyonu</a:t>
            </a:r>
          </a:p>
          <a:p>
            <a:r>
              <a:rPr lang="tr-TR" dirty="0"/>
              <a:t>Ülkemizde ruhsal hastalığı olan altı kişiden ancak biri yardım aramaktadır. Dünya</a:t>
            </a:r>
          </a:p>
          <a:p>
            <a:r>
              <a:rPr lang="tr-TR" dirty="0"/>
              <a:t>Sağlık Örgütü’nün 1988 yılında 11 ülkede, “Ruh Sağlığı Hizmetine Ulaşım Yolları Görüşme</a:t>
            </a:r>
          </a:p>
          <a:p>
            <a:r>
              <a:rPr lang="tr-TR" dirty="0"/>
              <a:t>Formu” kullanarak yaptığı araştırmada ruhsal yakınmalarla ilgili ilk başvurunun Avrupa</a:t>
            </a:r>
          </a:p>
          <a:p>
            <a:r>
              <a:rPr lang="tr-TR" dirty="0"/>
              <a:t>ülkeleri ve Küba’da ağırlıkla pratisyen hekimlere, Kenya’da psikiyatri dışı uzmanlara,</a:t>
            </a:r>
          </a:p>
          <a:p>
            <a:r>
              <a:rPr lang="tr-TR" dirty="0"/>
              <a:t>Hindistan ve Pakistan’da ruh sağlığı birimlerine, Endonezya’da ise geleneksel tedavicilere</a:t>
            </a:r>
          </a:p>
          <a:p>
            <a:r>
              <a:rPr lang="tr-TR" dirty="0"/>
              <a:t>yapıldığını göstermiştir. Benzer bir yöntemle Ankara’da yapılan çalışmada hastaların</a:t>
            </a:r>
          </a:p>
          <a:p>
            <a:r>
              <a:rPr lang="tr-TR" dirty="0"/>
              <a:t>yarısının doğrudan ruh sağlığı uzmanına ulaştığı, yarıya yakınının diğer uzmanlara</a:t>
            </a:r>
          </a:p>
          <a:p>
            <a:r>
              <a:rPr lang="tr-TR" dirty="0"/>
              <a:t>başvurduğu, pratisyen hekimlere başvurunun ise çok düşük düzeyde olduğu bulunmuştur.</a:t>
            </a:r>
          </a:p>
          <a:p>
            <a:r>
              <a:rPr lang="tr-TR" dirty="0"/>
              <a:t>Erzurum’da aynı yöntemle yapılan başka bir çalışmada ise hastaların yarıya yakınının</a:t>
            </a:r>
          </a:p>
          <a:p>
            <a:r>
              <a:rPr lang="tr-TR" dirty="0"/>
              <a:t>psikiyatri dışı uzmanlara başvurduğu, bu oranı sırası ile pratisyen hekimler, psikiyatrlar ve</a:t>
            </a:r>
          </a:p>
          <a:p>
            <a:r>
              <a:rPr lang="tr-TR" dirty="0"/>
              <a:t>geleneksel tedavicilerin izlediği tespit edilmiştir. Çalışmalar, bölgesel farklılıklar olsa da</a:t>
            </a:r>
          </a:p>
          <a:p>
            <a:r>
              <a:rPr lang="tr-TR" dirty="0"/>
              <a:t>ülkemizde ruhsal rahatsızlıklarda hasta sevk zincirinin arzulandığı şekilde işlemediğini,</a:t>
            </a:r>
          </a:p>
          <a:p>
            <a:r>
              <a:rPr lang="tr-TR" dirty="0"/>
              <a:t>pratisyen hekimlere müracaatın beklenenin çok altında olduğunu, ilk başvurunun doğrudan</a:t>
            </a:r>
          </a:p>
          <a:p>
            <a:r>
              <a:rPr lang="tr-TR" dirty="0"/>
              <a:t>psikiyatri uzmanına oldukça fazla yapıldığını göstermektedir. Oysa ülkemizde hem erişkin</a:t>
            </a:r>
          </a:p>
          <a:p>
            <a:r>
              <a:rPr lang="tr-TR" dirty="0"/>
              <a:t>hem de çocuk ve ergen ruh sağlığı ve hastalıkları alanında uzman açığının olduğu, buna ek</a:t>
            </a:r>
          </a:p>
          <a:p>
            <a:r>
              <a:rPr lang="tr-TR" dirty="0"/>
              <a:t>olarak psikiyatrik hastalıkların sıklığının ve hastalık yükünün fazla olduğu göz önüne</a:t>
            </a:r>
          </a:p>
          <a:p>
            <a:r>
              <a:rPr lang="tr-TR" dirty="0"/>
              <a:t>alındığında, bazı ruh sağlığı hizmetlerinin birinci basamakta verilmesinin daha uygun</a:t>
            </a:r>
          </a:p>
          <a:p>
            <a:r>
              <a:rPr lang="tr-TR" dirty="0"/>
              <a:t>olacağını düşündürmektedir.</a:t>
            </a:r>
          </a:p>
          <a:p>
            <a:r>
              <a:rPr lang="tr-TR" dirty="0"/>
              <a:t>Ülkemizde 2010 yılı sonu itibariyle tüm illerde aile hekimi uygulamasına geçilmiştir.</a:t>
            </a:r>
          </a:p>
          <a:p>
            <a:r>
              <a:rPr lang="tr-TR" dirty="0"/>
              <a:t>Ruh sağlığı hizmetlerinin sunumunun da bu yeni modele adapte edilmesi gerekir. Aile</a:t>
            </a:r>
          </a:p>
          <a:p>
            <a:r>
              <a:rPr lang="tr-TR" dirty="0"/>
              <a:t>hekimliği uygulamasında hekim-hasta ilişkisinin daha uzun süreli ve yakın olduğu</a:t>
            </a:r>
          </a:p>
          <a:p>
            <a:r>
              <a:rPr lang="tr-TR" dirty="0"/>
              <a:t>düşünüldüğünde ruh sağlığı hastalarına hizmetin birinci basamakta verilmeye başlanması ve</a:t>
            </a:r>
          </a:p>
          <a:p>
            <a:r>
              <a:rPr lang="tr-TR" dirty="0"/>
              <a:t>gerek olduğunda ikinci veya üçüncü basamağa sevki daha uygundur. İleride evde sağlık</a:t>
            </a:r>
          </a:p>
          <a:p>
            <a:r>
              <a:rPr lang="tr-TR" dirty="0"/>
              <a:t>hizmetleri, toplum ruh sağlığı merkezleri, madde bağımlılığı toplum temelli tedavi merkezleri,</a:t>
            </a:r>
          </a:p>
          <a:p>
            <a:r>
              <a:rPr lang="tr-TR" dirty="0"/>
              <a:t>gençlik evleri ve toplum merkezleri uygulamalarının daha yaygınlaşması planlandığından aile</a:t>
            </a:r>
          </a:p>
          <a:p>
            <a:r>
              <a:rPr lang="tr-TR" dirty="0"/>
              <a:t>hekimleri ile bu merkezlerin koordineli çalışmaları gerekmektedir.</a:t>
            </a:r>
          </a:p>
          <a:p>
            <a:r>
              <a:rPr lang="tr-TR" dirty="0"/>
              <a:t>Ruh sağlığı hizmetlerinin birinci basamak hizmetlerine entegrasyonu için öncelikle</a:t>
            </a:r>
          </a:p>
          <a:p>
            <a:r>
              <a:rPr lang="tr-TR" dirty="0"/>
              <a:t>buralarda çalışanlara ruhsal hastalıkların tanı, tedavi ve takipleri hakkında sürekli hizmet içi</a:t>
            </a:r>
          </a:p>
          <a:p>
            <a:r>
              <a:rPr lang="tr-TR" dirty="0"/>
              <a:t>Ulusal Ruh Sağlığı Eylem Planı Sayfa 39</a:t>
            </a:r>
          </a:p>
          <a:p>
            <a:r>
              <a:rPr lang="tr-TR" dirty="0"/>
              <a:t>eğitim planlanmalıdır. Evde sağlık hizmetleri ve toplum ruh sağlığı hizmetleri, bağımlılık</a:t>
            </a:r>
          </a:p>
          <a:p>
            <a:r>
              <a:rPr lang="tr-TR" dirty="0"/>
              <a:t>tedavisi hizmet modeli gibi toplum temelli uygulamalar ile damgalama ve ayrımcılıkla</a:t>
            </a:r>
          </a:p>
          <a:p>
            <a:r>
              <a:rPr lang="tr-TR" dirty="0"/>
              <a:t>mücadele, çocuğun </a:t>
            </a:r>
            <a:r>
              <a:rPr lang="tr-TR" dirty="0" err="1"/>
              <a:t>psikososyal</a:t>
            </a:r>
            <a:r>
              <a:rPr lang="tr-TR" dirty="0"/>
              <a:t> gelişimini destekleme programı, kadına yönelik aile içi şiddet</a:t>
            </a:r>
          </a:p>
          <a:p>
            <a:r>
              <a:rPr lang="tr-TR" dirty="0"/>
              <a:t>ve sağlık sonuçlarını erken tanılama, intiharı erken tanıma gibi riskli gruplara yönelik</a:t>
            </a:r>
          </a:p>
          <a:p>
            <a:r>
              <a:rPr lang="tr-TR" dirty="0"/>
              <a:t>yürütülmekte olan koruyucu ruh sağlığı programlarının aile hekimliği sistemine</a:t>
            </a:r>
          </a:p>
          <a:p>
            <a:r>
              <a:rPr lang="tr-TR" dirty="0"/>
              <a:t>entegrasyonunun sağlanması gerekmektedir. Bu amaçla aile hekimlerine ve birinci basamak</a:t>
            </a:r>
          </a:p>
          <a:p>
            <a:r>
              <a:rPr lang="tr-TR" dirty="0"/>
              <a:t>çalışanlarına bu sistemler ve kurumları hakkında bilgi verilmeli ve işbirliği için tedbirler</a:t>
            </a:r>
          </a:p>
          <a:p>
            <a:r>
              <a:rPr lang="tr-TR" dirty="0"/>
              <a:t>alınmalıdır.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a:t>Çocuk-Ergen Toplum Temelli Ruh Sağlığı Modeli.</a:t>
            </a:r>
          </a:p>
        </p:txBody>
      </p:sp>
      <p:pic>
        <p:nvPicPr>
          <p:cNvPr id="4" name="3 İçerik Yer Tutucusu"/>
          <p:cNvPicPr>
            <a:picLocks noGrp="1"/>
          </p:cNvPicPr>
          <p:nvPr>
            <p:ph idx="1"/>
          </p:nvPr>
        </p:nvPicPr>
        <p:blipFill>
          <a:blip r:embed="rId2" cstate="print"/>
          <a:srcRect/>
          <a:stretch>
            <a:fillRect/>
          </a:stretch>
        </p:blipFill>
        <p:spPr bwMode="auto">
          <a:xfrm>
            <a:off x="1644573" y="1600200"/>
            <a:ext cx="5854853" cy="4525963"/>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Çocuk istismarının tipleri</a:t>
            </a:r>
            <a:endParaRPr lang="tr-TR" dirty="0"/>
          </a:p>
        </p:txBody>
      </p:sp>
      <p:sp>
        <p:nvSpPr>
          <p:cNvPr id="3" name="Content Placeholder 2"/>
          <p:cNvSpPr>
            <a:spLocks noGrp="1"/>
          </p:cNvSpPr>
          <p:nvPr>
            <p:ph idx="1"/>
          </p:nvPr>
        </p:nvSpPr>
        <p:spPr/>
        <p:txBody>
          <a:bodyPr>
            <a:normAutofit fontScale="47500" lnSpcReduction="20000"/>
          </a:bodyPr>
          <a:lstStyle/>
          <a:p>
            <a:r>
              <a:rPr lang="tr-TR" b="1" dirty="0"/>
              <a:t>Fiziksel istismar </a:t>
            </a:r>
            <a:r>
              <a:rPr lang="tr-TR" dirty="0"/>
              <a:t>: Çocuğun kaza dışı nedenlerle yaralanması ya da bakım veren kişiler tarafından yeterince gözetilmemesi sonucu  olan kazaları kapsar. Çocuğun  yaşına uygun olmayan, kendi kendine olma olasılığı çok düşük olan yaralanmalarda istismardan kuşkulanmak gerekir. En sık görülen istismar türü dövmedir.  Daha seyrek olarak yanıklar, kesici travmalar, zehirlenmeler, asfiksi, boğulma görülebilir.</a:t>
            </a:r>
          </a:p>
          <a:p>
            <a:r>
              <a:rPr lang="tr-TR" i="1" u="sng" dirty="0"/>
              <a:t>Dövme</a:t>
            </a:r>
            <a:r>
              <a:rPr lang="tr-TR" i="1" dirty="0"/>
              <a:t>:  </a:t>
            </a:r>
            <a:r>
              <a:rPr lang="tr-TR" dirty="0"/>
              <a:t>Büyük çocuklar tokatlanarak, yumrukla ya da bir alet kullanılarak dövülmüş olabilir. Dövmeye bağlı lezyonlar çoğu kez baş, ense, sırt ve kalçalardadır. Morarma gözlenen bölgelerin altındaki komşu kemik dokularda kırık sık görülebilir. Subdural hematom, kafatası kırıkları, göz ve karın travması saptanabilir.</a:t>
            </a:r>
          </a:p>
          <a:p>
            <a:r>
              <a:rPr lang="tr-TR" i="1" u="sng" dirty="0"/>
              <a:t>Yanıklar</a:t>
            </a:r>
            <a:r>
              <a:rPr lang="tr-TR" i="1" dirty="0"/>
              <a:t>: </a:t>
            </a:r>
            <a:r>
              <a:rPr lang="tr-TR" dirty="0"/>
              <a:t>Amaçlı biçimde</a:t>
            </a:r>
            <a:r>
              <a:rPr lang="tr-TR" i="1" dirty="0"/>
              <a:t> </a:t>
            </a:r>
            <a:r>
              <a:rPr lang="tr-TR" dirty="0"/>
              <a:t>(sigarayı vücutta söndürme gibi) olabileceği gibi, çocukla yeterince ilgilenilmemesi sonucunda kaza ile sıcak su ya da sıcak nsnelerle  yanma biçiminde de olabilir. Çocuk istismarının %10’unu oluşturur.  </a:t>
            </a:r>
          </a:p>
          <a:p>
            <a:r>
              <a:rPr lang="tr-TR" i="1" u="sng" dirty="0"/>
              <a:t>Sallanmış bebek sendromu</a:t>
            </a:r>
            <a:r>
              <a:rPr lang="tr-TR" i="1" dirty="0"/>
              <a:t>: </a:t>
            </a:r>
            <a:r>
              <a:rPr lang="tr-TR" dirty="0"/>
              <a:t>Ağır bir klinik tablodor. En sık iki yaş altındaki çocuklarda görülmekle birlikte beş yaşa kadar olabilir. Çocuklar kızgın anne-babaları tarafından şiddetlice sarsıldıklarında (sallandıklarında), beyin kafatası içinde ileri geri hareket eder ve kontüzyon, venlerin yırtılması sonucu subdural hematom ve beyin içi kanamaları gelişebilir. Bir yaşın altındaki çocuklarda ağır kafa içi zedelenmelerinin %95’i ve bütün kafatası zedelenmelerinin %64’ü istismara bağlıdır. Dıştan bakıldığında çoğu kez görünür zedelenme yoktur. Sallanmış bebek sendromunda mortalite %20-25 civarındadır. Yaşayanlarda ağır mental gerilik,spastik kuadripleji ya da ağır motor fonksiyon bozukluğu gelişebilir.</a:t>
            </a:r>
          </a:p>
          <a:p>
            <a:endParaRPr lang="tr-TR" dirty="0"/>
          </a:p>
        </p:txBody>
      </p:sp>
    </p:spTree>
    <p:extLst>
      <p:ext uri="{BB962C8B-B14F-4D97-AF65-F5344CB8AC3E}">
        <p14:creationId xmlns:p14="http://schemas.microsoft.com/office/powerpoint/2010/main" xmlns="" val="2712574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Sarsılmış bebek sendromu</a:t>
            </a:r>
            <a:endParaRPr lang="tr-TR"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1484784"/>
            <a:ext cx="7632848" cy="4608512"/>
          </a:xfrm>
          <a:prstGeom prst="rect">
            <a:avLst/>
          </a:prstGeom>
          <a:noFill/>
          <a:ln>
            <a:noFill/>
          </a:ln>
        </p:spPr>
      </p:pic>
    </p:spTree>
    <p:extLst>
      <p:ext uri="{BB962C8B-B14F-4D97-AF65-F5344CB8AC3E}">
        <p14:creationId xmlns:p14="http://schemas.microsoft.com/office/powerpoint/2010/main" xmlns="" val="1221452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70000" lnSpcReduction="20000"/>
          </a:bodyPr>
          <a:lstStyle/>
          <a:p>
            <a:r>
              <a:rPr lang="tr-TR" i="1" u="sng" dirty="0"/>
              <a:t>Zehirlenme:</a:t>
            </a:r>
            <a:r>
              <a:rPr lang="tr-TR" i="1" dirty="0"/>
              <a:t> </a:t>
            </a:r>
            <a:r>
              <a:rPr lang="tr-TR" dirty="0"/>
              <a:t>Çocuklarda kasıtlı zehirlenmelere göreceli olarak az rastlanmakla birlikte mortalite oranı % 17 gibi yüksek bir düzeyde olduğu için önemlidir. Herhagi bir ilaç, alkol, kostik ajanlar ile zehirlenmeler görülebilir.  Küçük bir çocuğun aşırı dozda ilaç alımına bağlı zehirlenmesi istismarı akla getirmelidir, küçük çocuklar kaza ile büyük miktarlarda ilaç alamazlar. </a:t>
            </a:r>
          </a:p>
          <a:p>
            <a:r>
              <a:rPr lang="tr-TR" i="1" u="sng" dirty="0"/>
              <a:t>Zorla su içirilmesi</a:t>
            </a:r>
            <a:r>
              <a:rPr lang="tr-TR" i="1" dirty="0"/>
              <a:t> (Su intoksikasyonu)</a:t>
            </a:r>
            <a:r>
              <a:rPr lang="tr-TR" b="1" dirty="0"/>
              <a:t>: </a:t>
            </a:r>
            <a:r>
              <a:rPr lang="tr-TR" dirty="0"/>
              <a:t>Zorla tuz verilen çocuğun susuz bırakılması çocukta hipernatremik dehidratasyona neden olabilir. Aşırı su verilmesi ise su intoksikasyonuna yol açarak ölümlere neden olabilir. Vakalar idrar ve dışkı kaçırma, kusma, davranış bozuklukları, konvülziyonlar, solunum durması vekoma ile getirilir ve hiponatremi ile hipoksemi saptanır. Bu bulguları nedeni çoğu kez aydınlatılamaz. Hemen hemen vakaların tümünde  yanık izi, morarmalar gibi istismara ait diğer bulgulara rastlanır.</a:t>
            </a:r>
          </a:p>
          <a:p>
            <a:endParaRPr lang="tr-TR" dirty="0"/>
          </a:p>
        </p:txBody>
      </p:sp>
    </p:spTree>
    <p:extLst>
      <p:ext uri="{BB962C8B-B14F-4D97-AF65-F5344CB8AC3E}">
        <p14:creationId xmlns:p14="http://schemas.microsoft.com/office/powerpoint/2010/main" xmlns="" val="2086160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62500" lnSpcReduction="20000"/>
          </a:bodyPr>
          <a:lstStyle/>
          <a:p>
            <a:r>
              <a:rPr lang="tr-TR" b="1" dirty="0"/>
              <a:t>Duygusal istismar:</a:t>
            </a:r>
            <a:r>
              <a:rPr lang="tr-TR" i="1" dirty="0"/>
              <a:t>  </a:t>
            </a:r>
            <a:r>
              <a:rPr lang="tr-TR" dirty="0"/>
              <a:t>Duygusal istismar çocukların gereksinim duydukları ilgi, sevgi ve bakımdan mahrum edilmeleridir. En sık rastlanılan çocuk istismarı türüdür, ama, fark edilmesi, tanımlanması ve kanıtlanması zordur. Çocuğun üzerinde güç  ve söz sahibi olan ( ebeveyn, abla, ağabey, öğretmeni vb.), çocuğun yakın çevresindeki kişilerce uygulanır. Fiziksel ve cinsel istismar ile birarada görülebileceği gibi tek başına da görülebilir. Fiziksel hasarın izleri zamanla ortadan kalkmasına karşın duygusal hasarın etkileri yıllarca devam eder. </a:t>
            </a:r>
          </a:p>
          <a:p>
            <a:r>
              <a:rPr lang="tr-TR" dirty="0"/>
              <a:t>Duygusal istismar için çok değişik tutum ve davranışlar örnek verilebilir :</a:t>
            </a:r>
          </a:p>
          <a:p>
            <a:r>
              <a:rPr lang="tr-TR" dirty="0"/>
              <a:t>1. </a:t>
            </a:r>
            <a:r>
              <a:rPr lang="tr-TR" u="sng" dirty="0"/>
              <a:t>Hoşgörü</a:t>
            </a:r>
            <a:r>
              <a:rPr lang="tr-TR" dirty="0"/>
              <a:t>: İlk bakışta istismar gibi görülmemekle birlikte çocuğun ruhsal gelişmesine verdidiği hasar dikkate alındığında bir istismar türü olarak kabul edilir. Bu tutumda ailenin merkezi çocuktur ve çocuğa hiçbir sorumluluk verilmez, ilgi içinde boğulur. </a:t>
            </a:r>
          </a:p>
          <a:p>
            <a:r>
              <a:rPr lang="tr-TR" dirty="0"/>
              <a:t>2</a:t>
            </a:r>
            <a:r>
              <a:rPr lang="tr-TR" u="sng" dirty="0"/>
              <a:t>. İlgisizlik</a:t>
            </a:r>
            <a:r>
              <a:rPr lang="tr-TR" dirty="0"/>
              <a:t>: Hoşgörünün aksine çocuğa çok az ilgi gösterilir, ana-babalar çocukların kendilerini rahatsız etmesini istemez ve çocuklara herhangi bir kısıtlama yapmazlar. Çocuğun anlattıkları,, isteklerini dinlememek, aldırmamak, sorularını yanıtlamamak bu tutuma örneklerdir.</a:t>
            </a:r>
          </a:p>
          <a:p>
            <a:endParaRPr lang="tr-TR" dirty="0"/>
          </a:p>
        </p:txBody>
      </p:sp>
    </p:spTree>
    <p:extLst>
      <p:ext uri="{BB962C8B-B14F-4D97-AF65-F5344CB8AC3E}">
        <p14:creationId xmlns:p14="http://schemas.microsoft.com/office/powerpoint/2010/main" xmlns="" val="291403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47500" lnSpcReduction="20000"/>
          </a:bodyPr>
          <a:lstStyle/>
          <a:p>
            <a:r>
              <a:rPr lang="tr-TR" dirty="0"/>
              <a:t>3. </a:t>
            </a:r>
            <a:r>
              <a:rPr lang="tr-TR" u="sng" dirty="0"/>
              <a:t>Baskı</a:t>
            </a:r>
            <a:r>
              <a:rPr lang="tr-TR" dirty="0"/>
              <a:t> : Aile, kendi isteklerini yapması için çocuğa baskı uygular, çocuk aileye itiraz ederse cezalandırılacağını bilir; ailenin arzusunu yerine getirmekten başka çaresi olmadığı duygusu içindedir. Çocuğa kötü muamele etmek, bağırmak ve sürekli azarlamak, küfür etmek, korkutmak, alay etmek, lâkap takmak, tehdit etmek, sindirmek, yıldırmak, sözel olarak hırpalamak, okul başarısızlığı ya da herhangi bir başarısızlığını sürekli yüzüne vurarak aşağılamak, okulda öğretmenin çocuğu azarlaması, çocuğun toplum önünde azarlanması, kulağının çekilmesi,, küçük düşürücü hakaretlerde bulunulması baskısal tutuma örneklerdir.</a:t>
            </a:r>
          </a:p>
          <a:p>
            <a:r>
              <a:rPr lang="tr-TR" dirty="0"/>
              <a:t>4. </a:t>
            </a:r>
            <a:r>
              <a:rPr lang="tr-TR" u="sng" dirty="0"/>
              <a:t>Reddetme</a:t>
            </a:r>
            <a:r>
              <a:rPr lang="tr-TR" dirty="0"/>
              <a:t>: Ana baba çocuğa karşı sert ve düşmanca bir tutum içindedir, her fırsatta çocuğu cezalandırır, çocuklarının uslanmaz bir haylaz olduğunu düşünürler. Hiçbir sorumluluk vermeden sürekli olarak işe yaramaz bir çocuk olduğunu söyleyerek aşağılamak ve itip kakmak; çocuğa yaşına uymayan ağır işler yaptırmak, hizmetçi gibi kullanmak; uygun olmayan giysiler giydirerek alay edilmesine neden olmak; çocuğun korktuğunu bile bile zorla bir şeyi yapmasını istemek; kardeşler arasında ayırım yapmak; kişinin kendi çıkarı için çocuğu uygun olmayan şeyleri yapması için zorlamak, dilendirmek; çocuğu bir odaya kapatmak, dolaba kilitlemek; çocuğun yaşına ve durumuna uymayan porno, korku filmi gibi görmemesi gereken şeyleri görmesini sağlamak ; çocuğu antisosyal davranışlara yönlendirmek, suç nitelikli işlerde kullanmak; eğitim almasına engel olmak; çocuğun sağplık gereksinmelerini karşılamamak; kendi öfke ve aczini çocuğu azarlayarak gidermeye çalışmak bu tür tutumlara örneklerdir. </a:t>
            </a:r>
          </a:p>
          <a:p>
            <a:endParaRPr lang="tr-TR" dirty="0"/>
          </a:p>
        </p:txBody>
      </p:sp>
    </p:spTree>
    <p:extLst>
      <p:ext uri="{BB962C8B-B14F-4D97-AF65-F5344CB8AC3E}">
        <p14:creationId xmlns:p14="http://schemas.microsoft.com/office/powerpoint/2010/main" xmlns="" val="2897048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47500" lnSpcReduction="20000"/>
          </a:bodyPr>
          <a:lstStyle/>
          <a:p>
            <a:r>
              <a:rPr lang="tr-TR" dirty="0"/>
              <a:t>5. </a:t>
            </a:r>
            <a:r>
              <a:rPr lang="tr-TR" u="sng" dirty="0"/>
              <a:t>Ekonomik istismar</a:t>
            </a:r>
            <a:r>
              <a:rPr lang="tr-TR" dirty="0"/>
              <a:t> : Çocuğun gelişimini engelleyici, haklarını ihlal edici işlerde ya da düşük ücretli iş gücü olarak çalıştırılması ekonomik istismar olarak tanımlanmaktadır.  Çalışan çocuklar sorunu her zaman kasıtlı bir davranış değilidr. Ailenin içinde bulunduğu ekonomik güçlükler, köyden kente göç gibi etmenler çocukların erken yaşta çalışmalarına yol açmaktadır. Öte yandan, bu olgunun gerek aileler gerekse işverenler tarafından istismara açık bir konu olduğu da açıktır. Sonuçta, çocuklar çocukluklarını yasayacakları, eğitim görecekleri yaşlarda, bu haklardan yoksun kalmakta, sağlıksız koşullarda çalıştırılmaları nedeniyle sağlık sorunları yaşayabilmektedirler. Bu durum çocukta yaşıtlarına göre geri kalmışlık, okuyamamışlık gibi duygular geliştirmesine ve ruhsal sorunlara neden olabilir.</a:t>
            </a:r>
          </a:p>
          <a:p>
            <a:r>
              <a:rPr lang="tr-TR" dirty="0"/>
              <a:t>6. </a:t>
            </a:r>
            <a:r>
              <a:rPr lang="tr-TR" u="sng" dirty="0"/>
              <a:t>Koruma</a:t>
            </a:r>
            <a:r>
              <a:rPr lang="tr-TR" dirty="0"/>
              <a:t>: Ana baba aşırı koruyuculuk tutumu içinde çocuğun yapabileceği şeyleri bile kendileri yapar, en küçük risklere bile girmesi istemez ve hiçbir sorumluluk almasına izin vermezler.  Çocuğun yaşıtları ile ilişkilerini kısıtlamak ya da  tamamen engellemek;  çocuğa aşırı ihtimam göstererek zarar görebileceği korkusu ile toplumdan izole etmek, tek başına bırakmak koruyucu aile davranışlarına örneklerdir. </a:t>
            </a:r>
          </a:p>
          <a:p>
            <a:r>
              <a:rPr lang="tr-TR" dirty="0"/>
              <a:t>Duygusal baskı davranışları süreklilik kazanırsa çocuk aileden uzaklaşır, gergin, uyumsuz ve saldırgan davranışlar  geliştirir. Altını ıslatma( enüresis), dışkı kaçırma ( encopresis), iştahsızlık, yalan söyleme, hırsızlık, duygusal açıdan tutarsızlık ve uyumsuzluk, organik nedeni olmayan büyüme geriliği, depresyon, güvensizlik, içe dönüklük, intihar gibi fiziksel ve ruhsal sorunlar  ortaya çıkar.</a:t>
            </a:r>
          </a:p>
          <a:p>
            <a:endParaRPr lang="tr-TR" dirty="0"/>
          </a:p>
        </p:txBody>
      </p:sp>
    </p:spTree>
    <p:extLst>
      <p:ext uri="{BB962C8B-B14F-4D97-AF65-F5344CB8AC3E}">
        <p14:creationId xmlns:p14="http://schemas.microsoft.com/office/powerpoint/2010/main" xmlns="" val="2115496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Toplum temelli modelin güçlükleri</a:t>
            </a:r>
            <a:endParaRPr lang="tr-TR" dirty="0"/>
          </a:p>
        </p:txBody>
      </p:sp>
      <p:sp>
        <p:nvSpPr>
          <p:cNvPr id="3" name="2 İçerik Yer Tutucusu"/>
          <p:cNvSpPr>
            <a:spLocks noGrp="1"/>
          </p:cNvSpPr>
          <p:nvPr>
            <p:ph idx="1"/>
          </p:nvPr>
        </p:nvSpPr>
        <p:spPr/>
        <p:txBody>
          <a:bodyPr>
            <a:normAutofit fontScale="77500" lnSpcReduction="20000"/>
          </a:bodyPr>
          <a:lstStyle/>
          <a:p>
            <a:pPr lvl="0"/>
            <a:r>
              <a:rPr lang="tr-TR" dirty="0"/>
              <a:t>H</a:t>
            </a:r>
            <a:r>
              <a:rPr lang="tr-TR" dirty="0" smtClean="0"/>
              <a:t>astaların </a:t>
            </a:r>
            <a:r>
              <a:rPr lang="tr-TR" dirty="0"/>
              <a:t>bakımları aileye ek yük getirebilir;</a:t>
            </a:r>
          </a:p>
          <a:p>
            <a:pPr lvl="0"/>
            <a:r>
              <a:rPr lang="tr-TR" dirty="0"/>
              <a:t>Hastaya bakım veren aile bireyi çalışamaz duruma gelebilir;</a:t>
            </a:r>
          </a:p>
          <a:p>
            <a:pPr lvl="0"/>
            <a:r>
              <a:rPr lang="tr-TR" dirty="0"/>
              <a:t>Hastalar ailelerin ihmal ve istismarı ile </a:t>
            </a:r>
            <a:r>
              <a:rPr lang="tr-TR" dirty="0" smtClean="0"/>
              <a:t>karşılaşabilir;</a:t>
            </a:r>
            <a:endParaRPr lang="tr-TR" dirty="0"/>
          </a:p>
          <a:p>
            <a:pPr lvl="0"/>
            <a:r>
              <a:rPr lang="tr-TR" dirty="0"/>
              <a:t>Hastalar kendilerine ve çevrelerine fiziksel olarak zarar verme potansiyeli taşıyabilirler; </a:t>
            </a:r>
          </a:p>
          <a:p>
            <a:pPr lvl="0"/>
            <a:r>
              <a:rPr lang="tr-TR" dirty="0"/>
              <a:t>Hasta sosyal izolasyonla karşılaşabilir; </a:t>
            </a:r>
          </a:p>
          <a:p>
            <a:pPr lvl="0"/>
            <a:r>
              <a:rPr lang="tr-TR" dirty="0"/>
              <a:t>Toplumsal önyargı ve dışlamalara </a:t>
            </a:r>
            <a:r>
              <a:rPr lang="tr-TR" dirty="0" smtClean="0"/>
              <a:t>maruz </a:t>
            </a:r>
            <a:r>
              <a:rPr lang="tr-TR" dirty="0"/>
              <a:t>kalabilirler; </a:t>
            </a:r>
          </a:p>
          <a:p>
            <a:pPr lvl="0"/>
            <a:r>
              <a:rPr lang="tr-TR" dirty="0"/>
              <a:t>Hastalar ailelerine bağımlı duruma gelebilirler;</a:t>
            </a:r>
          </a:p>
          <a:p>
            <a:pPr lvl="0"/>
            <a:r>
              <a:rPr lang="tr-TR" dirty="0" smtClean="0"/>
              <a:t>Eğitim güçlükleri ; meslek </a:t>
            </a:r>
            <a:r>
              <a:rPr lang="tr-TR" dirty="0"/>
              <a:t>sahibi </a:t>
            </a:r>
            <a:r>
              <a:rPr lang="tr-TR" dirty="0" smtClean="0"/>
              <a:t>olamama; </a:t>
            </a:r>
            <a:endParaRPr lang="tr-TR" dirty="0"/>
          </a:p>
          <a:p>
            <a:pPr lvl="0"/>
            <a:r>
              <a:rPr lang="tr-TR" dirty="0"/>
              <a:t>Düzenli izleme ve tedavileri yapılamazsa  hastalıkları alevlenir ve hastaneye yatış sıklığı ve süresi uzayabilir; </a:t>
            </a:r>
          </a:p>
          <a:p>
            <a:pPr lvl="0"/>
            <a:r>
              <a:rPr lang="tr-TR" dirty="0"/>
              <a:t>Sık alevlenme hastalarda kalıcı bilişsel kayıplara yol açabilir. </a:t>
            </a:r>
          </a:p>
          <a:p>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47500" lnSpcReduction="20000"/>
          </a:bodyPr>
          <a:lstStyle/>
          <a:p>
            <a:r>
              <a:rPr lang="tr-TR" b="1" dirty="0"/>
              <a:t>Cinsel istismar</a:t>
            </a:r>
            <a:r>
              <a:rPr lang="tr-TR" i="1" dirty="0"/>
              <a:t> : </a:t>
            </a:r>
            <a:r>
              <a:rPr lang="tr-TR" dirty="0"/>
              <a:t>Çocuklar cinsellik konusundaki meraklarını gidermek amacıyla özellkle 6-10 yaşları arasında cinsel içerikli sorular sorar ve oyunlar oynarlar. “Doktorculuk”, “kasapçılık” gibi adlar altındaki bu oyunlarda birbirlerinin vücutlarına dokunur ve meraklarını gidermeye çalışırlar.  Bu oyunların amacı keşfetmek ve öğrenmektir. Cinsel oyunlar çoğunlukla arkadaş olan çocuklar arasında oynanır. Bu oyunlar cinsel istismar değil, çocuk gelişiminin normal aşamalarındandır. </a:t>
            </a:r>
          </a:p>
          <a:p>
            <a:r>
              <a:rPr lang="tr-TR" dirty="0"/>
              <a:t>Cinsel istismar ise, psiko-sosyal gelişimini tamamlamamış ve yaşı küçük olan bir çocuğun zorlama, kandırma, rüşvet, korkutma, tehdit ve baskı yolları ile bir erişkin tarafından cinsel doyum için kullanılmasıdır. Tıbbi, yasal ve sosyal yönleri olan ciddi bir sorundur. </a:t>
            </a:r>
          </a:p>
          <a:p>
            <a:r>
              <a:rPr lang="tr-TR" dirty="0"/>
              <a:t>Cinsel istismar çeşitli biçimlerde olabilir. Bunlar şunlarlardır : </a:t>
            </a:r>
          </a:p>
          <a:p>
            <a:pPr lvl="0"/>
            <a:r>
              <a:rPr lang="tr-TR" dirty="0"/>
              <a:t>Temas içermeyen (seksi konuşma, teşhircilik),</a:t>
            </a:r>
          </a:p>
          <a:p>
            <a:pPr lvl="0"/>
            <a:r>
              <a:rPr lang="tr-TR" dirty="0"/>
              <a:t>Röntgencilik, </a:t>
            </a:r>
          </a:p>
          <a:p>
            <a:pPr lvl="0"/>
            <a:r>
              <a:rPr lang="tr-TR" dirty="0"/>
              <a:t>Cinsel dokunma (cinsel organlara dokunma), </a:t>
            </a:r>
          </a:p>
          <a:p>
            <a:pPr lvl="0"/>
            <a:r>
              <a:rPr lang="tr-TR" dirty="0"/>
              <a:t>Oral seks (oral-vajinal, oral-penil, oral-anal), </a:t>
            </a:r>
          </a:p>
          <a:p>
            <a:pPr lvl="0"/>
            <a:r>
              <a:rPr lang="tr-TR" dirty="0"/>
              <a:t>Interfemoral ilişki (çocuk bacakları arasına penisin yerleştirilmesi),</a:t>
            </a:r>
          </a:p>
          <a:p>
            <a:pPr lvl="0"/>
            <a:r>
              <a:rPr lang="tr-TR" dirty="0"/>
              <a:t>Cinsel penetrasyon (anal, genital, parmak, cisim),</a:t>
            </a:r>
          </a:p>
          <a:p>
            <a:pPr lvl="0"/>
            <a:r>
              <a:rPr lang="tr-TR" dirty="0"/>
              <a:t>Cinsel sömürü (pornografi ve çocuk fuhuşu).</a:t>
            </a:r>
          </a:p>
          <a:p>
            <a:r>
              <a:rPr lang="tr-TR" dirty="0"/>
              <a:t> </a:t>
            </a:r>
          </a:p>
          <a:p>
            <a:endParaRPr lang="tr-TR" dirty="0"/>
          </a:p>
        </p:txBody>
      </p:sp>
    </p:spTree>
    <p:extLst>
      <p:ext uri="{BB962C8B-B14F-4D97-AF65-F5344CB8AC3E}">
        <p14:creationId xmlns:p14="http://schemas.microsoft.com/office/powerpoint/2010/main" xmlns="" val="3978946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62500" lnSpcReduction="20000"/>
          </a:bodyPr>
          <a:lstStyle/>
          <a:p>
            <a:r>
              <a:rPr lang="tr-TR" dirty="0"/>
              <a:t>Cinsel istismar çocukta ciddi tıbbi ve ruhsal travmaya neden olur. Bu etkiler şunlardır : </a:t>
            </a:r>
          </a:p>
          <a:p>
            <a:pPr lvl="0"/>
            <a:r>
              <a:rPr lang="tr-TR" u="sng" dirty="0"/>
              <a:t>Fiziksel etkiler</a:t>
            </a:r>
            <a:r>
              <a:rPr lang="tr-TR" dirty="0"/>
              <a:t> : Fiziksel etkilerin başında başka nedenlerle açıklanamayan dudak/ağız ve genital/anal çevresinde ağrı, şişme, kızarma, kanama, enürezis (altına işeme), genital ve idrar yolu enfeksinları ve cinsel yola geçen hastalıklar gelir. Ayrıca baş ve karın ağrıları, kusma, iştah azalması da görülebilir. Cinsel istismar eğer cinsel ilişki biçiminde olmuşsa, kız çocuğunda gebelik te oluşabilir. </a:t>
            </a:r>
          </a:p>
          <a:p>
            <a:pPr lvl="0"/>
            <a:r>
              <a:rPr lang="tr-TR" u="sng" dirty="0"/>
              <a:t>Psikolojik etkiler</a:t>
            </a:r>
            <a:r>
              <a:rPr lang="tr-TR" dirty="0"/>
              <a:t> : Bu etkiler dikkat eksikliği, öfke nöbetleri, depresyon ve kaygı semptomları, unutkanlık, hafıza kaybı, aşırı hayal kurma, trans benzeri dalgınlıklar, uyku bozuklukları, uykuda yürüme gibi durumlardır.</a:t>
            </a:r>
          </a:p>
          <a:p>
            <a:pPr lvl="0"/>
            <a:r>
              <a:rPr lang="tr-TR" u="sng" dirty="0"/>
              <a:t>Davranışlara etkisi</a:t>
            </a:r>
            <a:r>
              <a:rPr lang="tr-TR" dirty="0"/>
              <a:t> : Cinsel istismara uğrayan çocuklarda aşırı temizlenme davranışları, bebekçe davranışlar, insanlardan ve bazı yerlerden korkup kaçma, suça yönelme, madde bağımlılığı, kendine zarar verme, intihara eğilim, cinsel eğilimlerinde artış, yetişkinlerin cinsel davranışlarını taklit etme gözlenebilir.</a:t>
            </a:r>
          </a:p>
          <a:p>
            <a:endParaRPr lang="tr-TR" dirty="0"/>
          </a:p>
        </p:txBody>
      </p:sp>
    </p:spTree>
    <p:extLst>
      <p:ext uri="{BB962C8B-B14F-4D97-AF65-F5344CB8AC3E}">
        <p14:creationId xmlns:p14="http://schemas.microsoft.com/office/powerpoint/2010/main" xmlns="" val="15956915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55000" lnSpcReduction="20000"/>
          </a:bodyPr>
          <a:lstStyle/>
          <a:p>
            <a:r>
              <a:rPr lang="tr-TR" b="1" dirty="0"/>
              <a:t>Dünyada ve Türkiye’de Durum</a:t>
            </a:r>
            <a:endParaRPr lang="tr-TR" dirty="0"/>
          </a:p>
          <a:p>
            <a:r>
              <a:rPr lang="tr-TR" dirty="0"/>
              <a:t> </a:t>
            </a:r>
          </a:p>
          <a:p>
            <a:r>
              <a:rPr lang="tr-TR" dirty="0"/>
              <a:t>Cinsel istismar bütün dünyada giderek artan ciddi bir halk sağlığı sorunudur. Geniş meta-analitik çalışmalarda, çocuklarda </a:t>
            </a:r>
            <a:r>
              <a:rPr lang="tr-TR" dirty="0" smtClean="0"/>
              <a:t>cinsel </a:t>
            </a:r>
            <a:r>
              <a:rPr lang="tr-TR" dirty="0"/>
              <a:t>istismar yaygınlığı kızlarda 1/5 ve erkeklerde ise 1/13 olarak saptanmıştır.  İstismara uğrayanların yarısı 7 yaş altındadır. Cinsel istismara uğrayan çocukların %73’ü 5 yıldan daha fazla süre istismar edildikleri saptanmıştır. Çeşitli araştırmalar sonucunda bazı ülkelere çocukların cinsel istismara uğrama  oranları şöyledir : </a:t>
            </a:r>
          </a:p>
          <a:p>
            <a:r>
              <a:rPr lang="tr-TR" dirty="0"/>
              <a:t>• Norveç % 37 </a:t>
            </a:r>
          </a:p>
          <a:p>
            <a:r>
              <a:rPr lang="tr-TR" dirty="0"/>
              <a:t>• Yeni Zelanda % 36 </a:t>
            </a:r>
          </a:p>
          <a:p>
            <a:r>
              <a:rPr lang="tr-TR" dirty="0"/>
              <a:t>• Kanada % 32 </a:t>
            </a:r>
          </a:p>
          <a:p>
            <a:r>
              <a:rPr lang="tr-TR" dirty="0"/>
              <a:t>• İrlanda % 34 </a:t>
            </a:r>
          </a:p>
          <a:p>
            <a:r>
              <a:rPr lang="tr-TR" dirty="0"/>
              <a:t>• Avustralya % 24 </a:t>
            </a:r>
          </a:p>
          <a:p>
            <a:r>
              <a:rPr lang="tr-TR" dirty="0"/>
              <a:t>• İngiltere, % 21 </a:t>
            </a:r>
          </a:p>
          <a:p>
            <a:r>
              <a:rPr lang="tr-TR" dirty="0"/>
              <a:t>• Amerika % 16</a:t>
            </a:r>
          </a:p>
          <a:p>
            <a:endParaRPr lang="tr-TR" dirty="0"/>
          </a:p>
        </p:txBody>
      </p:sp>
    </p:spTree>
    <p:extLst>
      <p:ext uri="{BB962C8B-B14F-4D97-AF65-F5344CB8AC3E}">
        <p14:creationId xmlns:p14="http://schemas.microsoft.com/office/powerpoint/2010/main" xmlns="" val="26786994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47500" lnSpcReduction="20000"/>
          </a:bodyPr>
          <a:lstStyle/>
          <a:p>
            <a:r>
              <a:rPr lang="tr-TR" dirty="0"/>
              <a:t>Türkiye’de resmi kayıtlardaki rakamların gerçeği yansıtmadığı açıktır. Çocuk Esirgeme Kurumları her hafta çocuk istismarı ve ihmali şüphesine dayanan 50.000’nin üzerinde ihbar alırlar. Öte yandan, adli tıp uzmanları ihbar edilenden en az dört – beş katı daha fazla çocuğun cinsel istismara uğradını ileri sürmektedirler. Çeşitli araştırmalar Türkiye’de kız çocukların % 34, erkek çocukların % 32 kadarının ihmal ve istismara uğradını göstermektedir. </a:t>
            </a:r>
          </a:p>
          <a:p>
            <a:r>
              <a:rPr lang="tr-TR" dirty="0"/>
              <a:t>TBMM Araştırma Komisyonu tarafından hazırlanan bir raporda çocuk istismarının en sık aile içinde görüldüğünü, bunu okullar, kolluk kuruluşları, sokaklar, bakım yurtları ve yuvaları, ceza ve tutukevleri ve çocukların çalıştığı iş yerlerinin izlediği yer almaktadır. Aile içi istismarda yaş ortalaması 5 - 7, aile dışı istismarda ise 7 -  10 yaş arasında değişimektedir. Kız çocuklarının erkelere kıyasla 3 katı daha daha çok istismara uğramakla birlikte erkek çocuklarının kız çocuklarına göre daha küçük yaşlarda istismar edildikleri ifade edilmektedir.  Cinsel istismara uğrayan çocukların %30’unun 2-5, %40’ının 6-10, %30’unun 11 - 17 yaş grubunda olduğunu görülmektedir. İstismarcıların %96’sı erkek, %80’i de çocuğun tanıdığı birisidir. Bir araştırmaya göre cinsel istismar dışındaki faillerin % 77’si aile üyelerinden birisi, % 11 kadarı akrabadır. İstismara uğrayan çocukların ailelerinin eğitim düzeylerinin önemli bir etmen olduğu anlaşılmaktadır. İstismar uğgulayan ana-babaların % 40’ı eğitimsizdir. Öte yandan eğitim düzeyi yüksek olan ana-babaların da % 17 kadarının çocuklarına ihmal ve istismar uyguladığı anlaşılmaktadır. </a:t>
            </a:r>
          </a:p>
        </p:txBody>
      </p:sp>
    </p:spTree>
    <p:extLst>
      <p:ext uri="{BB962C8B-B14F-4D97-AF65-F5344CB8AC3E}">
        <p14:creationId xmlns:p14="http://schemas.microsoft.com/office/powerpoint/2010/main" xmlns="" val="14251617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47500" lnSpcReduction="20000"/>
          </a:bodyPr>
          <a:lstStyle/>
          <a:p>
            <a:r>
              <a:rPr lang="tr-TR" b="1" dirty="0"/>
              <a:t>Çocuk İhmal ve İstismarını Hazırlayan Etmenler </a:t>
            </a:r>
            <a:endParaRPr lang="tr-TR" dirty="0"/>
          </a:p>
          <a:p>
            <a:r>
              <a:rPr lang="tr-TR" dirty="0"/>
              <a:t>Bu önemli halk sağlığı ve sosyal sorun ile mücadelede asıl yapılması gereken önleyici eylemlerdir. Bu konudaki girişimlere karar vermeden önce sorunun ortaya çıkmasındaki hazırlayıcı etmenleri bilmek gerekir.  </a:t>
            </a:r>
          </a:p>
          <a:p>
            <a:r>
              <a:rPr lang="tr-TR" sz="3600" u="sng" dirty="0"/>
              <a:t>Çocuğa ait hazırlayıcı risk faktörleri:  </a:t>
            </a:r>
            <a:r>
              <a:rPr lang="tr-TR" dirty="0"/>
              <a:t>İstismara uğrayan çocuktaki bazı özellikler istismarı kolaylaştırmaktadır. Bu risk faktörlerini taşıyan çocuklar çoğunlukla fiziksel şiddete maruz kalmaktadırlar. Genellikle her yaşta çocuk istismarla karşı karşıya kalmakta ise de yaş küçüldükçe istismara uğrama olasılığı ve istismarın çocuk üzerindeki olumsuz etkisi artmaktadır.</a:t>
            </a:r>
          </a:p>
          <a:p>
            <a:pPr lvl="0"/>
            <a:r>
              <a:rPr lang="tr-TR" dirty="0"/>
              <a:t>Hiperaktif çocuklar</a:t>
            </a:r>
          </a:p>
          <a:p>
            <a:pPr lvl="0"/>
            <a:r>
              <a:rPr lang="tr-TR" dirty="0"/>
              <a:t>Özürlü çocuklar  (fiziksel sakatlık, zeka geriliği)</a:t>
            </a:r>
          </a:p>
          <a:p>
            <a:pPr lvl="0"/>
            <a:r>
              <a:rPr lang="tr-TR" dirty="0"/>
              <a:t>Sürekli ya da aşırı ağlayan çocuklar</a:t>
            </a:r>
          </a:p>
          <a:p>
            <a:pPr lvl="0"/>
            <a:r>
              <a:rPr lang="tr-TR" dirty="0"/>
              <a:t>Davranış bozukluğu olanlar </a:t>
            </a:r>
          </a:p>
          <a:p>
            <a:pPr lvl="0"/>
            <a:r>
              <a:rPr lang="tr-TR" dirty="0"/>
              <a:t>Anti sosyal arkadaş grubu </a:t>
            </a:r>
          </a:p>
          <a:p>
            <a:pPr lvl="0"/>
            <a:r>
              <a:rPr lang="tr-TR" dirty="0"/>
              <a:t>Aile içi etmenler</a:t>
            </a:r>
          </a:p>
          <a:p>
            <a:pPr lvl="1"/>
            <a:r>
              <a:rPr lang="tr-TR" dirty="0"/>
              <a:t>Gebe annenin diğer çocuğu olmak</a:t>
            </a:r>
          </a:p>
          <a:p>
            <a:pPr lvl="1"/>
            <a:r>
              <a:rPr lang="tr-TR" dirty="0"/>
              <a:t>İkiz, üçüz çocuklardan biri olmak </a:t>
            </a:r>
          </a:p>
          <a:p>
            <a:pPr lvl="1"/>
            <a:r>
              <a:rPr lang="tr-TR" dirty="0"/>
              <a:t>Düşük doğum ağırlıklı ve/veya prematüre çocuklar</a:t>
            </a:r>
          </a:p>
          <a:p>
            <a:pPr lvl="1"/>
            <a:r>
              <a:rPr lang="tr-TR" dirty="0"/>
              <a:t>Çocuğun beklenen, istenen cinsiyette olmaması </a:t>
            </a:r>
          </a:p>
          <a:p>
            <a:pPr lvl="1"/>
            <a:r>
              <a:rPr lang="tr-TR" dirty="0"/>
              <a:t>Yemek yemeyen iştahsız çocuk ya da aşırı iştahlı çocuk </a:t>
            </a:r>
          </a:p>
          <a:p>
            <a:pPr lvl="1"/>
            <a:r>
              <a:rPr lang="tr-TR" dirty="0"/>
              <a:t>Gece işemesi olan çocuk (enüresis nokturna) </a:t>
            </a:r>
          </a:p>
          <a:p>
            <a:r>
              <a:rPr lang="tr-TR" dirty="0"/>
              <a:t>Kronik hastalığı olanlar </a:t>
            </a:r>
          </a:p>
        </p:txBody>
      </p:sp>
    </p:spTree>
    <p:extLst>
      <p:ext uri="{BB962C8B-B14F-4D97-AF65-F5344CB8AC3E}">
        <p14:creationId xmlns:p14="http://schemas.microsoft.com/office/powerpoint/2010/main" xmlns="" val="9079304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70000" lnSpcReduction="20000"/>
          </a:bodyPr>
          <a:lstStyle/>
          <a:p>
            <a:r>
              <a:rPr lang="tr-TR" u="sng" dirty="0"/>
              <a:t>Topluma ait hazırlayıcı etmenler</a:t>
            </a:r>
            <a:r>
              <a:rPr lang="tr-TR" dirty="0"/>
              <a:t> : Bu etmenlere psikososyal ve kültürel etmenler de denilebilir. İhmal ve istismar ile yapılacak mücadelede asıl dikkate alınması ereken etmenler bunlardır.</a:t>
            </a:r>
          </a:p>
          <a:p>
            <a:pPr lvl="0"/>
            <a:r>
              <a:rPr lang="tr-TR" dirty="0"/>
              <a:t>Erkek egemen toplum anlayışı </a:t>
            </a:r>
          </a:p>
          <a:p>
            <a:pPr lvl="0"/>
            <a:r>
              <a:rPr lang="tr-TR" dirty="0"/>
              <a:t>Çocuklara gösterilen cinsel ilgiye toplumun </a:t>
            </a:r>
            <a:r>
              <a:rPr lang="tr-TR" dirty="0" smtClean="0"/>
              <a:t>tolerans </a:t>
            </a:r>
            <a:r>
              <a:rPr lang="tr-TR" dirty="0"/>
              <a:t>göstermesi</a:t>
            </a:r>
          </a:p>
          <a:p>
            <a:pPr lvl="0"/>
            <a:r>
              <a:rPr lang="tr-TR" dirty="0"/>
              <a:t>Cinsel saldırılara yönelik yasal yaptırımların yetersiz olması</a:t>
            </a:r>
          </a:p>
          <a:p>
            <a:pPr lvl="0"/>
            <a:r>
              <a:rPr lang="tr-TR" dirty="0"/>
              <a:t>Duygularını cinsel bir yolla ifade etmeyi öğreten kültürel normlar,</a:t>
            </a:r>
          </a:p>
          <a:p>
            <a:pPr lvl="0"/>
            <a:r>
              <a:rPr lang="tr-TR" dirty="0"/>
              <a:t>Mastürbasyonu bastıran moral normlar,</a:t>
            </a:r>
          </a:p>
          <a:p>
            <a:pPr lvl="0"/>
            <a:r>
              <a:rPr lang="tr-TR" dirty="0"/>
              <a:t>Pornografi gibi aşırı uyaranların kolay ulaşılır olması,</a:t>
            </a:r>
          </a:p>
          <a:p>
            <a:pPr lvl="0"/>
            <a:r>
              <a:rPr lang="tr-TR" dirty="0"/>
              <a:t>Parçalanmış ve izole olmuş aile yapısı, </a:t>
            </a:r>
          </a:p>
          <a:p>
            <a:endParaRPr lang="tr-TR" dirty="0"/>
          </a:p>
        </p:txBody>
      </p:sp>
    </p:spTree>
    <p:extLst>
      <p:ext uri="{BB962C8B-B14F-4D97-AF65-F5344CB8AC3E}">
        <p14:creationId xmlns:p14="http://schemas.microsoft.com/office/powerpoint/2010/main" xmlns="" val="26980099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62500" lnSpcReduction="20000"/>
          </a:bodyPr>
          <a:lstStyle/>
          <a:p>
            <a:r>
              <a:rPr lang="tr-TR" u="sng" dirty="0"/>
              <a:t>Kişiye ait hazırlayıcı etmenler</a:t>
            </a:r>
            <a:r>
              <a:rPr lang="tr-TR" dirty="0"/>
              <a:t> : Bu etmenler çocuğa yönelik ihmal ve istismarı yapan kişilerin kişisel ve psikolojik durumudur. </a:t>
            </a:r>
          </a:p>
          <a:p>
            <a:pPr lvl="0"/>
            <a:r>
              <a:rPr lang="tr-TR" dirty="0"/>
              <a:t>Saldırganın karşı cinsle sağlıklı iletişim kurabilme düzeyinde cinsel olgunlaşmaya ulaşmamış olması, </a:t>
            </a:r>
          </a:p>
          <a:p>
            <a:pPr lvl="0"/>
            <a:r>
              <a:rPr lang="tr-TR" dirty="0"/>
              <a:t>Kadınlar tarafından reddedilme ya da ilişkisinde yetersiz olma korkusu, </a:t>
            </a:r>
          </a:p>
          <a:p>
            <a:pPr lvl="0"/>
            <a:r>
              <a:rPr lang="tr-TR" i="1" dirty="0"/>
              <a:t>A</a:t>
            </a:r>
            <a:r>
              <a:rPr lang="tr-TR" dirty="0"/>
              <a:t>lternatif cinsel doyum kaynaklarının ulaşılmaz olması ya da tam tatmin etmemesi,</a:t>
            </a:r>
          </a:p>
          <a:p>
            <a:pPr lvl="0"/>
            <a:r>
              <a:rPr lang="tr-TR" dirty="0"/>
              <a:t>Saldırganın kendine özgüvenini tehdit eden stres durumları, </a:t>
            </a:r>
          </a:p>
          <a:p>
            <a:pPr lvl="0"/>
            <a:r>
              <a:rPr lang="tr-TR" dirty="0"/>
              <a:t>Evlilik sorunları ve cinsel işlev sorunları yaşaması,</a:t>
            </a:r>
          </a:p>
          <a:p>
            <a:pPr lvl="0"/>
            <a:r>
              <a:rPr lang="tr-TR" dirty="0"/>
              <a:t>Aile içi şiddet ortamında bulunma, </a:t>
            </a:r>
          </a:p>
          <a:p>
            <a:pPr lvl="0"/>
            <a:r>
              <a:rPr lang="tr-TR" dirty="0"/>
              <a:t>Ana- baba-çocuk ilişkilerinde uzaklık, soğukluk, </a:t>
            </a:r>
          </a:p>
          <a:p>
            <a:pPr lvl="0"/>
            <a:r>
              <a:rPr lang="tr-TR" dirty="0"/>
              <a:t>Anne yoksunluğu,</a:t>
            </a:r>
          </a:p>
          <a:p>
            <a:pPr lvl="0"/>
            <a:r>
              <a:rPr lang="tr-TR" dirty="0"/>
              <a:t>Alkol ya da madde kullanımı, </a:t>
            </a:r>
          </a:p>
          <a:p>
            <a:pPr lvl="0"/>
            <a:r>
              <a:rPr lang="tr-TR" dirty="0"/>
              <a:t>Psikopatolojik rahatsızlıklar.</a:t>
            </a:r>
          </a:p>
          <a:p>
            <a:endParaRPr lang="tr-TR" dirty="0"/>
          </a:p>
        </p:txBody>
      </p:sp>
    </p:spTree>
    <p:extLst>
      <p:ext uri="{BB962C8B-B14F-4D97-AF65-F5344CB8AC3E}">
        <p14:creationId xmlns:p14="http://schemas.microsoft.com/office/powerpoint/2010/main" xmlns="" val="4189724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70000" lnSpcReduction="20000"/>
          </a:bodyPr>
          <a:lstStyle/>
          <a:p>
            <a:r>
              <a:rPr lang="tr-TR" b="1" dirty="0"/>
              <a:t>İhmal ve İstismarın Önlenmesi</a:t>
            </a:r>
            <a:endParaRPr lang="tr-TR" dirty="0"/>
          </a:p>
          <a:p>
            <a:r>
              <a:rPr lang="tr-TR" dirty="0"/>
              <a:t>1. Çocuklara öğretilmesi gerekenler ve kazandırılması gereken davranışlar :</a:t>
            </a:r>
          </a:p>
          <a:p>
            <a:pPr lvl="0"/>
            <a:r>
              <a:rPr lang="tr-TR" dirty="0"/>
              <a:t>Çocuklara güvenliklerini nasıl sağlayacakları öğretilmelidir, </a:t>
            </a:r>
          </a:p>
          <a:p>
            <a:pPr lvl="0"/>
            <a:r>
              <a:rPr lang="tr-TR" dirty="0"/>
              <a:t>Bedenlerini nasıl koruyacakları öğretilmelidir,</a:t>
            </a:r>
          </a:p>
          <a:p>
            <a:pPr lvl="0"/>
            <a:r>
              <a:rPr lang="tr-TR" dirty="0"/>
              <a:t>Çocuklar kendilerine yapılan tekliflere hayır demeyi öğrenmelidir,</a:t>
            </a:r>
          </a:p>
          <a:p>
            <a:pPr lvl="0"/>
            <a:r>
              <a:rPr lang="tr-TR" dirty="0"/>
              <a:t>Yardım istemeyi öğrenmelidir,</a:t>
            </a:r>
          </a:p>
          <a:p>
            <a:pPr lvl="0"/>
            <a:r>
              <a:rPr lang="tr-TR" dirty="0"/>
              <a:t>Çocuklar ana-babaları ile her türlü sorunu  paylaşabileceğine inanmalıdır, </a:t>
            </a:r>
          </a:p>
          <a:p>
            <a:pPr lvl="0"/>
            <a:r>
              <a:rPr lang="tr-TR" dirty="0"/>
              <a:t>Her zaman sır saklanmayacağını bilmelidirler,</a:t>
            </a:r>
          </a:p>
          <a:p>
            <a:pPr lvl="0"/>
            <a:r>
              <a:rPr lang="tr-TR" dirty="0"/>
              <a:t>Kendilerine dokunulmasını reddetmeyi ve sınırlar koymayı öğrenmelidir.</a:t>
            </a:r>
          </a:p>
          <a:p>
            <a:endParaRPr lang="tr-TR" dirty="0"/>
          </a:p>
        </p:txBody>
      </p:sp>
    </p:spTree>
    <p:extLst>
      <p:ext uri="{BB962C8B-B14F-4D97-AF65-F5344CB8AC3E}">
        <p14:creationId xmlns:p14="http://schemas.microsoft.com/office/powerpoint/2010/main" xmlns="" val="39958359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lnSpcReduction="10000"/>
          </a:bodyPr>
          <a:lstStyle/>
          <a:p>
            <a:r>
              <a:rPr lang="tr-TR" dirty="0"/>
              <a:t>2. Cinsel istismara uğrayan çocuklar için alınması gereken önlemler :</a:t>
            </a:r>
          </a:p>
          <a:p>
            <a:pPr lvl="0"/>
            <a:r>
              <a:rPr lang="tr-TR" dirty="0"/>
              <a:t>Durum yazılı ya da sözlü olarak en yakın karakol ya da Cumhuriyet Savcılığına bildirilmelidir.</a:t>
            </a:r>
          </a:p>
          <a:p>
            <a:pPr lvl="0"/>
            <a:r>
              <a:rPr lang="tr-TR" dirty="0"/>
              <a:t>Bulguların kaybolmaması için çocuk en yakın sağlık kurumuna götürülerek rapor alınmalıdır.</a:t>
            </a:r>
          </a:p>
          <a:p>
            <a:pPr lvl="0"/>
            <a:r>
              <a:rPr lang="tr-TR" dirty="0"/>
              <a:t>İstismara uğrayan çocuğa psikolojik destek için uzman bir kuruluşdan yardım alınmalıdır.</a:t>
            </a:r>
          </a:p>
          <a:p>
            <a:endParaRPr lang="tr-TR" dirty="0"/>
          </a:p>
        </p:txBody>
      </p:sp>
    </p:spTree>
    <p:extLst>
      <p:ext uri="{BB962C8B-B14F-4D97-AF65-F5344CB8AC3E}">
        <p14:creationId xmlns:p14="http://schemas.microsoft.com/office/powerpoint/2010/main" xmlns="" val="31115635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fontScale="47500" lnSpcReduction="20000"/>
          </a:bodyPr>
          <a:lstStyle/>
          <a:p>
            <a:r>
              <a:rPr lang="tr-TR" dirty="0"/>
              <a:t>3. Topluma yönelik lınması gereken önlemler :</a:t>
            </a:r>
          </a:p>
          <a:p>
            <a:pPr lvl="0"/>
            <a:r>
              <a:rPr lang="tr-TR" dirty="0"/>
              <a:t>İstismar riski altında olan çocukların korunması,</a:t>
            </a:r>
          </a:p>
          <a:p>
            <a:pPr lvl="0"/>
            <a:r>
              <a:rPr lang="tr-TR" dirty="0"/>
              <a:t>Pozitif ebeveynlik; aile bilincini güçlendirmek ve aileleri destekleme amaçlı bilgilendirmek</a:t>
            </a:r>
          </a:p>
          <a:p>
            <a:pPr lvl="0"/>
            <a:r>
              <a:rPr lang="tr-TR" dirty="0"/>
              <a:t>Toplum farkındalığını yaratmak, sorunun ne olduğunu ce ciddiyetini kavramasına gönelik ailelere ve halka yönelik eğitim;</a:t>
            </a:r>
          </a:p>
          <a:p>
            <a:pPr lvl="0"/>
            <a:r>
              <a:rPr lang="tr-TR" dirty="0"/>
              <a:t>Toplumun çocuk istismarlarına yönelik sağlıklı tutum ve tavırlar geliştirmesine yönelik sosyal projelerin uygulanması;</a:t>
            </a:r>
          </a:p>
          <a:p>
            <a:pPr lvl="0"/>
            <a:r>
              <a:rPr lang="tr-TR" dirty="0"/>
              <a:t>Aile danışmanlığı hizmetlerinin geliştirilmesi,</a:t>
            </a:r>
          </a:p>
          <a:p>
            <a:pPr lvl="0"/>
            <a:r>
              <a:rPr lang="tr-TR" dirty="0"/>
              <a:t>Çocuk ve kadın bakımevlerinin yaygınlaştırılması ve iyi işletilmesi,</a:t>
            </a:r>
          </a:p>
          <a:p>
            <a:pPr lvl="0"/>
            <a:r>
              <a:rPr lang="tr-TR" dirty="0"/>
              <a:t>Ailelerin çocuklarına hangi konularda eğitim yapmaları konusunda bilgilendirilmesi;</a:t>
            </a:r>
          </a:p>
          <a:p>
            <a:pPr lvl="0"/>
            <a:r>
              <a:rPr lang="tr-TR" dirty="0"/>
              <a:t>Okullarda öğretmenlere ve öğrencilere yönelik eğitim,</a:t>
            </a:r>
          </a:p>
          <a:p>
            <a:pPr lvl="0"/>
            <a:r>
              <a:rPr lang="tr-TR" dirty="0"/>
              <a:t>Medya çalışanlarının konu hakkında aydınlatılması ve eğitilmeleri,</a:t>
            </a:r>
          </a:p>
          <a:p>
            <a:pPr lvl="0"/>
            <a:r>
              <a:rPr lang="tr-TR" dirty="0"/>
              <a:t>Sağlık personelinin çocuk ihmali ve istismarı vakalarını gecikltirmeden yetkililere duyurmaları,</a:t>
            </a:r>
          </a:p>
          <a:p>
            <a:pPr lvl="0"/>
            <a:r>
              <a:rPr lang="tr-TR" dirty="0"/>
              <a:t>Sağlık personelinin bu konularda eğitimlesi,</a:t>
            </a:r>
          </a:p>
          <a:p>
            <a:pPr lvl="0"/>
            <a:r>
              <a:rPr lang="tr-TR" dirty="0"/>
              <a:t>Yasal prosedürün savsaklanmadan uygulanması,</a:t>
            </a:r>
          </a:p>
          <a:p>
            <a:pPr lvl="0"/>
            <a:r>
              <a:rPr lang="tr-TR" dirty="0"/>
              <a:t>Ailelere ekonomik destek,</a:t>
            </a:r>
          </a:p>
          <a:p>
            <a:pPr lvl="0"/>
            <a:r>
              <a:rPr lang="tr-TR" dirty="0"/>
              <a:t>Madde bağımlılığı ile mücadele, </a:t>
            </a:r>
          </a:p>
          <a:p>
            <a:pPr lvl="0"/>
            <a:r>
              <a:rPr lang="tr-TR" dirty="0"/>
              <a:t>Toplumun eğitim düzeyinin yükseltilmesi,</a:t>
            </a:r>
          </a:p>
          <a:p>
            <a:pPr lvl="0"/>
            <a:r>
              <a:rPr lang="tr-TR" dirty="0"/>
              <a:t>Toplum ruh sağlığı örgütünün güçlendirilmesi ve ilgili eylem planının etkili biçimde uygulanması.</a:t>
            </a:r>
          </a:p>
          <a:p>
            <a:endParaRPr lang="tr-TR" dirty="0"/>
          </a:p>
        </p:txBody>
      </p:sp>
    </p:spTree>
    <p:extLst>
      <p:ext uri="{BB962C8B-B14F-4D97-AF65-F5344CB8AC3E}">
        <p14:creationId xmlns:p14="http://schemas.microsoft.com/office/powerpoint/2010/main" xmlns="" val="307576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Toplum-Hastane Denge Modeli  </a:t>
            </a:r>
            <a:endParaRPr lang="tr-TR" dirty="0"/>
          </a:p>
        </p:txBody>
      </p:sp>
      <p:sp>
        <p:nvSpPr>
          <p:cNvPr id="3" name="2 İçerik Yer Tutucusu"/>
          <p:cNvSpPr>
            <a:spLocks noGrp="1"/>
          </p:cNvSpPr>
          <p:nvPr>
            <p:ph idx="1"/>
          </p:nvPr>
        </p:nvSpPr>
        <p:spPr/>
        <p:txBody>
          <a:bodyPr>
            <a:normAutofit fontScale="70000" lnSpcReduction="20000"/>
          </a:bodyPr>
          <a:lstStyle/>
          <a:p>
            <a:r>
              <a:rPr lang="tr-TR" dirty="0" smtClean="0"/>
              <a:t>En </a:t>
            </a:r>
            <a:r>
              <a:rPr lang="tr-TR" dirty="0"/>
              <a:t>uygun </a:t>
            </a:r>
            <a:r>
              <a:rPr lang="tr-TR" dirty="0" smtClean="0"/>
              <a:t>olanı </a:t>
            </a:r>
            <a:r>
              <a:rPr lang="tr-TR" dirty="0"/>
              <a:t>iyi yürütülen toplum temelli hizmeti modeli olmakla birlikte gerek bu modelin gerekse hastane temelli modelin sakıncaları ve güçlükleri </a:t>
            </a:r>
            <a:r>
              <a:rPr lang="tr-TR" dirty="0" smtClean="0"/>
              <a:t>dikkate </a:t>
            </a:r>
            <a:r>
              <a:rPr lang="tr-TR" dirty="0"/>
              <a:t>alınarak bir üçüncü model olarak her iki modelin dengeli biçimde yürütüleceği “toplum – hastane denge modeli” geliştirilmiştir. </a:t>
            </a:r>
            <a:endParaRPr lang="tr-TR" dirty="0" smtClean="0"/>
          </a:p>
          <a:p>
            <a:r>
              <a:rPr lang="tr-TR" dirty="0" smtClean="0"/>
              <a:t>Bu </a:t>
            </a:r>
            <a:r>
              <a:rPr lang="tr-TR" dirty="0"/>
              <a:t>modelin ayakları hizmetin coğrafi temelli olması ve ekip anlayışıyla çok yönlü olarak verilmesidir. </a:t>
            </a:r>
          </a:p>
          <a:p>
            <a:r>
              <a:rPr lang="tr-TR" dirty="0"/>
              <a:t>Bu modelde ülke 100-300 bin nüfustan oluşan coğrafi alanlara bölünür; tanımlanmış her coğrafi bölgede toplum ruh sağlığı merkezi (TRSM), bakım kurumları, koruyucu evler, korumalı işyerleri ve genel hastaneler içinde psikiyatri yataklarının açılması öngörülür; her </a:t>
            </a:r>
            <a:r>
              <a:rPr lang="tr-TR" dirty="0" err="1"/>
              <a:t>TRSM’de</a:t>
            </a:r>
            <a:r>
              <a:rPr lang="tr-TR" dirty="0"/>
              <a:t> çalışan ruh sağlığı ekibi psikiyatri uzmanı, psikolog, psikiyatri hemşiresi, sosyal çalışmacı, </a:t>
            </a:r>
            <a:r>
              <a:rPr lang="tr-TR" dirty="0" err="1"/>
              <a:t>ergoterapist</a:t>
            </a:r>
            <a:r>
              <a:rPr lang="tr-TR" dirty="0"/>
              <a:t>, uğraş terapisti ve diğer yardımcı personelden oluşur. Ekip hareketlidir, hizmeti gerektiğinde hastanın yaşadığı alana götürür. Ekibin hizmet verdiği merkez genellikle ana hastanenin dışındadır </a:t>
            </a:r>
          </a:p>
          <a:p>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Teşekkür Ederim</a:t>
            </a:r>
            <a:endParaRPr lang="tr-TR" dirty="0"/>
          </a:p>
        </p:txBody>
      </p:sp>
      <p:pic>
        <p:nvPicPr>
          <p:cNvPr id="4" name="irc_mi" descr="http://img01.imgfotokritik.com/fk_new/lowres/5/3/8/538160/2840889-dusunen-adam.jpg">
            <a:hlinkClick r:id="rId2"/>
          </p:cNvPr>
          <p:cNvPicPr>
            <a:picLocks noGrp="1"/>
          </p:cNvPicPr>
          <p:nvPr>
            <p:ph idx="1"/>
          </p:nvPr>
        </p:nvPicPr>
        <p:blipFill>
          <a:blip r:embed="rId3" cstate="print"/>
          <a:srcRect/>
          <a:stretch>
            <a:fillRect/>
          </a:stretch>
        </p:blipFill>
        <p:spPr bwMode="auto">
          <a:xfrm>
            <a:off x="2339752" y="1628800"/>
            <a:ext cx="4320480" cy="432048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2800" dirty="0" smtClean="0"/>
              <a:t>Toplum temelli ruh sağlığı modeli</a:t>
            </a:r>
            <a:endParaRPr lang="tr-TR" sz="2800" dirty="0"/>
          </a:p>
        </p:txBody>
      </p:sp>
      <p:pic>
        <p:nvPicPr>
          <p:cNvPr id="4" name="3 İçerik Yer Tutucusu"/>
          <p:cNvPicPr>
            <a:picLocks noGrp="1"/>
          </p:cNvPicPr>
          <p:nvPr>
            <p:ph idx="1"/>
          </p:nvPr>
        </p:nvPicPr>
        <p:blipFill>
          <a:blip r:embed="rId2" cstate="print"/>
          <a:srcRect/>
          <a:stretch>
            <a:fillRect/>
          </a:stretch>
        </p:blipFill>
        <p:spPr bwMode="auto">
          <a:xfrm>
            <a:off x="323528" y="1196752"/>
            <a:ext cx="8568952"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Toplum Ruh Sağlığı Merkezleri (TRSM)</a:t>
            </a:r>
            <a:endParaRPr lang="tr-TR" dirty="0"/>
          </a:p>
        </p:txBody>
      </p:sp>
      <p:sp>
        <p:nvSpPr>
          <p:cNvPr id="3" name="2 İçerik Yer Tutucusu"/>
          <p:cNvSpPr>
            <a:spLocks noGrp="1"/>
          </p:cNvSpPr>
          <p:nvPr>
            <p:ph idx="1"/>
          </p:nvPr>
        </p:nvSpPr>
        <p:spPr/>
        <p:txBody>
          <a:bodyPr>
            <a:normAutofit fontScale="32500" lnSpcReduction="20000"/>
          </a:bodyPr>
          <a:lstStyle/>
          <a:p>
            <a:r>
              <a:rPr lang="tr-TR" dirty="0" smtClean="0"/>
              <a:t>• Türkiye’de ilk Toplum Ruh Sağlığı Merkezi(TRSM) Bolu'da açılmıştır. TRSM sayısının 2016 yılının sonuna kadar 236’ya çıkması hedeflenmektedir. </a:t>
            </a:r>
            <a:r>
              <a:rPr lang="tr-TR" baseline="30000" dirty="0" smtClean="0"/>
              <a:t>1</a:t>
            </a:r>
            <a:endParaRPr lang="tr-TR" dirty="0" smtClean="0"/>
          </a:p>
          <a:p>
            <a:r>
              <a:rPr lang="tr-TR" dirty="0" smtClean="0"/>
              <a:t>• Toplum Ruh Sağlığı Merkezleri, ağır ruhsal bozukluğu olan hastaların kayıt altına alınıp takip edilmesi, gerekirse evlerinde tedavi almaları ve ilerleyen aşamalarda açılacak yarı-yol evleri ve korumalı evlerde hastaların barındırılması amacını taşımaktadır. </a:t>
            </a:r>
            <a:r>
              <a:rPr lang="tr-TR" baseline="30000" dirty="0" smtClean="0"/>
              <a:t>1</a:t>
            </a:r>
            <a:endParaRPr lang="tr-TR" dirty="0" smtClean="0"/>
          </a:p>
          <a:p>
            <a:r>
              <a:rPr lang="tr-TR" dirty="0" smtClean="0"/>
              <a:t>• Her bir TRSM, yakında bulunan bir RSHH ya da psikiyatri servisi bulunan bir devlet hastanesi ile ortak çalışmaktadır. </a:t>
            </a:r>
            <a:r>
              <a:rPr lang="tr-TR" baseline="30000" dirty="0" smtClean="0"/>
              <a:t>1</a:t>
            </a:r>
            <a:endParaRPr lang="tr-TR" dirty="0" smtClean="0"/>
          </a:p>
          <a:p>
            <a:r>
              <a:rPr lang="tr-TR" dirty="0" smtClean="0"/>
              <a:t>• Ulusal Ruh Sağlığı Eylem Planı’na göre her 100-300 bin nüfusa 1 tane TRSM düşmesi planlanmaktadır. </a:t>
            </a:r>
            <a:r>
              <a:rPr lang="tr-TR" dirty="0" err="1" smtClean="0"/>
              <a:t>TRSM’ler</a:t>
            </a:r>
            <a:r>
              <a:rPr lang="tr-TR" dirty="0" smtClean="0"/>
              <a:t> ağır ruhsal bozukluğu olan hastalar için verilen hizmetin ana düzenleyicisi ve kontrol merkezi olması amaçlanmaktadır. </a:t>
            </a:r>
            <a:r>
              <a:rPr lang="tr-TR" baseline="30000" dirty="0" smtClean="0"/>
              <a:t>1</a:t>
            </a:r>
            <a:endParaRPr lang="tr-TR" dirty="0" smtClean="0"/>
          </a:p>
          <a:p>
            <a:r>
              <a:rPr lang="tr-TR" b="1" dirty="0" smtClean="0"/>
              <a:t>S.B Ulusal Ruh Sağlığı Eylem Planına göre </a:t>
            </a:r>
            <a:r>
              <a:rPr lang="tr-TR" b="1" dirty="0" err="1" smtClean="0"/>
              <a:t>TRSM’lerin</a:t>
            </a:r>
            <a:r>
              <a:rPr lang="tr-TR" b="1" dirty="0" smtClean="0"/>
              <a:t> sorumlulukları:</a:t>
            </a:r>
          </a:p>
          <a:p>
            <a:r>
              <a:rPr lang="tr-TR" b="1" dirty="0" smtClean="0"/>
              <a:t>Kayıt İşlemleri: </a:t>
            </a:r>
            <a:r>
              <a:rPr lang="tr-TR" b="1" baseline="30000" dirty="0" smtClean="0"/>
              <a:t>1</a:t>
            </a:r>
            <a:endParaRPr lang="tr-TR" b="1" dirty="0" smtClean="0"/>
          </a:p>
          <a:p>
            <a:r>
              <a:rPr lang="tr-TR" dirty="0" smtClean="0"/>
              <a:t>• Sorumlu olduğu coğrafi bölgede yaşayan ağır ruhsal bozukluğu olan hastaları tespit ederek merkezin veri tabanına kaydetmek.</a:t>
            </a:r>
            <a:br>
              <a:rPr lang="tr-TR" dirty="0" smtClean="0"/>
            </a:br>
            <a:r>
              <a:rPr lang="tr-TR" dirty="0" smtClean="0"/>
              <a:t>• Kaydedilen hasta ve/veya yakınlarıyla irtibata geçerek merkezin amacını, işlevlerini, hastaya sağlayacağı faydaları anlatarak onları bilgilendirmek.</a:t>
            </a:r>
            <a:br>
              <a:rPr lang="tr-TR" dirty="0" smtClean="0"/>
            </a:br>
            <a:r>
              <a:rPr lang="tr-TR" dirty="0" smtClean="0"/>
              <a:t>• Merkeze devamı sağlanan hastaların psikiyatrik ve sosyal profillerini </a:t>
            </a:r>
            <a:r>
              <a:rPr lang="tr-TR" dirty="0" err="1" smtClean="0"/>
              <a:t>sosyodemografik</a:t>
            </a:r>
            <a:r>
              <a:rPr lang="tr-TR" dirty="0" smtClean="0"/>
              <a:t> veri formu ve ölçeklerini belirlemek.</a:t>
            </a:r>
          </a:p>
          <a:p>
            <a:r>
              <a:rPr lang="tr-TR" b="1" dirty="0" smtClean="0"/>
              <a:t>Takip İşlemleri: </a:t>
            </a:r>
            <a:r>
              <a:rPr lang="tr-TR" b="1" baseline="30000" dirty="0" smtClean="0"/>
              <a:t>1</a:t>
            </a:r>
            <a:endParaRPr lang="tr-TR" b="1" dirty="0" smtClean="0"/>
          </a:p>
          <a:p>
            <a:r>
              <a:rPr lang="tr-TR" dirty="0" smtClean="0"/>
              <a:t>• Merkeze devamı sağlanan hastaların farmakolojik tedavilerini düzenli kullanıp kullanmadığı, doğru zamanlarda ve dozda kullanıp kullanmadığı, yan etki görülüp görülmediği gibi süreçleri takip etmek.</a:t>
            </a:r>
            <a:br>
              <a:rPr lang="tr-TR" dirty="0" smtClean="0"/>
            </a:br>
            <a:r>
              <a:rPr lang="tr-TR" dirty="0" smtClean="0"/>
              <a:t>• Merkeze devamı sağlanamayan hasta ve/veya yakınlarıyla irtibata geçilerek evde ziyaret etmek ve bu ziyaretler sırasında farmakolojik tedavisini planlamak ve hastayı merkeze devam etmek konusunda ikna etmeye çalışmak.</a:t>
            </a:r>
            <a:br>
              <a:rPr lang="tr-TR" dirty="0" smtClean="0"/>
            </a:br>
            <a:r>
              <a:rPr lang="tr-TR" dirty="0" smtClean="0"/>
              <a:t>• Merkezde ya da evde takip sırasında herhangi bir sebeple alevlenen ve kendine ya da çevresine zarar verme potansiyeli taşıyan hastanın ilgili birimlerle irtibat kurarak yataklı bir psikiyatri kliniğine yatışını sağlamak.</a:t>
            </a:r>
          </a:p>
          <a:p>
            <a:r>
              <a:rPr lang="tr-TR" b="1" dirty="0" smtClean="0"/>
              <a:t>Eğitim: </a:t>
            </a:r>
            <a:r>
              <a:rPr lang="tr-TR" b="1" baseline="30000" dirty="0" smtClean="0"/>
              <a:t>1</a:t>
            </a:r>
            <a:endParaRPr lang="tr-TR" b="1" dirty="0" smtClean="0"/>
          </a:p>
          <a:p>
            <a:r>
              <a:rPr lang="tr-TR" dirty="0" smtClean="0"/>
              <a:t>• Hasta ve hasta yakınlarına </a:t>
            </a:r>
            <a:r>
              <a:rPr lang="tr-TR" dirty="0" err="1" smtClean="0"/>
              <a:t>psikoeğitim</a:t>
            </a:r>
            <a:r>
              <a:rPr lang="tr-TR" dirty="0" smtClean="0"/>
              <a:t> vermek.</a:t>
            </a:r>
            <a:br>
              <a:rPr lang="tr-TR" dirty="0" smtClean="0"/>
            </a:br>
            <a:r>
              <a:rPr lang="tr-TR" dirty="0" smtClean="0"/>
              <a:t>• Uygun hastalara sosyal beceri eğitimini vermek ve toplum içinde uygulamalar yapmak.</a:t>
            </a:r>
          </a:p>
          <a:p>
            <a:r>
              <a:rPr lang="tr-TR" b="1" dirty="0" smtClean="0"/>
              <a:t>Terapi: </a:t>
            </a:r>
            <a:r>
              <a:rPr lang="tr-TR" b="1" baseline="30000" dirty="0" smtClean="0"/>
              <a:t>1</a:t>
            </a:r>
            <a:endParaRPr lang="tr-TR" b="1" dirty="0" smtClean="0"/>
          </a:p>
          <a:p>
            <a:r>
              <a:rPr lang="tr-TR" dirty="0" smtClean="0"/>
              <a:t>• Hastaların ilgileri ve kişilik özelliklerine uygun uğraşı alanlarını planlamak ve uğraşı terapilerine katılımlarını programlamak.</a:t>
            </a:r>
            <a:br>
              <a:rPr lang="tr-TR" dirty="0" smtClean="0"/>
            </a:br>
            <a:r>
              <a:rPr lang="tr-TR" dirty="0" smtClean="0"/>
              <a:t>• Uygun olan hastalara açık/kapalı grup terapileri düzenlemek.</a:t>
            </a:r>
          </a:p>
          <a:p>
            <a:r>
              <a:rPr lang="tr-TR" b="1" dirty="0" smtClean="0"/>
              <a:t>Diğer fonksiyonlar: </a:t>
            </a:r>
            <a:r>
              <a:rPr lang="tr-TR" b="1" baseline="30000" dirty="0" smtClean="0"/>
              <a:t>1</a:t>
            </a:r>
            <a:endParaRPr lang="tr-TR" b="1" dirty="0" smtClean="0"/>
          </a:p>
          <a:p>
            <a:r>
              <a:rPr lang="tr-TR" dirty="0" smtClean="0"/>
              <a:t>• Yerel yönetimler, yerel yazılı ve görsel medya aracılığı ile toplumu bilinçlendirmek ve damgalama karşıtı çalışmalar yapmak.</a:t>
            </a:r>
            <a:br>
              <a:rPr lang="tr-TR" dirty="0" smtClean="0"/>
            </a:br>
            <a:r>
              <a:rPr lang="tr-TR" dirty="0" smtClean="0"/>
              <a:t>• Yapılan çalışmalar sırasında tespit edilen hastaneye yatış, bakım, çalışılacak işyeri ihtiyaçlarına cevap vermek üzere ilgili kurumlarla irtibat kurmak.</a:t>
            </a:r>
          </a:p>
          <a:p>
            <a:r>
              <a:rPr lang="tr-TR" dirty="0" smtClean="0"/>
              <a:t>Kaynak: S.B. Ulusal Ruh Sağlığı Eylem Planı, 2011</a:t>
            </a:r>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Yarı yol evi - Gaziantep</a:t>
            </a:r>
            <a:endParaRPr lang="tr-TR" dirty="0"/>
          </a:p>
        </p:txBody>
      </p:sp>
      <p:pic>
        <p:nvPicPr>
          <p:cNvPr id="4" name="irc_mi" descr="http://www.marasaktif.com/images/haberler/yari_yol_evinde_kaliyorlar_h2123.jpg">
            <a:hlinkClick r:id="rId2"/>
          </p:cNvPr>
          <p:cNvPicPr>
            <a:picLocks noGrp="1"/>
          </p:cNvPicPr>
          <p:nvPr>
            <p:ph idx="1"/>
          </p:nvPr>
        </p:nvPicPr>
        <p:blipFill>
          <a:blip r:embed="rId3" cstate="print"/>
          <a:srcRect/>
          <a:stretch>
            <a:fillRect/>
          </a:stretch>
        </p:blipFill>
        <p:spPr bwMode="auto">
          <a:xfrm>
            <a:off x="2627784" y="1196752"/>
            <a:ext cx="3528392" cy="2736304"/>
          </a:xfrm>
          <a:prstGeom prst="rect">
            <a:avLst/>
          </a:prstGeom>
          <a:noFill/>
          <a:ln w="9525">
            <a:noFill/>
            <a:miter lim="800000"/>
            <a:headEnd/>
            <a:tailEnd/>
          </a:ln>
        </p:spPr>
      </p:pic>
      <p:pic>
        <p:nvPicPr>
          <p:cNvPr id="5" name="4 Resim" descr="http://www.ilkha.com/files/gallery/big/f4a2d187ef97a6955232.jpg"/>
          <p:cNvPicPr/>
          <p:nvPr/>
        </p:nvPicPr>
        <p:blipFill>
          <a:blip r:embed="rId4" cstate="print"/>
          <a:srcRect/>
          <a:stretch>
            <a:fillRect/>
          </a:stretch>
        </p:blipFill>
        <p:spPr bwMode="auto">
          <a:xfrm>
            <a:off x="4788024" y="4005064"/>
            <a:ext cx="3744416" cy="2517640"/>
          </a:xfrm>
          <a:prstGeom prst="rect">
            <a:avLst/>
          </a:prstGeom>
          <a:noFill/>
          <a:ln w="9525">
            <a:noFill/>
            <a:miter lim="800000"/>
            <a:headEnd/>
            <a:tailEnd/>
          </a:ln>
        </p:spPr>
      </p:pic>
      <p:pic>
        <p:nvPicPr>
          <p:cNvPr id="6" name="5 Resim" descr="http://www.ilkha.com/files/gallery/big/59123058961f56f220f7.jpg"/>
          <p:cNvPicPr/>
          <p:nvPr/>
        </p:nvPicPr>
        <p:blipFill>
          <a:blip r:embed="rId5" cstate="print"/>
          <a:srcRect/>
          <a:stretch>
            <a:fillRect/>
          </a:stretch>
        </p:blipFill>
        <p:spPr bwMode="auto">
          <a:xfrm>
            <a:off x="755576" y="4005064"/>
            <a:ext cx="3744456" cy="251764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5118</Words>
  <Application>Microsoft Office PowerPoint</Application>
  <PresentationFormat>Ekran Gösterisi (4:3)</PresentationFormat>
  <Paragraphs>323</Paragraphs>
  <Slides>60</Slides>
  <Notes>0</Notes>
  <HiddenSlides>0</HiddenSlides>
  <MMClips>0</MMClips>
  <ScaleCrop>false</ScaleCrop>
  <HeadingPairs>
    <vt:vector size="4" baseType="variant">
      <vt:variant>
        <vt:lpstr>Tema</vt:lpstr>
      </vt:variant>
      <vt:variant>
        <vt:i4>1</vt:i4>
      </vt:variant>
      <vt:variant>
        <vt:lpstr>Slayt Başlıkları</vt:lpstr>
      </vt:variant>
      <vt:variant>
        <vt:i4>60</vt:i4>
      </vt:variant>
    </vt:vector>
  </HeadingPairs>
  <TitlesOfParts>
    <vt:vector size="61" baseType="lpstr">
      <vt:lpstr>Ofis Teması</vt:lpstr>
      <vt:lpstr>Toplum Ruh Sağlığı Politikaları</vt:lpstr>
      <vt:lpstr>Ruh Sağlığı Hizmet Modelleri </vt:lpstr>
      <vt:lpstr>Hastane Temelli Model  </vt:lpstr>
      <vt:lpstr>Toplum Temelli Model </vt:lpstr>
      <vt:lpstr>Toplum temelli modelin güçlükleri</vt:lpstr>
      <vt:lpstr>Toplum-Hastane Denge Modeli  </vt:lpstr>
      <vt:lpstr>Toplum temelli ruh sağlığı modeli</vt:lpstr>
      <vt:lpstr>Toplum Ruh Sağlığı Merkezleri (TRSM)</vt:lpstr>
      <vt:lpstr>Yarı yol evi - Gaziantep</vt:lpstr>
      <vt:lpstr>Tedavi olurken meslek sahibi oluyorlar</vt:lpstr>
      <vt:lpstr>Korumalı işyeri </vt:lpstr>
      <vt:lpstr>Slayt 12</vt:lpstr>
      <vt:lpstr>Korumalı ev</vt:lpstr>
      <vt:lpstr>Korumalı ev</vt:lpstr>
      <vt:lpstr>Türkiye’nin politikası</vt:lpstr>
      <vt:lpstr>Slayt 16</vt:lpstr>
      <vt:lpstr>Slayt 17</vt:lpstr>
      <vt:lpstr>Slayt 18</vt:lpstr>
      <vt:lpstr>Slayt 19</vt:lpstr>
      <vt:lpstr>Slayt 20</vt:lpstr>
      <vt:lpstr>Slayt 21</vt:lpstr>
      <vt:lpstr>Slayt 22</vt:lpstr>
      <vt:lpstr>Slayt 23</vt:lpstr>
      <vt:lpstr>Kadına yönelik şiddeti önleme</vt:lpstr>
      <vt:lpstr>Hastalık dönemleri / Koruma aşamaları</vt:lpstr>
      <vt:lpstr>Slayt 26</vt:lpstr>
      <vt:lpstr>Slayt 27</vt:lpstr>
      <vt:lpstr>Slayt 28</vt:lpstr>
      <vt:lpstr>Slayt 29</vt:lpstr>
      <vt:lpstr>Slayt 30</vt:lpstr>
      <vt:lpstr>Slayt 31</vt:lpstr>
      <vt:lpstr>Slayt 32</vt:lpstr>
      <vt:lpstr>Slayt 33</vt:lpstr>
      <vt:lpstr>Slayt 34</vt:lpstr>
      <vt:lpstr>Slayt 35</vt:lpstr>
      <vt:lpstr>Slayt 36</vt:lpstr>
      <vt:lpstr>Özgürlükle yaşam yılı kaybettiren ilk 20 hastalık içinde psikiyatrik hastalıklar</vt:lpstr>
      <vt:lpstr>RSHH’lerinin Sorumlu Oldukları Genel Psikiyatri Bölgeleri, * Sorumlu Olunan Nüfus (2009), ** Genel Psikiyatri Servisi Yatak Sayıları</vt:lpstr>
      <vt:lpstr>DSÖ Avrupa Bölgesi Ülkelerinde 100 bin Kişiye Düşen Psikiyatri Yatak Sayıları (2008).</vt:lpstr>
      <vt:lpstr>İllere Göre 100 bin Kişiye Düşen Ruh Sağlığı ve Hastalıkları Uzmanı Sayısı.</vt:lpstr>
      <vt:lpstr>Slayt 41</vt:lpstr>
      <vt:lpstr>Slayt 42</vt:lpstr>
      <vt:lpstr>Çocuk-Ergen Toplum Temelli Ruh Sağlığı Modeli.</vt:lpstr>
      <vt:lpstr>Çocuk istismarının tipleri</vt:lpstr>
      <vt:lpstr>Sarsılmış bebek sendromu</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Teşekkür Ederim</vt:lpstr>
    </vt:vector>
  </TitlesOfParts>
  <Company>maltepeunvhst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Toplum Ruh Sağlığı</dc:title>
  <dc:creator>zaferoztek</dc:creator>
  <cp:lastModifiedBy>zaferoztek</cp:lastModifiedBy>
  <cp:revision>28</cp:revision>
  <dcterms:created xsi:type="dcterms:W3CDTF">2016-03-14T13:34:11Z</dcterms:created>
  <dcterms:modified xsi:type="dcterms:W3CDTF">2016-03-16T14:34:16Z</dcterms:modified>
</cp:coreProperties>
</file>