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8" r:id="rId2"/>
    <p:sldId id="356" r:id="rId3"/>
    <p:sldId id="370" r:id="rId4"/>
    <p:sldId id="333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06" r:id="rId25"/>
    <p:sldId id="305" r:id="rId26"/>
    <p:sldId id="355" r:id="rId27"/>
    <p:sldId id="369" r:id="rId28"/>
    <p:sldId id="357" r:id="rId29"/>
    <p:sldId id="358" r:id="rId30"/>
    <p:sldId id="359" r:id="rId31"/>
    <p:sldId id="373" r:id="rId32"/>
    <p:sldId id="334" r:id="rId33"/>
    <p:sldId id="371" r:id="rId34"/>
    <p:sldId id="372" r:id="rId35"/>
    <p:sldId id="374" r:id="rId36"/>
    <p:sldId id="304" r:id="rId37"/>
    <p:sldId id="311" r:id="rId38"/>
    <p:sldId id="364" r:id="rId39"/>
    <p:sldId id="282" r:id="rId40"/>
  </p:sldIdLst>
  <p:sldSz cx="9144000" cy="6858000" type="screen4x3"/>
  <p:notesSz cx="6669088" cy="97742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C74F1-6E58-424E-B482-E38CD2EF9484}" type="datetimeFigureOut">
              <a:rPr lang="tr-TR" smtClean="0"/>
              <a:pPr/>
              <a:t>26.11.2014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778250" y="928370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F547D-1834-4711-AC94-CA3085D5084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96007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274C4-45D4-4148-BC81-8E14C0BC7876}" type="datetimeFigureOut">
              <a:rPr lang="tr-TR" smtClean="0"/>
              <a:pPr/>
              <a:t>26.11.2014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66909" y="4642763"/>
            <a:ext cx="5335270" cy="439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889938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777607" y="9283830"/>
            <a:ext cx="2889938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1D05A-96A4-4ACB-9AC4-836A50362CD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1309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85C94-E725-4A4D-B240-F3EF52ED79D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9886-37F7-44D6-AF10-03BABA7AB181}" type="datetimeFigureOut">
              <a:rPr lang="tr-TR" smtClean="0"/>
              <a:pPr/>
              <a:t>26.11.2014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C810-1ADF-4C14-A633-8E57181BE7A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9886-37F7-44D6-AF10-03BABA7AB181}" type="datetimeFigureOut">
              <a:rPr lang="tr-TR" smtClean="0"/>
              <a:pPr/>
              <a:t>26.11.2014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C810-1ADF-4C14-A633-8E57181BE7A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9886-37F7-44D6-AF10-03BABA7AB181}" type="datetimeFigureOut">
              <a:rPr lang="tr-TR" smtClean="0"/>
              <a:pPr/>
              <a:t>26.11.2014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C810-1ADF-4C14-A633-8E57181BE7A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9886-37F7-44D6-AF10-03BABA7AB181}" type="datetimeFigureOut">
              <a:rPr lang="tr-TR" smtClean="0"/>
              <a:pPr/>
              <a:t>26.11.2014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C810-1ADF-4C14-A633-8E57181BE7A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9886-37F7-44D6-AF10-03BABA7AB181}" type="datetimeFigureOut">
              <a:rPr lang="tr-TR" smtClean="0"/>
              <a:pPr/>
              <a:t>26.11.2014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C810-1ADF-4C14-A633-8E57181BE7A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9886-37F7-44D6-AF10-03BABA7AB181}" type="datetimeFigureOut">
              <a:rPr lang="tr-TR" smtClean="0"/>
              <a:pPr/>
              <a:t>26.11.2014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C810-1ADF-4C14-A633-8E57181BE7A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9886-37F7-44D6-AF10-03BABA7AB181}" type="datetimeFigureOut">
              <a:rPr lang="tr-TR" smtClean="0"/>
              <a:pPr/>
              <a:t>26.11.2014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C810-1ADF-4C14-A633-8E57181BE7A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9886-37F7-44D6-AF10-03BABA7AB181}" type="datetimeFigureOut">
              <a:rPr lang="tr-TR" smtClean="0"/>
              <a:pPr/>
              <a:t>26.11.2014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C810-1ADF-4C14-A633-8E57181BE7A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9886-37F7-44D6-AF10-03BABA7AB181}" type="datetimeFigureOut">
              <a:rPr lang="tr-TR" smtClean="0"/>
              <a:pPr/>
              <a:t>26.11.2014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C810-1ADF-4C14-A633-8E57181BE7A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9886-37F7-44D6-AF10-03BABA7AB181}" type="datetimeFigureOut">
              <a:rPr lang="tr-TR" smtClean="0"/>
              <a:pPr/>
              <a:t>26.11.2014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C810-1ADF-4C14-A633-8E57181BE7A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9886-37F7-44D6-AF10-03BABA7AB181}" type="datetimeFigureOut">
              <a:rPr lang="tr-TR" smtClean="0"/>
              <a:pPr/>
              <a:t>26.11.2014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C810-1ADF-4C14-A633-8E57181BE7A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49886-37F7-44D6-AF10-03BABA7AB181}" type="datetimeFigureOut">
              <a:rPr lang="tr-TR" smtClean="0"/>
              <a:pPr/>
              <a:t>26.11.2014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EC810-1ADF-4C14-A633-8E57181BE7A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gcsebitesize/geography/images/g_drought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6600" b="1" dirty="0" smtClean="0">
                <a:solidFill>
                  <a:srgbClr val="C00000"/>
                </a:solidFill>
              </a:rPr>
              <a:t>Tıp, Sağlık</a:t>
            </a:r>
            <a:br>
              <a:rPr lang="tr-TR" sz="6600" b="1" dirty="0" smtClean="0">
                <a:solidFill>
                  <a:srgbClr val="C00000"/>
                </a:solidFill>
              </a:rPr>
            </a:br>
            <a:r>
              <a:rPr lang="tr-TR" sz="4000" b="1" dirty="0" smtClean="0">
                <a:solidFill>
                  <a:srgbClr val="C00000"/>
                </a:solidFill>
              </a:rPr>
              <a:t>ve</a:t>
            </a:r>
            <a:r>
              <a:rPr lang="tr-TR" sz="6600" b="1" dirty="0" smtClean="0">
                <a:solidFill>
                  <a:srgbClr val="C00000"/>
                </a:solidFill>
              </a:rPr>
              <a:t/>
            </a:r>
            <a:br>
              <a:rPr lang="tr-TR" sz="6600" b="1" dirty="0" smtClean="0">
                <a:solidFill>
                  <a:srgbClr val="C00000"/>
                </a:solidFill>
              </a:rPr>
            </a:br>
            <a:r>
              <a:rPr lang="tr-TR" sz="6600" b="1" dirty="0" smtClean="0">
                <a:solidFill>
                  <a:srgbClr val="C00000"/>
                </a:solidFill>
              </a:rPr>
              <a:t>Öğretmen</a:t>
            </a:r>
            <a:br>
              <a:rPr lang="tr-TR" sz="6600" b="1" dirty="0" smtClean="0">
                <a:solidFill>
                  <a:srgbClr val="C00000"/>
                </a:solidFill>
              </a:rPr>
            </a:br>
            <a:endParaRPr lang="tr-TR" sz="66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8544" y="3861048"/>
            <a:ext cx="6400800" cy="1752600"/>
          </a:xfrm>
        </p:spPr>
        <p:txBody>
          <a:bodyPr>
            <a:normAutofit fontScale="70000" lnSpcReduction="20000"/>
          </a:bodyPr>
          <a:lstStyle/>
          <a:p>
            <a:endParaRPr lang="tr-TR" sz="2000" b="1" dirty="0" smtClean="0">
              <a:solidFill>
                <a:srgbClr val="C00000"/>
              </a:solidFill>
            </a:endParaRPr>
          </a:p>
          <a:p>
            <a:endParaRPr lang="tr-TR" sz="2000" b="1" dirty="0">
              <a:solidFill>
                <a:srgbClr val="C00000"/>
              </a:solidFill>
            </a:endParaRPr>
          </a:p>
          <a:p>
            <a:endParaRPr lang="tr-TR" sz="2000" b="1" dirty="0" smtClean="0">
              <a:solidFill>
                <a:srgbClr val="C00000"/>
              </a:solidFill>
            </a:endParaRPr>
          </a:p>
          <a:p>
            <a:r>
              <a:rPr lang="tr-TR" sz="3300" b="1" dirty="0" smtClean="0">
                <a:solidFill>
                  <a:srgbClr val="C00000"/>
                </a:solidFill>
              </a:rPr>
              <a:t>Prof. Dr. Zafer Öztek</a:t>
            </a:r>
          </a:p>
          <a:p>
            <a:r>
              <a:rPr lang="tr-TR" sz="3300" b="1" dirty="0" smtClean="0">
                <a:solidFill>
                  <a:srgbClr val="C00000"/>
                </a:solidFill>
              </a:rPr>
              <a:t>28 Kasım 2014</a:t>
            </a:r>
          </a:p>
          <a:p>
            <a:r>
              <a:rPr lang="tr-TR" sz="3300" b="1" dirty="0" smtClean="0">
                <a:solidFill>
                  <a:srgbClr val="C00000"/>
                </a:solidFill>
              </a:rPr>
              <a:t>Mardin</a:t>
            </a:r>
            <a:endParaRPr lang="tr-TR" sz="33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2532" name="Picture 2" descr="G:\Figures\imagesCAIPO2O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9600" y="2362200"/>
            <a:ext cx="4648200" cy="3252788"/>
          </a:xfrm>
          <a:noFill/>
        </p:spPr>
      </p:pic>
      <p:pic>
        <p:nvPicPr>
          <p:cNvPr id="22533" name="Picture 3" descr="G:\Figures\imagesCAJME3U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"/>
            <a:ext cx="4953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83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3556" name="Picture 4" descr="http://www.bayanlar.biz/wp-content/uploads/Ruyada-Copluk-Gorm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9390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37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graphicFrame>
        <p:nvGraphicFramePr>
          <p:cNvPr id="24578" name="Object 2"/>
          <p:cNvGraphicFramePr>
            <a:graphicFrameLocks noGrp="1" noChangeAspect="1"/>
          </p:cNvGraphicFramePr>
          <p:nvPr>
            <p:ph type="body" idx="1"/>
          </p:nvPr>
        </p:nvGraphicFramePr>
        <p:xfrm>
          <a:off x="990600" y="609600"/>
          <a:ext cx="7315200" cy="5486400"/>
        </p:xfrm>
        <a:graphic>
          <a:graphicData uri="http://schemas.openxmlformats.org/presentationml/2006/ole">
            <p:oleObj spid="_x0000_s2059" name="Photo Editor Photo" r:id="rId3" imgW="6095238" imgH="457142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988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5604" name="Picture 4" descr="http://i.milliyet.com.tr/GaleriHaber/2010/03/10/fft20_mf54479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7010400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8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6629" name="Picture 2" descr="E:\fotograf\Picture 68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10000" y="2438400"/>
            <a:ext cx="4267200" cy="3200400"/>
          </a:xfrm>
          <a:noFill/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52438" y="228600"/>
          <a:ext cx="4792662" cy="3505200"/>
        </p:xfrm>
        <a:graphic>
          <a:graphicData uri="http://schemas.openxmlformats.org/presentationml/2006/ole">
            <p:oleObj spid="_x0000_s3083" name="Photo Editor Photo" r:id="rId4" imgW="2553056" imgH="1867161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528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7652" name="Picture 2" descr="E:\fotograf\cocuk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600" y="533400"/>
            <a:ext cx="3716338" cy="3033713"/>
          </a:xfrm>
          <a:noFill/>
        </p:spPr>
      </p:pic>
      <p:pic>
        <p:nvPicPr>
          <p:cNvPr id="27653" name="Picture 2" descr="E:\fotograf\plutz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670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29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8676" name="Picture 2" descr="E:\fotograf\CATGTUABCAECVH8CCAIPVOJCCAOAXLTQCA7DY94ZCAPN076HCA5HYAKOCA3JPLI3CA8A11HTCAVMKZOYCAW37QN2CA2WSNZCCAAAW9LPCAFKBP39CA5502HBCADZR2S1CAM1E6P3CAFOG0QGCA9LGA2CCATC624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2743200"/>
            <a:ext cx="3962400" cy="3100388"/>
          </a:xfrm>
          <a:noFill/>
        </p:spPr>
      </p:pic>
      <p:pic>
        <p:nvPicPr>
          <p:cNvPr id="28677" name="Picture 4" descr="http://img03.blogcu.com/images/h/e/a/healthonline/37a155a261ed7ea22a9518209af5d4db_1274562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46037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55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graphicFrame>
        <p:nvGraphicFramePr>
          <p:cNvPr id="296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447800" y="838200"/>
          <a:ext cx="6397625" cy="5264150"/>
        </p:xfrm>
        <a:graphic>
          <a:graphicData uri="http://schemas.openxmlformats.org/presentationml/2006/ole">
            <p:oleObj spid="_x0000_s4107" name="Photo Editor Photo" r:id="rId3" imgW="3333333" imgH="2742857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928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3072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95400" y="1219200"/>
            <a:ext cx="6423025" cy="4495800"/>
          </a:xfrm>
          <a:noFill/>
        </p:spPr>
      </p:pic>
    </p:spTree>
    <p:extLst>
      <p:ext uri="{BB962C8B-B14F-4D97-AF65-F5344CB8AC3E}">
        <p14:creationId xmlns:p14="http://schemas.microsoft.com/office/powerpoint/2010/main" xmlns="" val="144588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31748" name="Picture 2" descr="E:\fotograf\Picture 6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8380" y="1196752"/>
            <a:ext cx="4416491" cy="3312368"/>
          </a:xfrm>
          <a:noFill/>
        </p:spPr>
      </p:pic>
      <p:pic>
        <p:nvPicPr>
          <p:cNvPr id="31749" name="Picture 4" descr="http://www.ilkhabergazetesi.com/wordpress/wp-content/2008/10/kaza20081016ay145781_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4858" y="3429000"/>
            <a:ext cx="431643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27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6000" b="1" dirty="0" smtClean="0">
                <a:solidFill>
                  <a:srgbClr val="7030A0"/>
                </a:solidFill>
              </a:rPr>
              <a:t>Sağlık, yalnızca hasta olmamak değil, </a:t>
            </a:r>
          </a:p>
          <a:p>
            <a:pPr marL="0" indent="0" algn="ctr">
              <a:buNone/>
            </a:pPr>
            <a:r>
              <a:rPr lang="tr-TR" sz="6000" b="1" dirty="0" smtClean="0">
                <a:solidFill>
                  <a:srgbClr val="7030A0"/>
                </a:solidFill>
              </a:rPr>
              <a:t>bedence, ruhça ve sosyal yönden tam iyilik durumudur.</a:t>
            </a:r>
            <a:endParaRPr lang="tr-TR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8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32772" name="Picture 5" descr="r206855_7890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15616" y="836712"/>
            <a:ext cx="6643688" cy="4983163"/>
          </a:xfrm>
          <a:noFill/>
        </p:spPr>
      </p:pic>
    </p:spTree>
    <p:extLst>
      <p:ext uri="{BB962C8B-B14F-4D97-AF65-F5344CB8AC3E}">
        <p14:creationId xmlns:p14="http://schemas.microsoft.com/office/powerpoint/2010/main" xmlns="" val="415176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33796" name="Picture 2" descr="G:\Figures\1_20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35696" y="1412776"/>
            <a:ext cx="5490935" cy="4392488"/>
          </a:xfrm>
          <a:noFill/>
        </p:spPr>
      </p:pic>
    </p:spTree>
    <p:extLst>
      <p:ext uri="{BB962C8B-B14F-4D97-AF65-F5344CB8AC3E}">
        <p14:creationId xmlns:p14="http://schemas.microsoft.com/office/powerpoint/2010/main" xmlns="" val="31380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34820" name="Picture 2" descr="G:\Figures\imagesCA7Y589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71600" y="838200"/>
            <a:ext cx="6527800" cy="4889500"/>
          </a:xfrm>
          <a:noFill/>
        </p:spPr>
      </p:pic>
    </p:spTree>
    <p:extLst>
      <p:ext uri="{BB962C8B-B14F-4D97-AF65-F5344CB8AC3E}">
        <p14:creationId xmlns:p14="http://schemas.microsoft.com/office/powerpoint/2010/main" xmlns="" val="9400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35844" name="Picture 2" descr="G:\Figures\imagesCAT2PLX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0" y="381000"/>
            <a:ext cx="3429000" cy="2606675"/>
          </a:xfrm>
          <a:noFill/>
        </p:spPr>
      </p:pic>
      <p:pic>
        <p:nvPicPr>
          <p:cNvPr id="35845" name="Picture 3" descr="G:\Figures\imagesCAXBV0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2013" y="990600"/>
            <a:ext cx="419576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 descr="G:\Figures\iso-13485-tibbi-cihazlar-kalite-sistemi-egitimi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41052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9213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228600" y="-332362"/>
            <a:ext cx="6477000" cy="1143000"/>
          </a:xfrm>
        </p:spPr>
        <p:txBody>
          <a:bodyPr/>
          <a:lstStyle/>
          <a:p>
            <a:r>
              <a:rPr lang="tr-TR" sz="1800" b="1" dirty="0" smtClean="0"/>
              <a:t> </a:t>
            </a:r>
            <a:r>
              <a:rPr lang="tr-TR" sz="2400" b="1" dirty="0" smtClean="0"/>
              <a:t>Sağlığın aktörleri / Sektörler </a:t>
            </a:r>
          </a:p>
        </p:txBody>
      </p:sp>
      <p:sp>
        <p:nvSpPr>
          <p:cNvPr id="36868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tr-TR" dirty="0" smtClean="0"/>
          </a:p>
        </p:txBody>
      </p:sp>
      <p:sp>
        <p:nvSpPr>
          <p:cNvPr id="7" name="Oval 6"/>
          <p:cNvSpPr/>
          <p:nvPr/>
        </p:nvSpPr>
        <p:spPr>
          <a:xfrm>
            <a:off x="1524000" y="762000"/>
            <a:ext cx="17526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</a:rPr>
              <a:t>Sağlık Bak. </a:t>
            </a:r>
          </a:p>
        </p:txBody>
      </p:sp>
      <p:sp>
        <p:nvSpPr>
          <p:cNvPr id="8" name="Oval 7"/>
          <p:cNvSpPr/>
          <p:nvPr/>
        </p:nvSpPr>
        <p:spPr>
          <a:xfrm>
            <a:off x="381000" y="1371600"/>
            <a:ext cx="1676400" cy="990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</a:rPr>
              <a:t>Eğitim Bak. </a:t>
            </a:r>
          </a:p>
        </p:txBody>
      </p:sp>
      <p:sp>
        <p:nvSpPr>
          <p:cNvPr id="9" name="Oval 8"/>
          <p:cNvSpPr/>
          <p:nvPr/>
        </p:nvSpPr>
        <p:spPr>
          <a:xfrm>
            <a:off x="107504" y="2132856"/>
            <a:ext cx="17526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tx1"/>
                </a:solidFill>
              </a:rPr>
              <a:t>Tarım Bak.</a:t>
            </a:r>
            <a:r>
              <a:rPr lang="tr-TR" b="1" dirty="0"/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107504" y="2996952"/>
            <a:ext cx="1752600" cy="990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tx1"/>
                </a:solidFill>
              </a:rPr>
              <a:t>Çevre Bak.</a:t>
            </a:r>
            <a:r>
              <a:rPr lang="tr-TR" b="1" dirty="0"/>
              <a:t> </a:t>
            </a:r>
          </a:p>
        </p:txBody>
      </p:sp>
      <p:sp>
        <p:nvSpPr>
          <p:cNvPr id="11" name="Oval 10"/>
          <p:cNvSpPr/>
          <p:nvPr/>
        </p:nvSpPr>
        <p:spPr>
          <a:xfrm>
            <a:off x="395536" y="3789040"/>
            <a:ext cx="1676400" cy="9906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</a:rPr>
              <a:t>Sanayi Bak. </a:t>
            </a:r>
          </a:p>
        </p:txBody>
      </p:sp>
      <p:sp>
        <p:nvSpPr>
          <p:cNvPr id="12" name="Oval 11"/>
          <p:cNvSpPr/>
          <p:nvPr/>
        </p:nvSpPr>
        <p:spPr>
          <a:xfrm>
            <a:off x="1043608" y="4581128"/>
            <a:ext cx="1656184" cy="990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tx1"/>
                </a:solidFill>
              </a:rPr>
              <a:t>Turizm Bak.</a:t>
            </a:r>
            <a:r>
              <a:rPr lang="tr-TR" b="1" dirty="0"/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3048000" y="609600"/>
            <a:ext cx="1676400" cy="9906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</a:rPr>
              <a:t>İç İşleri Bak. </a:t>
            </a:r>
          </a:p>
        </p:txBody>
      </p:sp>
      <p:sp>
        <p:nvSpPr>
          <p:cNvPr id="14" name="Oval 13"/>
          <p:cNvSpPr/>
          <p:nvPr/>
        </p:nvSpPr>
        <p:spPr>
          <a:xfrm>
            <a:off x="4495800" y="609600"/>
            <a:ext cx="1600200" cy="990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</a:rPr>
              <a:t>Maliye Bak. </a:t>
            </a:r>
          </a:p>
        </p:txBody>
      </p:sp>
      <p:sp>
        <p:nvSpPr>
          <p:cNvPr id="15" name="Oval 14"/>
          <p:cNvSpPr/>
          <p:nvPr/>
        </p:nvSpPr>
        <p:spPr>
          <a:xfrm>
            <a:off x="5724128" y="764704"/>
            <a:ext cx="1752600" cy="9906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</a:rPr>
              <a:t>Ulaştırma Bak</a:t>
            </a:r>
            <a:r>
              <a:rPr lang="tr-TR" b="1" dirty="0">
                <a:solidFill>
                  <a:schemeClr val="tx1"/>
                </a:solidFill>
              </a:rPr>
              <a:t>.</a:t>
            </a:r>
            <a:r>
              <a:rPr lang="tr-TR" b="1" dirty="0"/>
              <a:t> </a:t>
            </a:r>
          </a:p>
        </p:txBody>
      </p:sp>
      <p:sp>
        <p:nvSpPr>
          <p:cNvPr id="16" name="Oval 15"/>
          <p:cNvSpPr/>
          <p:nvPr/>
        </p:nvSpPr>
        <p:spPr>
          <a:xfrm>
            <a:off x="2123728" y="5157192"/>
            <a:ext cx="1676400" cy="990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tx1"/>
                </a:solidFill>
              </a:rPr>
              <a:t>Çalışma Bak.</a:t>
            </a:r>
            <a:r>
              <a:rPr lang="tr-TR" b="1" dirty="0"/>
              <a:t> </a:t>
            </a:r>
          </a:p>
        </p:txBody>
      </p:sp>
      <p:sp>
        <p:nvSpPr>
          <p:cNvPr id="17" name="Oval 16"/>
          <p:cNvSpPr/>
          <p:nvPr/>
        </p:nvSpPr>
        <p:spPr>
          <a:xfrm>
            <a:off x="6732240" y="1196752"/>
            <a:ext cx="1800200" cy="9906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bg1"/>
                </a:solidFill>
              </a:rPr>
              <a:t>Belediyeler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315200" y="1981200"/>
            <a:ext cx="1649288" cy="990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</a:rPr>
              <a:t>İlaç Sanayi </a:t>
            </a:r>
          </a:p>
        </p:txBody>
      </p:sp>
      <p:sp>
        <p:nvSpPr>
          <p:cNvPr id="19" name="Oval 18"/>
          <p:cNvSpPr/>
          <p:nvPr/>
        </p:nvSpPr>
        <p:spPr>
          <a:xfrm>
            <a:off x="5181600" y="5181600"/>
            <a:ext cx="1905000" cy="990600"/>
          </a:xfrm>
          <a:prstGeom prst="ellipse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</a:rPr>
              <a:t>Meslek Kuruluşları</a:t>
            </a:r>
          </a:p>
        </p:txBody>
      </p:sp>
      <p:sp>
        <p:nvSpPr>
          <p:cNvPr id="20" name="Oval 19"/>
          <p:cNvSpPr/>
          <p:nvPr/>
        </p:nvSpPr>
        <p:spPr>
          <a:xfrm>
            <a:off x="6588224" y="4509120"/>
            <a:ext cx="1828800" cy="1143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tx1"/>
                </a:solidFill>
              </a:rPr>
              <a:t>Sivil Toplum Kuruluşları</a:t>
            </a:r>
            <a:endParaRPr lang="tr-TR" b="1" dirty="0"/>
          </a:p>
        </p:txBody>
      </p:sp>
      <p:sp>
        <p:nvSpPr>
          <p:cNvPr id="23" name="Oval 22"/>
          <p:cNvSpPr/>
          <p:nvPr/>
        </p:nvSpPr>
        <p:spPr>
          <a:xfrm>
            <a:off x="3429000" y="2362200"/>
            <a:ext cx="2209800" cy="1905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</a:rPr>
              <a:t>Kişi ve Toplum Sağlığı</a:t>
            </a:r>
          </a:p>
        </p:txBody>
      </p:sp>
      <p:sp>
        <p:nvSpPr>
          <p:cNvPr id="24" name="Oval 23"/>
          <p:cNvSpPr/>
          <p:nvPr/>
        </p:nvSpPr>
        <p:spPr>
          <a:xfrm>
            <a:off x="3429000" y="5301208"/>
            <a:ext cx="2079104" cy="1066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</a:rPr>
              <a:t>Üniversiteler</a:t>
            </a:r>
          </a:p>
        </p:txBody>
      </p:sp>
      <p:sp>
        <p:nvSpPr>
          <p:cNvPr id="25" name="Oval 24"/>
          <p:cNvSpPr/>
          <p:nvPr/>
        </p:nvSpPr>
        <p:spPr>
          <a:xfrm>
            <a:off x="7467600" y="2895600"/>
            <a:ext cx="1568896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tx1"/>
                </a:solidFill>
              </a:rPr>
              <a:t>İletişim Basın</a:t>
            </a:r>
          </a:p>
        </p:txBody>
      </p:sp>
      <p:sp>
        <p:nvSpPr>
          <p:cNvPr id="26" name="Oval 25"/>
          <p:cNvSpPr/>
          <p:nvPr/>
        </p:nvSpPr>
        <p:spPr>
          <a:xfrm>
            <a:off x="7308304" y="3717032"/>
            <a:ext cx="167220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bg1"/>
                </a:solidFill>
              </a:rPr>
              <a:t>Sosyal Güvenlik Kurumu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962400" y="1676400"/>
            <a:ext cx="76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800600" y="1752600"/>
            <a:ext cx="228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334000" y="19050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057400" y="27432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209800" y="38862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495800" y="4495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5257800" y="4343400"/>
            <a:ext cx="457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5562600" y="4114800"/>
            <a:ext cx="1066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638800" y="2133600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5715000" y="2667000"/>
            <a:ext cx="1524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5715000" y="3886200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133600" y="2133600"/>
            <a:ext cx="1295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048000" y="182880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057400" y="35052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867400" y="3352800"/>
            <a:ext cx="1524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2362200" y="4038600"/>
            <a:ext cx="1143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3048000" y="4267200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27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077200" cy="990600"/>
          </a:xfrm>
        </p:spPr>
        <p:txBody>
          <a:bodyPr/>
          <a:lstStyle/>
          <a:p>
            <a:pPr algn="l"/>
            <a:r>
              <a:rPr lang="tr-TR" sz="2400" b="1" dirty="0" smtClean="0"/>
              <a:t>Sağlığın aktörleri / İnsangücü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       </a:t>
            </a:r>
            <a:r>
              <a:rPr lang="tr-TR" sz="2000" dirty="0" smtClean="0"/>
              <a:t>Tıp ekibi                                                                   Diğer sektör çalışanları</a:t>
            </a:r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tr-TR" dirty="0" smtClean="0"/>
          </a:p>
        </p:txBody>
      </p:sp>
      <p:sp>
        <p:nvSpPr>
          <p:cNvPr id="4" name="Oval 3"/>
          <p:cNvSpPr/>
          <p:nvPr/>
        </p:nvSpPr>
        <p:spPr>
          <a:xfrm>
            <a:off x="3505200" y="2895600"/>
            <a:ext cx="2209800" cy="2286000"/>
          </a:xfrm>
          <a:prstGeom prst="ellipse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b="1" dirty="0">
                <a:solidFill>
                  <a:schemeClr val="bg1"/>
                </a:solidFill>
              </a:rPr>
              <a:t>Sağlık</a:t>
            </a:r>
          </a:p>
        </p:txBody>
      </p:sp>
      <p:sp>
        <p:nvSpPr>
          <p:cNvPr id="5" name="Oval 4"/>
          <p:cNvSpPr/>
          <p:nvPr/>
        </p:nvSpPr>
        <p:spPr>
          <a:xfrm>
            <a:off x="5867400" y="1219200"/>
            <a:ext cx="12954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6248400" y="1600200"/>
            <a:ext cx="1143000" cy="685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6553200" y="1905000"/>
            <a:ext cx="11430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3" name="Oval 12"/>
          <p:cNvSpPr/>
          <p:nvPr/>
        </p:nvSpPr>
        <p:spPr>
          <a:xfrm flipV="1">
            <a:off x="1828800" y="1447800"/>
            <a:ext cx="1066800" cy="838200"/>
          </a:xfrm>
          <a:prstGeom prst="ellipse">
            <a:avLst/>
          </a:prstGeom>
          <a:solidFill>
            <a:srgbClr val="F4C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14" name="Oval 13"/>
          <p:cNvSpPr/>
          <p:nvPr/>
        </p:nvSpPr>
        <p:spPr>
          <a:xfrm flipV="1">
            <a:off x="1524000" y="1676400"/>
            <a:ext cx="1066800" cy="838200"/>
          </a:xfrm>
          <a:prstGeom prst="ellipse">
            <a:avLst/>
          </a:prstGeom>
          <a:solidFill>
            <a:srgbClr val="F4C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5" name="Oval 14"/>
          <p:cNvSpPr/>
          <p:nvPr/>
        </p:nvSpPr>
        <p:spPr>
          <a:xfrm flipV="1">
            <a:off x="1143000" y="2133600"/>
            <a:ext cx="1219200" cy="838200"/>
          </a:xfrm>
          <a:prstGeom prst="ellipse">
            <a:avLst/>
          </a:prstGeom>
          <a:solidFill>
            <a:srgbClr val="F4C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6" name="Oval 15"/>
          <p:cNvSpPr/>
          <p:nvPr/>
        </p:nvSpPr>
        <p:spPr>
          <a:xfrm flipV="1">
            <a:off x="762000" y="2438400"/>
            <a:ext cx="1219200" cy="762000"/>
          </a:xfrm>
          <a:prstGeom prst="ellipse">
            <a:avLst/>
          </a:prstGeom>
          <a:solidFill>
            <a:srgbClr val="F4C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7" name="Oval 16"/>
          <p:cNvSpPr/>
          <p:nvPr/>
        </p:nvSpPr>
        <p:spPr>
          <a:xfrm flipV="1">
            <a:off x="838200" y="2895600"/>
            <a:ext cx="1219200" cy="838200"/>
          </a:xfrm>
          <a:prstGeom prst="ellipse">
            <a:avLst/>
          </a:prstGeom>
          <a:solidFill>
            <a:srgbClr val="F4C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8" name="Oval 17"/>
          <p:cNvSpPr/>
          <p:nvPr/>
        </p:nvSpPr>
        <p:spPr>
          <a:xfrm flipV="1">
            <a:off x="914400" y="3429000"/>
            <a:ext cx="1143000" cy="685800"/>
          </a:xfrm>
          <a:prstGeom prst="ellipse">
            <a:avLst/>
          </a:prstGeom>
          <a:solidFill>
            <a:srgbClr val="F4C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9" name="Oval 18"/>
          <p:cNvSpPr/>
          <p:nvPr/>
        </p:nvSpPr>
        <p:spPr>
          <a:xfrm flipV="1">
            <a:off x="1066800" y="3810000"/>
            <a:ext cx="1143000" cy="685800"/>
          </a:xfrm>
          <a:prstGeom prst="ellipse">
            <a:avLst/>
          </a:prstGeom>
          <a:solidFill>
            <a:srgbClr val="F4C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0" name="Oval 19"/>
          <p:cNvSpPr/>
          <p:nvPr/>
        </p:nvSpPr>
        <p:spPr>
          <a:xfrm flipV="1">
            <a:off x="1371600" y="4191000"/>
            <a:ext cx="1066800" cy="685800"/>
          </a:xfrm>
          <a:prstGeom prst="ellipse">
            <a:avLst/>
          </a:prstGeom>
          <a:solidFill>
            <a:srgbClr val="F4C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1" name="Oval 20"/>
          <p:cNvSpPr/>
          <p:nvPr/>
        </p:nvSpPr>
        <p:spPr>
          <a:xfrm flipV="1">
            <a:off x="1600200" y="4572000"/>
            <a:ext cx="1143000" cy="762000"/>
          </a:xfrm>
          <a:prstGeom prst="ellipse">
            <a:avLst/>
          </a:prstGeom>
          <a:solidFill>
            <a:srgbClr val="F4C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2" name="Oval 21"/>
          <p:cNvSpPr/>
          <p:nvPr/>
        </p:nvSpPr>
        <p:spPr>
          <a:xfrm flipV="1">
            <a:off x="1905000" y="5029200"/>
            <a:ext cx="1143000" cy="609600"/>
          </a:xfrm>
          <a:prstGeom prst="ellipse">
            <a:avLst/>
          </a:prstGeom>
          <a:solidFill>
            <a:srgbClr val="F4C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3" name="Oval 22"/>
          <p:cNvSpPr/>
          <p:nvPr/>
        </p:nvSpPr>
        <p:spPr>
          <a:xfrm flipV="1">
            <a:off x="2362200" y="5257800"/>
            <a:ext cx="1066800" cy="762000"/>
          </a:xfrm>
          <a:prstGeom prst="ellipse">
            <a:avLst/>
          </a:prstGeom>
          <a:solidFill>
            <a:srgbClr val="F4C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4" name="Oval 33"/>
          <p:cNvSpPr/>
          <p:nvPr/>
        </p:nvSpPr>
        <p:spPr>
          <a:xfrm>
            <a:off x="6705600" y="2286000"/>
            <a:ext cx="1066800" cy="609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5" name="Oval 34"/>
          <p:cNvSpPr/>
          <p:nvPr/>
        </p:nvSpPr>
        <p:spPr>
          <a:xfrm>
            <a:off x="6781800" y="2590800"/>
            <a:ext cx="1143000" cy="685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6" name="Oval 35"/>
          <p:cNvSpPr/>
          <p:nvPr/>
        </p:nvSpPr>
        <p:spPr>
          <a:xfrm>
            <a:off x="7010400" y="3048000"/>
            <a:ext cx="11430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7" name="Oval 36"/>
          <p:cNvSpPr/>
          <p:nvPr/>
        </p:nvSpPr>
        <p:spPr>
          <a:xfrm>
            <a:off x="7162800" y="3429000"/>
            <a:ext cx="1143000" cy="685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8" name="Oval 37"/>
          <p:cNvSpPr/>
          <p:nvPr/>
        </p:nvSpPr>
        <p:spPr>
          <a:xfrm>
            <a:off x="7162800" y="3810000"/>
            <a:ext cx="1066800" cy="685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9" name="Oval 38"/>
          <p:cNvSpPr/>
          <p:nvPr/>
        </p:nvSpPr>
        <p:spPr>
          <a:xfrm>
            <a:off x="7086600" y="4038600"/>
            <a:ext cx="1143000" cy="762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0" name="Oval 39"/>
          <p:cNvSpPr/>
          <p:nvPr/>
        </p:nvSpPr>
        <p:spPr>
          <a:xfrm>
            <a:off x="6858000" y="4572000"/>
            <a:ext cx="1143000" cy="609600"/>
          </a:xfrm>
          <a:prstGeom prst="ellipse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1" name="Oval 40"/>
          <p:cNvSpPr/>
          <p:nvPr/>
        </p:nvSpPr>
        <p:spPr>
          <a:xfrm>
            <a:off x="6553200" y="4876800"/>
            <a:ext cx="1143000" cy="533400"/>
          </a:xfrm>
          <a:prstGeom prst="ellipse">
            <a:avLst/>
          </a:prstGeom>
          <a:solidFill>
            <a:srgbClr val="D4E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3" name="Oval 42"/>
          <p:cNvSpPr/>
          <p:nvPr/>
        </p:nvSpPr>
        <p:spPr>
          <a:xfrm>
            <a:off x="6172200" y="5105400"/>
            <a:ext cx="1143000" cy="533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4" name="Oval 43"/>
          <p:cNvSpPr/>
          <p:nvPr/>
        </p:nvSpPr>
        <p:spPr>
          <a:xfrm>
            <a:off x="5715000" y="5334000"/>
            <a:ext cx="1219200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5" name="Oval 44"/>
          <p:cNvSpPr/>
          <p:nvPr/>
        </p:nvSpPr>
        <p:spPr>
          <a:xfrm>
            <a:off x="7162800" y="1066800"/>
            <a:ext cx="1143000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6" name="Oval 45"/>
          <p:cNvSpPr/>
          <p:nvPr/>
        </p:nvSpPr>
        <p:spPr>
          <a:xfrm>
            <a:off x="7543800" y="1447800"/>
            <a:ext cx="1066800" cy="685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7" name="Oval 46"/>
          <p:cNvSpPr/>
          <p:nvPr/>
        </p:nvSpPr>
        <p:spPr>
          <a:xfrm>
            <a:off x="7696200" y="1828800"/>
            <a:ext cx="1143000" cy="609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8" name="Oval 47"/>
          <p:cNvSpPr/>
          <p:nvPr/>
        </p:nvSpPr>
        <p:spPr>
          <a:xfrm>
            <a:off x="7924800" y="2286000"/>
            <a:ext cx="1066800" cy="609600"/>
          </a:xfrm>
          <a:prstGeom prst="ellipse">
            <a:avLst/>
          </a:prstGeom>
          <a:solidFill>
            <a:srgbClr val="FBA3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9" name="Oval 48"/>
          <p:cNvSpPr/>
          <p:nvPr/>
        </p:nvSpPr>
        <p:spPr>
          <a:xfrm>
            <a:off x="8077200" y="2667000"/>
            <a:ext cx="1066800" cy="609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0" name="Oval 49"/>
          <p:cNvSpPr/>
          <p:nvPr/>
        </p:nvSpPr>
        <p:spPr>
          <a:xfrm>
            <a:off x="8077200" y="3048000"/>
            <a:ext cx="10668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1" name="Oval 50"/>
          <p:cNvSpPr/>
          <p:nvPr/>
        </p:nvSpPr>
        <p:spPr>
          <a:xfrm>
            <a:off x="8077200" y="3429000"/>
            <a:ext cx="1066800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2" name="Oval 51"/>
          <p:cNvSpPr/>
          <p:nvPr/>
        </p:nvSpPr>
        <p:spPr>
          <a:xfrm>
            <a:off x="8077200" y="3810000"/>
            <a:ext cx="10668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3" name="Oval 52"/>
          <p:cNvSpPr/>
          <p:nvPr/>
        </p:nvSpPr>
        <p:spPr>
          <a:xfrm>
            <a:off x="8153400" y="4191000"/>
            <a:ext cx="990600" cy="53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4" name="Oval 53"/>
          <p:cNvSpPr/>
          <p:nvPr/>
        </p:nvSpPr>
        <p:spPr>
          <a:xfrm>
            <a:off x="8077200" y="4572000"/>
            <a:ext cx="1066800" cy="685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5" name="Oval 54"/>
          <p:cNvSpPr/>
          <p:nvPr/>
        </p:nvSpPr>
        <p:spPr>
          <a:xfrm>
            <a:off x="7848600" y="4953000"/>
            <a:ext cx="1143000" cy="609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6" name="Oval 55"/>
          <p:cNvSpPr/>
          <p:nvPr/>
        </p:nvSpPr>
        <p:spPr>
          <a:xfrm>
            <a:off x="2627784" y="620688"/>
            <a:ext cx="1828800" cy="144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dirty="0">
                <a:solidFill>
                  <a:schemeClr val="tx1"/>
                </a:solidFill>
              </a:rPr>
              <a:t>Hekim</a:t>
            </a:r>
          </a:p>
        </p:txBody>
      </p:sp>
      <p:sp>
        <p:nvSpPr>
          <p:cNvPr id="57" name="Oval 56"/>
          <p:cNvSpPr/>
          <p:nvPr/>
        </p:nvSpPr>
        <p:spPr>
          <a:xfrm flipV="1">
            <a:off x="228600" y="4419600"/>
            <a:ext cx="1219200" cy="685800"/>
          </a:xfrm>
          <a:prstGeom prst="ellipse">
            <a:avLst/>
          </a:prstGeom>
          <a:solidFill>
            <a:srgbClr val="F4C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8" name="Oval 57"/>
          <p:cNvSpPr/>
          <p:nvPr/>
        </p:nvSpPr>
        <p:spPr>
          <a:xfrm flipV="1">
            <a:off x="533400" y="4876800"/>
            <a:ext cx="1219200" cy="685800"/>
          </a:xfrm>
          <a:prstGeom prst="ellipse">
            <a:avLst/>
          </a:prstGeom>
          <a:solidFill>
            <a:srgbClr val="F4C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9" name="Oval 58"/>
          <p:cNvSpPr/>
          <p:nvPr/>
        </p:nvSpPr>
        <p:spPr>
          <a:xfrm flipV="1">
            <a:off x="838200" y="5181600"/>
            <a:ext cx="1219200" cy="685800"/>
          </a:xfrm>
          <a:prstGeom prst="ellipse">
            <a:avLst/>
          </a:prstGeom>
          <a:solidFill>
            <a:srgbClr val="F4C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0" name="Oval 59"/>
          <p:cNvSpPr/>
          <p:nvPr/>
        </p:nvSpPr>
        <p:spPr>
          <a:xfrm flipV="1">
            <a:off x="1295400" y="5486400"/>
            <a:ext cx="1219200" cy="685800"/>
          </a:xfrm>
          <a:prstGeom prst="ellipse">
            <a:avLst/>
          </a:prstGeom>
          <a:solidFill>
            <a:srgbClr val="F4C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3" name="Oval 62"/>
          <p:cNvSpPr/>
          <p:nvPr/>
        </p:nvSpPr>
        <p:spPr>
          <a:xfrm flipV="1">
            <a:off x="0" y="3886200"/>
            <a:ext cx="1219200" cy="685800"/>
          </a:xfrm>
          <a:prstGeom prst="ellipse">
            <a:avLst/>
          </a:prstGeom>
          <a:solidFill>
            <a:srgbClr val="F4C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4" name="Oval 63"/>
          <p:cNvSpPr/>
          <p:nvPr/>
        </p:nvSpPr>
        <p:spPr>
          <a:xfrm flipV="1">
            <a:off x="0" y="3429000"/>
            <a:ext cx="1219200" cy="685800"/>
          </a:xfrm>
          <a:prstGeom prst="ellipse">
            <a:avLst/>
          </a:prstGeom>
          <a:solidFill>
            <a:srgbClr val="F4C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5" name="Oval 64"/>
          <p:cNvSpPr/>
          <p:nvPr/>
        </p:nvSpPr>
        <p:spPr>
          <a:xfrm flipV="1">
            <a:off x="0" y="2819400"/>
            <a:ext cx="1219200" cy="685800"/>
          </a:xfrm>
          <a:prstGeom prst="ellipse">
            <a:avLst/>
          </a:prstGeom>
          <a:solidFill>
            <a:srgbClr val="F4C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6" name="Oval 65"/>
          <p:cNvSpPr/>
          <p:nvPr/>
        </p:nvSpPr>
        <p:spPr>
          <a:xfrm flipV="1">
            <a:off x="0" y="2209800"/>
            <a:ext cx="1219200" cy="685800"/>
          </a:xfrm>
          <a:prstGeom prst="ellipse">
            <a:avLst/>
          </a:prstGeom>
          <a:solidFill>
            <a:srgbClr val="F4C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7" name="Oval 66"/>
          <p:cNvSpPr/>
          <p:nvPr/>
        </p:nvSpPr>
        <p:spPr>
          <a:xfrm flipV="1">
            <a:off x="304800" y="1676400"/>
            <a:ext cx="1219200" cy="685800"/>
          </a:xfrm>
          <a:prstGeom prst="ellipse">
            <a:avLst/>
          </a:prstGeom>
          <a:solidFill>
            <a:srgbClr val="F4C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2971800" y="2286000"/>
            <a:ext cx="609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590800" y="25908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2362200" y="28956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2133600" y="3124200"/>
            <a:ext cx="1066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2133600" y="34290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2209800" y="37338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2286000" y="4038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2514600" y="42672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2743200" y="45720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2971800" y="48006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3200400" y="50292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5334000" y="1828800"/>
            <a:ext cx="609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5486400" y="22098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5715000" y="25146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5791200" y="28194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5867400" y="3124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6019800" y="35052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H="1">
            <a:off x="6019800" y="38862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6019800" y="41148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 flipV="1">
            <a:off x="5943600" y="4343400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H="1" flipV="1">
            <a:off x="6019800" y="45720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 flipV="1">
            <a:off x="5791200" y="47244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 flipV="1">
            <a:off x="5562600" y="48768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 flipV="1">
            <a:off x="5410200" y="51054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 flipV="1">
            <a:off x="762000" y="1295400"/>
            <a:ext cx="1219200" cy="685800"/>
          </a:xfrm>
          <a:prstGeom prst="ellipse">
            <a:avLst/>
          </a:prstGeom>
          <a:solidFill>
            <a:srgbClr val="F4C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cxnSp>
        <p:nvCxnSpPr>
          <p:cNvPr id="77" name="76 Düz Ok Bağlayıcısı"/>
          <p:cNvCxnSpPr/>
          <p:nvPr/>
        </p:nvCxnSpPr>
        <p:spPr>
          <a:xfrm>
            <a:off x="3779912" y="2132856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b="1" dirty="0" smtClean="0">
                <a:solidFill>
                  <a:srgbClr val="7030A0"/>
                </a:solidFill>
              </a:rPr>
              <a:t>Sağlık hizmeti denilince, yalnızca hastaneleri anlamak doğru değildir.</a:t>
            </a:r>
            <a:endParaRPr lang="tr-TR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3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532153" y="260648"/>
            <a:ext cx="8229600" cy="1143000"/>
          </a:xfrm>
        </p:spPr>
        <p:txBody>
          <a:bodyPr/>
          <a:lstStyle/>
          <a:p>
            <a:r>
              <a:rPr lang="tr-TR" sz="2800" b="1" dirty="0" smtClean="0"/>
              <a:t>Sağlık Hizmetleri ve Tıbbi Hizmetler</a:t>
            </a:r>
          </a:p>
        </p:txBody>
      </p:sp>
      <p:sp>
        <p:nvSpPr>
          <p:cNvPr id="3891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tr-TR" dirty="0" smtClean="0"/>
          </a:p>
        </p:txBody>
      </p:sp>
      <p:sp>
        <p:nvSpPr>
          <p:cNvPr id="7" name="Oval 6"/>
          <p:cNvSpPr/>
          <p:nvPr/>
        </p:nvSpPr>
        <p:spPr>
          <a:xfrm>
            <a:off x="615233" y="1557891"/>
            <a:ext cx="8229600" cy="503946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5076056" y="2667000"/>
            <a:ext cx="3761833" cy="27062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tr-TR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tr-TR" sz="32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tr-TR" sz="32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tr-TR" b="1" dirty="0" smtClean="0">
                <a:solidFill>
                  <a:schemeClr val="tx1"/>
                </a:solidFill>
              </a:rPr>
              <a:t>Tıbbi </a:t>
            </a:r>
            <a:r>
              <a:rPr lang="tr-TR" b="1" dirty="0">
                <a:solidFill>
                  <a:schemeClr val="tx1"/>
                </a:solidFill>
              </a:rPr>
              <a:t>Hizmetler</a:t>
            </a:r>
          </a:p>
        </p:txBody>
      </p:sp>
      <p:sp>
        <p:nvSpPr>
          <p:cNvPr id="9" name="Oval 8"/>
          <p:cNvSpPr/>
          <p:nvPr/>
        </p:nvSpPr>
        <p:spPr>
          <a:xfrm>
            <a:off x="3491880" y="1628800"/>
            <a:ext cx="1872208" cy="11521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tx1"/>
                </a:solidFill>
              </a:rPr>
              <a:t>Yönetim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292080" y="3573016"/>
            <a:ext cx="1800200" cy="9361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tx1"/>
                </a:solidFill>
              </a:rPr>
              <a:t>Hastane</a:t>
            </a:r>
          </a:p>
        </p:txBody>
      </p:sp>
      <p:sp>
        <p:nvSpPr>
          <p:cNvPr id="11" name="Oval 10"/>
          <p:cNvSpPr/>
          <p:nvPr/>
        </p:nvSpPr>
        <p:spPr>
          <a:xfrm>
            <a:off x="827584" y="3140968"/>
            <a:ext cx="1656184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tx1"/>
                </a:solidFill>
              </a:rPr>
              <a:t>Eğitim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87624" y="4221088"/>
            <a:ext cx="1848093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b="1" dirty="0" smtClean="0">
                <a:solidFill>
                  <a:schemeClr val="tx1"/>
                </a:solidFill>
              </a:rPr>
              <a:t>Yerel yönetim</a:t>
            </a:r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79912" y="4365104"/>
            <a:ext cx="1511424" cy="10081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tx1"/>
                </a:solidFill>
              </a:rPr>
              <a:t>Sanayi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35696" y="2204864"/>
            <a:ext cx="1456750" cy="953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tx1"/>
                </a:solidFill>
              </a:rPr>
              <a:t>Basın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67744" y="5157192"/>
            <a:ext cx="1530102" cy="792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tx1"/>
                </a:solidFill>
              </a:rPr>
              <a:t>Tarım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0072" y="5301208"/>
            <a:ext cx="1656184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tx1"/>
                </a:solidFill>
              </a:rPr>
              <a:t>Finans</a:t>
            </a: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14" name="Oval 14"/>
          <p:cNvSpPr/>
          <p:nvPr/>
        </p:nvSpPr>
        <p:spPr>
          <a:xfrm>
            <a:off x="2987824" y="2996952"/>
            <a:ext cx="1728192" cy="10801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b="1" dirty="0" smtClean="0">
                <a:solidFill>
                  <a:schemeClr val="tx1"/>
                </a:solidFill>
              </a:rPr>
              <a:t>Çevre hizmetleri</a:t>
            </a:r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16" name="Oval 14"/>
          <p:cNvSpPr/>
          <p:nvPr/>
        </p:nvSpPr>
        <p:spPr>
          <a:xfrm>
            <a:off x="5580112" y="1772816"/>
            <a:ext cx="1296144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tx1"/>
                </a:solidFill>
              </a:rPr>
              <a:t>Aile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8" name="Oval 9"/>
          <p:cNvSpPr/>
          <p:nvPr/>
        </p:nvSpPr>
        <p:spPr>
          <a:xfrm>
            <a:off x="7308304" y="3212976"/>
            <a:ext cx="1224136" cy="7920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tx1"/>
                </a:solidFill>
              </a:rPr>
              <a:t>Aile hekimi</a:t>
            </a:r>
          </a:p>
        </p:txBody>
      </p:sp>
      <p:sp>
        <p:nvSpPr>
          <p:cNvPr id="19" name="Oval 9"/>
          <p:cNvSpPr/>
          <p:nvPr/>
        </p:nvSpPr>
        <p:spPr>
          <a:xfrm>
            <a:off x="5868144" y="2852936"/>
            <a:ext cx="1584176" cy="5040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tx1"/>
                </a:solidFill>
              </a:rPr>
              <a:t>Dispanser</a:t>
            </a:r>
          </a:p>
        </p:txBody>
      </p:sp>
      <p:sp>
        <p:nvSpPr>
          <p:cNvPr id="21" name="Oval 9"/>
          <p:cNvSpPr/>
          <p:nvPr/>
        </p:nvSpPr>
        <p:spPr>
          <a:xfrm>
            <a:off x="7164288" y="4293096"/>
            <a:ext cx="1008112" cy="4320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 err="1" smtClean="0">
                <a:solidFill>
                  <a:schemeClr val="tx1"/>
                </a:solidFill>
              </a:rPr>
              <a:t>Lab</a:t>
            </a:r>
            <a:r>
              <a:rPr lang="tr-TR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" name="Oval 16"/>
          <p:cNvSpPr/>
          <p:nvPr/>
        </p:nvSpPr>
        <p:spPr>
          <a:xfrm>
            <a:off x="3347864" y="5805264"/>
            <a:ext cx="1944216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tx1"/>
                </a:solidFill>
              </a:rPr>
              <a:t>Hayvancılık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39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Sağlık </a:t>
            </a:r>
            <a:r>
              <a:rPr lang="tr-TR" b="1" dirty="0" smtClean="0"/>
              <a:t>hizmetlerinin amacı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AutoNum type="arabicPeriod"/>
            </a:pPr>
            <a:r>
              <a:rPr lang="tr-TR" sz="8000" b="1" dirty="0" smtClean="0">
                <a:solidFill>
                  <a:srgbClr val="FF0000"/>
                </a:solidFill>
              </a:rPr>
              <a:t>KORUMA</a:t>
            </a:r>
          </a:p>
          <a:p>
            <a:pPr marL="0" indent="0" algn="ctr">
              <a:buNone/>
            </a:pPr>
            <a:endParaRPr lang="tr-TR" sz="4000" b="1" dirty="0" smtClean="0"/>
          </a:p>
          <a:p>
            <a:pPr marL="0" indent="0" algn="ctr">
              <a:buNone/>
            </a:pPr>
            <a:r>
              <a:rPr lang="tr-TR" sz="4000" b="1" dirty="0" smtClean="0"/>
              <a:t>Sağlam kişileri koru</a:t>
            </a:r>
          </a:p>
          <a:p>
            <a:pPr marL="0" indent="0" algn="ctr">
              <a:buNone/>
            </a:pPr>
            <a:r>
              <a:rPr lang="tr-TR" sz="4000" b="1" dirty="0" smtClean="0"/>
              <a:t>Hasta olmasınlar</a:t>
            </a:r>
          </a:p>
        </p:txBody>
      </p:sp>
    </p:spTree>
    <p:extLst>
      <p:ext uri="{BB962C8B-B14F-4D97-AF65-F5344CB8AC3E}">
        <p14:creationId xmlns:p14="http://schemas.microsoft.com/office/powerpoint/2010/main" xmlns="" val="25956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sz="8000" b="1" dirty="0" smtClean="0">
                <a:solidFill>
                  <a:srgbClr val="FF0000"/>
                </a:solidFill>
              </a:rPr>
              <a:t>2. TEDAVİ</a:t>
            </a:r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000" b="1" dirty="0" smtClean="0"/>
              <a:t>Bütün çabalara karşın hasta olurlarsa </a:t>
            </a:r>
          </a:p>
          <a:p>
            <a:pPr marL="0" indent="0" algn="ctr">
              <a:buNone/>
            </a:pPr>
            <a:r>
              <a:rPr lang="tr-TR" sz="4000" b="1" dirty="0" smtClean="0"/>
              <a:t>tedavi et, </a:t>
            </a:r>
          </a:p>
          <a:p>
            <a:pPr marL="0" indent="0" algn="ctr">
              <a:buNone/>
            </a:pPr>
            <a:r>
              <a:rPr lang="tr-TR" sz="4000" b="1" dirty="0" smtClean="0"/>
              <a:t>yeniden sağlıklarına kavuştur.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xmlns="" val="18164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Sosyal yönden iyilik durumu </a:t>
            </a:r>
            <a:br>
              <a:rPr lang="tr-TR" b="1" dirty="0" smtClean="0">
                <a:solidFill>
                  <a:srgbClr val="00B050"/>
                </a:solidFill>
              </a:rPr>
            </a:br>
            <a:r>
              <a:rPr lang="tr-TR" b="1" dirty="0" smtClean="0">
                <a:solidFill>
                  <a:srgbClr val="00B050"/>
                </a:solidFill>
              </a:rPr>
              <a:t>ne demek?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619672" y="177281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smtClean="0"/>
              <a:t>Saygınlık / Toplumdaki statü</a:t>
            </a:r>
          </a:p>
          <a:p>
            <a:r>
              <a:rPr lang="tr-TR" b="1" dirty="0" smtClean="0"/>
              <a:t>Bağımsız karar alabilme</a:t>
            </a:r>
          </a:p>
          <a:p>
            <a:r>
              <a:rPr lang="tr-TR" b="1" dirty="0" smtClean="0"/>
              <a:t>Eğitimli olmak</a:t>
            </a:r>
          </a:p>
          <a:p>
            <a:r>
              <a:rPr lang="tr-TR" b="1" dirty="0" smtClean="0"/>
              <a:t>Üretme gücü olmak</a:t>
            </a:r>
          </a:p>
          <a:p>
            <a:r>
              <a:rPr lang="tr-TR" b="1" dirty="0" smtClean="0"/>
              <a:t>İş sahibi olmak</a:t>
            </a:r>
          </a:p>
          <a:p>
            <a:r>
              <a:rPr lang="tr-TR" b="1" dirty="0" smtClean="0"/>
              <a:t>Yeterli geliri olmak</a:t>
            </a:r>
          </a:p>
          <a:p>
            <a:r>
              <a:rPr lang="tr-TR" b="1" dirty="0" smtClean="0"/>
              <a:t>Sağlıklı iş ortamı</a:t>
            </a:r>
          </a:p>
          <a:p>
            <a:r>
              <a:rPr lang="tr-TR" b="1" dirty="0" smtClean="0"/>
              <a:t>Nitelikli konut</a:t>
            </a:r>
          </a:p>
          <a:p>
            <a:pPr lvl="5">
              <a:buNone/>
            </a:pPr>
            <a:r>
              <a:rPr lang="tr-TR" sz="4300" b="1" dirty="0" smtClean="0">
                <a:solidFill>
                  <a:srgbClr val="FF0000"/>
                </a:solidFill>
              </a:rPr>
              <a:t>Mutluluk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8000" b="1" dirty="0" smtClean="0">
                <a:solidFill>
                  <a:srgbClr val="FF0000"/>
                </a:solidFill>
              </a:rPr>
              <a:t>3. REHABİLİTASYON</a:t>
            </a:r>
          </a:p>
          <a:p>
            <a:pPr marL="0" indent="0" algn="ctr">
              <a:buNone/>
            </a:pPr>
            <a:r>
              <a:rPr lang="tr-TR" sz="4000" b="1" dirty="0" smtClean="0"/>
              <a:t>Bütün çabalara karşın iyileşmez ve sakat kalırlarsa, rehabilite et. </a:t>
            </a:r>
          </a:p>
          <a:p>
            <a:pPr marL="0" indent="0" algn="ctr">
              <a:buNone/>
            </a:pPr>
            <a:r>
              <a:rPr lang="tr-TR" sz="4000" b="1" dirty="0" smtClean="0"/>
              <a:t>Sakatlar, başkalarına muhtaç olmadan kendilerine yeter olsunlar.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xmlns="" val="10374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tr-TR" sz="8800" b="1" dirty="0" smtClean="0">
                <a:solidFill>
                  <a:srgbClr val="7030A0"/>
                </a:solidFill>
              </a:rPr>
              <a:t>KORUMA</a:t>
            </a:r>
          </a:p>
          <a:p>
            <a:pPr algn="ctr">
              <a:buNone/>
            </a:pPr>
            <a:endParaRPr lang="tr-TR" sz="40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tr-TR" sz="4000" b="1" dirty="0" smtClean="0">
                <a:solidFill>
                  <a:srgbClr val="7030A0"/>
                </a:solidFill>
              </a:rPr>
              <a:t>TEDAVİ</a:t>
            </a:r>
          </a:p>
          <a:p>
            <a:pPr algn="ctr">
              <a:buNone/>
            </a:pPr>
            <a:endParaRPr lang="tr-TR" sz="20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tr-TR" sz="20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tr-TR" sz="2000" b="1" dirty="0" smtClean="0">
                <a:solidFill>
                  <a:srgbClr val="7030A0"/>
                </a:solidFill>
              </a:rPr>
              <a:t>REHABİLİTASYON</a:t>
            </a:r>
            <a:endParaRPr lang="tr-TR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FontTx/>
              <a:buNone/>
            </a:pPr>
            <a:r>
              <a:rPr lang="tr-TR" sz="8000" b="1" dirty="0" smtClean="0">
                <a:solidFill>
                  <a:srgbClr val="C00000"/>
                </a:solidFill>
              </a:rPr>
              <a:t>Sağlığın Geliştirilmesi </a:t>
            </a:r>
          </a:p>
          <a:p>
            <a:pPr algn="ctr">
              <a:buFontTx/>
              <a:buNone/>
            </a:pPr>
            <a:r>
              <a:rPr lang="tr-TR" sz="3600" dirty="0" smtClean="0"/>
              <a:t>(Health Promotion)</a:t>
            </a:r>
          </a:p>
          <a:p>
            <a:pPr algn="ctr">
              <a:buFontTx/>
              <a:buNone/>
            </a:pPr>
            <a:endParaRPr lang="tr-TR" sz="3600" dirty="0" smtClean="0"/>
          </a:p>
          <a:p>
            <a:pPr algn="ctr">
              <a:buNone/>
            </a:pPr>
            <a:r>
              <a:rPr lang="tr-TR" sz="5700" dirty="0" smtClean="0"/>
              <a:t>	Bireyin </a:t>
            </a:r>
            <a:r>
              <a:rPr lang="tr-TR" sz="5700" dirty="0">
                <a:solidFill>
                  <a:srgbClr val="FF0000"/>
                </a:solidFill>
              </a:rPr>
              <a:t>uzun</a:t>
            </a:r>
            <a:r>
              <a:rPr lang="tr-TR" sz="5700" dirty="0"/>
              <a:t>, </a:t>
            </a:r>
            <a:r>
              <a:rPr lang="tr-TR" sz="5700" dirty="0">
                <a:solidFill>
                  <a:srgbClr val="FF0000"/>
                </a:solidFill>
              </a:rPr>
              <a:t>sağlıklı</a:t>
            </a:r>
            <a:r>
              <a:rPr lang="tr-TR" sz="5700" dirty="0"/>
              <a:t> ve </a:t>
            </a:r>
            <a:r>
              <a:rPr lang="tr-TR" sz="5700" dirty="0">
                <a:solidFill>
                  <a:srgbClr val="FF0000"/>
                </a:solidFill>
              </a:rPr>
              <a:t>kaliteli</a:t>
            </a:r>
            <a:r>
              <a:rPr lang="tr-TR" sz="5700" dirty="0"/>
              <a:t> yaşabilmesi için yapılan her türlü girişim</a:t>
            </a:r>
            <a:r>
              <a:rPr lang="tr-TR" sz="8000" dirty="0"/>
              <a:t>.</a:t>
            </a:r>
          </a:p>
          <a:p>
            <a:pPr>
              <a:buFontTx/>
              <a:buNone/>
            </a:pPr>
            <a:endParaRPr lang="tr-TR" sz="8000" dirty="0" smtClean="0"/>
          </a:p>
        </p:txBody>
      </p:sp>
    </p:spTree>
    <p:extLst>
      <p:ext uri="{BB962C8B-B14F-4D97-AF65-F5344CB8AC3E}">
        <p14:creationId xmlns:p14="http://schemas.microsoft.com/office/powerpoint/2010/main" xmlns="" val="32554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691680" y="1556792"/>
            <a:ext cx="8229600" cy="4525963"/>
          </a:xfrm>
        </p:spPr>
        <p:txBody>
          <a:bodyPr>
            <a:normAutofit/>
          </a:bodyPr>
          <a:lstStyle/>
          <a:p>
            <a:r>
              <a:rPr lang="tr-TR" sz="3500" b="1" dirty="0" smtClean="0"/>
              <a:t>Politikaların belirlenmesi</a:t>
            </a:r>
          </a:p>
          <a:p>
            <a:r>
              <a:rPr lang="tr-TR" sz="3500" b="1" dirty="0" smtClean="0"/>
              <a:t>Ekonomik kalkınma</a:t>
            </a:r>
          </a:p>
          <a:p>
            <a:r>
              <a:rPr lang="tr-TR" sz="3500" b="1" dirty="0" smtClean="0"/>
              <a:t>Sosyal kalkınma</a:t>
            </a:r>
          </a:p>
          <a:p>
            <a:r>
              <a:rPr lang="tr-TR" sz="3500" b="1" dirty="0" smtClean="0"/>
              <a:t>İyi sağlık hizmeti</a:t>
            </a:r>
          </a:p>
          <a:p>
            <a:r>
              <a:rPr lang="tr-TR" sz="3500" b="1" dirty="0" smtClean="0"/>
              <a:t>İyi tıbbi hizmet</a:t>
            </a:r>
          </a:p>
          <a:p>
            <a:r>
              <a:rPr lang="tr-TR" sz="3500" b="1" dirty="0" smtClean="0">
                <a:solidFill>
                  <a:srgbClr val="00B050"/>
                </a:solidFill>
              </a:rPr>
              <a:t>Sağlık eğitimi</a:t>
            </a:r>
            <a:endParaRPr lang="tr-TR" sz="3500" dirty="0" smtClean="0">
              <a:solidFill>
                <a:srgbClr val="00B050"/>
              </a:solidFill>
            </a:endParaRP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7030A0"/>
                </a:solidFill>
              </a:rPr>
              <a:t>Okullarda Sağlık Eğitimi</a:t>
            </a: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4200" dirty="0" smtClean="0"/>
              <a:t>	</a:t>
            </a:r>
            <a:r>
              <a:rPr lang="tr-TR" sz="4200" dirty="0" smtClean="0">
                <a:solidFill>
                  <a:srgbClr val="7030A0"/>
                </a:solidFill>
              </a:rPr>
              <a:t>Öğrencilerde sağlıklı olmaya yönelik güdü ve beceri kazandırmak, edindiği olumlu bilgi, tutum ve davranışları desteklemek olumsuz olanları değiştirmektir.</a:t>
            </a:r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Konular  / Kazandırılacak </a:t>
            </a:r>
            <a:br>
              <a:rPr lang="tr-TR" b="1" dirty="0" smtClean="0">
                <a:solidFill>
                  <a:srgbClr val="00B050"/>
                </a:solidFill>
              </a:rPr>
            </a:br>
            <a:r>
              <a:rPr lang="tr-TR" b="1" dirty="0" smtClean="0">
                <a:solidFill>
                  <a:srgbClr val="00B050"/>
                </a:solidFill>
              </a:rPr>
              <a:t>bilgiler ve davranışlar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>
                <a:solidFill>
                  <a:srgbClr val="00B050"/>
                </a:solidFill>
              </a:rPr>
              <a:t>Sağlık okuryazarlığı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Vücudumuz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Sağlığı koruma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Cinsel sağlık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Yeterli ve dengeli beslenme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Zararlı alışkanlıklardan sakınma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Hareketli yaşam / Aktivite / Spor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Sağlık bilgilerini nereden edinebileceğini öğretme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Sağlık hizmeti veren örgüt ve kişileri tanıtma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Sağlık hizmetlerini verimli kullanmayı öğretme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Akılcı ilaç kullanımı </a:t>
            </a:r>
            <a:r>
              <a:rPr lang="tr-TR" sz="2600" dirty="0" smtClean="0">
                <a:solidFill>
                  <a:srgbClr val="C00000"/>
                </a:solidFill>
              </a:rPr>
              <a:t>(Uygun ilaç, Uygun doz, Uygun süre)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>
                <a:solidFill>
                  <a:srgbClr val="FF0000"/>
                </a:solidFill>
              </a:rPr>
              <a:t>Öğretmen bir sağlık </a:t>
            </a:r>
            <a:r>
              <a:rPr lang="tr-TR" sz="4800" b="1" dirty="0" smtClean="0">
                <a:solidFill>
                  <a:srgbClr val="FF0000"/>
                </a:solidFill>
              </a:rPr>
              <a:t>elemanıdır</a:t>
            </a:r>
            <a:endParaRPr lang="tr-TR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800" b="1" dirty="0" smtClean="0">
                <a:solidFill>
                  <a:srgbClr val="00B0F0"/>
                </a:solidFill>
              </a:rPr>
              <a:t>Çünkü, </a:t>
            </a:r>
          </a:p>
          <a:p>
            <a:pPr marL="0" indent="0" algn="ctr">
              <a:buNone/>
            </a:pPr>
            <a:r>
              <a:rPr lang="tr-TR" sz="4800" b="1" dirty="0" smtClean="0">
                <a:solidFill>
                  <a:srgbClr val="00B0F0"/>
                </a:solidFill>
              </a:rPr>
              <a:t>hastalıklardan korunmayı, </a:t>
            </a:r>
          </a:p>
          <a:p>
            <a:pPr marL="0" indent="0" algn="ctr">
              <a:buNone/>
            </a:pPr>
            <a:r>
              <a:rPr lang="tr-TR" sz="4800" b="1" dirty="0" smtClean="0">
                <a:solidFill>
                  <a:srgbClr val="00B0F0"/>
                </a:solidFill>
              </a:rPr>
              <a:t>hasta olunca nasıl davranılması gerektiğini ve sağlıklı yaşamayı öğretir.</a:t>
            </a:r>
            <a:endParaRPr lang="tr-TR" sz="4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4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OKUL ÖNCESİ+İLKÖĞRETİM+LİSE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tr-TR" sz="2800" dirty="0" smtClean="0"/>
              <a:t>16 milyon öğrenci(5-19 yaş)</a:t>
            </a:r>
          </a:p>
          <a:p>
            <a:r>
              <a:rPr lang="tr-TR" sz="2800" dirty="0" smtClean="0"/>
              <a:t>500.000 öğretmen</a:t>
            </a:r>
          </a:p>
          <a:p>
            <a:r>
              <a:rPr lang="tr-TR" sz="2800" dirty="0" smtClean="0"/>
              <a:t>60.000’den fazla okul</a:t>
            </a:r>
          </a:p>
          <a:p>
            <a:r>
              <a:rPr lang="tr-TR" sz="2800" dirty="0" smtClean="0"/>
              <a:t>Öğrenci, öğretmen, personel toplam nüfusun 1/5’i okullarda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122" name="Picture 2" descr="C:\Documents and Settings\ali yaşar kılınç\Desktop\Okul Sağlığı\Resimler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573016"/>
            <a:ext cx="4517785" cy="2852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264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916832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sz="4400" dirty="0" smtClean="0">
                <a:solidFill>
                  <a:srgbClr val="00B050"/>
                </a:solidFill>
              </a:rPr>
              <a:t>Öğrenci sağlığı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4400" dirty="0" smtClean="0">
                <a:solidFill>
                  <a:srgbClr val="00B050"/>
                </a:solidFill>
              </a:rPr>
              <a:t>Okulda çalışanların sağlığı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4400" dirty="0" smtClean="0">
                <a:solidFill>
                  <a:srgbClr val="00B050"/>
                </a:solidFill>
              </a:rPr>
              <a:t>Sağlıklı okul çevresi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4400" dirty="0" smtClean="0">
                <a:solidFill>
                  <a:srgbClr val="00B050"/>
                </a:solidFill>
              </a:rPr>
              <a:t>Sağlık eğitimi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4400" dirty="0" smtClean="0">
                <a:solidFill>
                  <a:srgbClr val="00B050"/>
                </a:solidFill>
              </a:rPr>
              <a:t>Okul - veli işbirliği</a:t>
            </a:r>
          </a:p>
          <a:p>
            <a:pPr marL="514350" indent="-514350">
              <a:buFont typeface="+mj-lt"/>
              <a:buAutoNum type="arabicPeriod"/>
            </a:pPr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OKUL SAĞLIĞI HİZMETLERİNİNİN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5 ÖGESİ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4186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6600" b="1" dirty="0" smtClean="0">
                <a:solidFill>
                  <a:srgbClr val="FF0000"/>
                </a:solidFill>
              </a:rPr>
              <a:t>Teşekkür Ederim...</a:t>
            </a:r>
            <a:br>
              <a:rPr lang="tr-TR" sz="6600" b="1" dirty="0" smtClean="0">
                <a:solidFill>
                  <a:srgbClr val="FF0000"/>
                </a:solidFill>
              </a:rPr>
            </a:br>
            <a:r>
              <a:rPr lang="tr-TR" sz="6600" b="1" dirty="0" smtClean="0">
                <a:solidFill>
                  <a:srgbClr val="FF0000"/>
                </a:solidFill>
              </a:rPr>
              <a:t>Başarılar Dilerim...</a:t>
            </a:r>
            <a:endParaRPr lang="tr-TR" sz="6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0"/>
            <a:ext cx="685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2800" b="1" smtClean="0"/>
              <a:t>Sonucu kişilerin ve toplumun sağlığını etkileyebilecek her uygulama ve faktör sağlık hizmetlerinin konusudur.</a:t>
            </a:r>
            <a:r>
              <a:rPr lang="tr-TR" smtClean="0"/>
              <a:t/>
            </a:r>
            <a:br>
              <a:rPr lang="tr-TR" smtClean="0"/>
            </a:br>
            <a:endParaRPr lang="tr-TR" smtClean="0"/>
          </a:p>
        </p:txBody>
      </p:sp>
      <p:sp>
        <p:nvSpPr>
          <p:cNvPr id="4100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38600" cy="4525963"/>
          </a:xfrm>
        </p:spPr>
        <p:txBody>
          <a:bodyPr/>
          <a:lstStyle/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Fakirlik</a:t>
            </a:r>
          </a:p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İşsizlik</a:t>
            </a:r>
          </a:p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Eğitimsizlik</a:t>
            </a:r>
          </a:p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Yanlış inanışlar</a:t>
            </a:r>
          </a:p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Konut</a:t>
            </a:r>
          </a:p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Toplu yaşam yerleri</a:t>
            </a:r>
          </a:p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Çalışma ortamı</a:t>
            </a:r>
          </a:p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Sanayi atıkları</a:t>
            </a:r>
          </a:p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Çöplükler</a:t>
            </a:r>
          </a:p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Kanalizasyon</a:t>
            </a:r>
          </a:p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Nükleer santraller</a:t>
            </a:r>
          </a:p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Termik santraller</a:t>
            </a:r>
          </a:p>
          <a:p>
            <a:pPr lvl="1"/>
            <a:endParaRPr lang="tr-TR" sz="2000" dirty="0" smtClean="0"/>
          </a:p>
        </p:txBody>
      </p:sp>
      <p:sp>
        <p:nvSpPr>
          <p:cNvPr id="4101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828800"/>
            <a:ext cx="4038600" cy="4525963"/>
          </a:xfrm>
        </p:spPr>
        <p:txBody>
          <a:bodyPr/>
          <a:lstStyle/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Aşırı doğurganlık</a:t>
            </a:r>
          </a:p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Akraba evlilikleri</a:t>
            </a:r>
          </a:p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Hızlı ve çarpık kentleşme</a:t>
            </a:r>
          </a:p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Hava kirliliği</a:t>
            </a:r>
          </a:p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Afetler</a:t>
            </a:r>
          </a:p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Göçer işçiler</a:t>
            </a:r>
          </a:p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Tarım</a:t>
            </a:r>
          </a:p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Beslenme alışkanlıkları</a:t>
            </a:r>
          </a:p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Gıda üreten ve satan yerler</a:t>
            </a:r>
          </a:p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Okul kantinleri</a:t>
            </a:r>
          </a:p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Trafik</a:t>
            </a:r>
          </a:p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Şiddet</a:t>
            </a:r>
          </a:p>
          <a:p>
            <a:pPr lvl="1"/>
            <a:endParaRPr lang="tr-TR" sz="2000" dirty="0" smtClean="0"/>
          </a:p>
          <a:p>
            <a:pPr lvl="1"/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3585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7412" name="Picture 2" descr="E:\fotograf\Picture 6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685800"/>
            <a:ext cx="3962400" cy="2971800"/>
          </a:xfrm>
          <a:noFill/>
        </p:spPr>
      </p:pic>
      <p:pic>
        <p:nvPicPr>
          <p:cNvPr id="17413" name="Content Placeholder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44196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03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8436" name="Picture 5" descr="i%C5%9Fsizlikkkk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0" y="1219200"/>
            <a:ext cx="5922963" cy="4441825"/>
          </a:xfrm>
          <a:noFill/>
        </p:spPr>
      </p:pic>
    </p:spTree>
    <p:extLst>
      <p:ext uri="{BB962C8B-B14F-4D97-AF65-F5344CB8AC3E}">
        <p14:creationId xmlns:p14="http://schemas.microsoft.com/office/powerpoint/2010/main" xmlns="" val="20802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9460" name="Picture 4" descr="p21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66800" y="533400"/>
            <a:ext cx="2895600" cy="5370513"/>
          </a:xfrm>
          <a:noFill/>
        </p:spPr>
      </p:pic>
      <p:pic>
        <p:nvPicPr>
          <p:cNvPr id="19461" name="Picture 6" descr="g_drough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"/>
            <a:ext cx="29718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15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0484" name="Picture 2" descr="G:\Figures\29508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52600" y="228600"/>
            <a:ext cx="5867400" cy="5867400"/>
          </a:xfrm>
          <a:noFill/>
        </p:spPr>
      </p:pic>
    </p:spTree>
    <p:extLst>
      <p:ext uri="{BB962C8B-B14F-4D97-AF65-F5344CB8AC3E}">
        <p14:creationId xmlns:p14="http://schemas.microsoft.com/office/powerpoint/2010/main" xmlns="" val="42676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1508" name="Picture 2" descr="G:\Figures\cevre_kirliligi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9600" y="152400"/>
            <a:ext cx="4978400" cy="3394075"/>
          </a:xfrm>
          <a:noFill/>
        </p:spPr>
      </p:pic>
      <p:pic>
        <p:nvPicPr>
          <p:cNvPr id="21509" name="Picture 3" descr="G:\Figures\6213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71800"/>
            <a:ext cx="544512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01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</TotalTime>
  <Words>398</Words>
  <Application>Microsoft Office PowerPoint</Application>
  <PresentationFormat>Ekran Gösterisi (4:3)</PresentationFormat>
  <Paragraphs>149</Paragraphs>
  <Slides>39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1" baseType="lpstr">
      <vt:lpstr>Ofis Teması</vt:lpstr>
      <vt:lpstr>Photo Editor Photo</vt:lpstr>
      <vt:lpstr>Tıp, Sağlık ve Öğretmen </vt:lpstr>
      <vt:lpstr>Slayt 2</vt:lpstr>
      <vt:lpstr>Sosyal yönden iyilik durumu  ne demek?</vt:lpstr>
      <vt:lpstr>Sonucu kişilerin ve toplumun sağlığını etkileyebilecek her uygulama ve faktör sağlık hizmetlerinin konusudur. 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 Sağlığın aktörleri / Sektörler </vt:lpstr>
      <vt:lpstr>Sağlığın aktörleri / İnsangücü        Tıp ekibi                                                                   Diğer sektör çalışanları</vt:lpstr>
      <vt:lpstr>Slayt 26</vt:lpstr>
      <vt:lpstr>Sağlık Hizmetleri ve Tıbbi Hizmetler</vt:lpstr>
      <vt:lpstr>Sağlık hizmetlerinin amacı</vt:lpstr>
      <vt:lpstr>Slayt 29</vt:lpstr>
      <vt:lpstr>Slayt 30</vt:lpstr>
      <vt:lpstr>Slayt 31</vt:lpstr>
      <vt:lpstr>Slayt 32</vt:lpstr>
      <vt:lpstr>Slayt 33</vt:lpstr>
      <vt:lpstr>Okullarda Sağlık Eğitimi</vt:lpstr>
      <vt:lpstr>Konular  / Kazandırılacak  bilgiler ve davranışlar </vt:lpstr>
      <vt:lpstr>Öğretmen bir sağlık elemanıdır</vt:lpstr>
      <vt:lpstr>OKUL ÖNCESİ+İLKÖĞRETİM+LİSE</vt:lpstr>
      <vt:lpstr>OKUL SAĞLIĞI HİZMETLERİNİNİN  5 ÖGESİ</vt:lpstr>
      <vt:lpstr>Teşekkür Ederim... Başarılar Dilerim...</vt:lpstr>
    </vt:vector>
  </TitlesOfParts>
  <Company>Maltepe Universitesi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 TARİHİNDE GEZİNTİ “Daldan Dala Kırıntılar”</dc:title>
  <dc:creator>Bahire</dc:creator>
  <cp:lastModifiedBy>zaferoztek</cp:lastModifiedBy>
  <cp:revision>210</cp:revision>
  <dcterms:created xsi:type="dcterms:W3CDTF">2013-11-28T09:10:14Z</dcterms:created>
  <dcterms:modified xsi:type="dcterms:W3CDTF">2014-11-26T12:42:07Z</dcterms:modified>
</cp:coreProperties>
</file>