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97" r:id="rId5"/>
    <p:sldId id="298" r:id="rId6"/>
    <p:sldId id="325" r:id="rId7"/>
    <p:sldId id="299" r:id="rId8"/>
    <p:sldId id="302" r:id="rId9"/>
    <p:sldId id="303" r:id="rId10"/>
    <p:sldId id="305" r:id="rId11"/>
    <p:sldId id="307" r:id="rId12"/>
    <p:sldId id="308" r:id="rId13"/>
    <p:sldId id="310" r:id="rId14"/>
    <p:sldId id="313" r:id="rId15"/>
    <p:sldId id="326" r:id="rId16"/>
    <p:sldId id="323" r:id="rId17"/>
    <p:sldId id="324" r:id="rId18"/>
    <p:sldId id="322" r:id="rId19"/>
    <p:sldId id="321" r:id="rId20"/>
    <p:sldId id="316" r:id="rId21"/>
    <p:sldId id="272" r:id="rId22"/>
    <p:sldId id="320" r:id="rId23"/>
    <p:sldId id="317" r:id="rId24"/>
    <p:sldId id="319" r:id="rId25"/>
    <p:sldId id="327" r:id="rId26"/>
    <p:sldId id="276" r:id="rId27"/>
    <p:sldId id="273" r:id="rId28"/>
    <p:sldId id="296" r:id="rId29"/>
    <p:sldId id="274" r:id="rId30"/>
    <p:sldId id="269" r:id="rId31"/>
    <p:sldId id="270" r:id="rId32"/>
    <p:sldId id="275" r:id="rId33"/>
    <p:sldId id="329" r:id="rId34"/>
    <p:sldId id="271" r:id="rId35"/>
    <p:sldId id="278" r:id="rId36"/>
    <p:sldId id="279" r:id="rId37"/>
    <p:sldId id="280" r:id="rId38"/>
    <p:sldId id="282" r:id="rId39"/>
    <p:sldId id="285" r:id="rId40"/>
    <p:sldId id="286" r:id="rId41"/>
    <p:sldId id="293" r:id="rId42"/>
    <p:sldId id="287" r:id="rId43"/>
    <p:sldId id="288" r:id="rId44"/>
    <p:sldId id="289" r:id="rId45"/>
    <p:sldId id="290" r:id="rId46"/>
    <p:sldId id="291" r:id="rId47"/>
    <p:sldId id="284" r:id="rId48"/>
    <p:sldId id="281" r:id="rId49"/>
    <p:sldId id="283" r:id="rId50"/>
    <p:sldId id="292" r:id="rId51"/>
    <p:sldId id="294" r:id="rId52"/>
    <p:sldId id="295" r:id="rId5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F45A-2D24-40E3-91B9-2813C11351A7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9B2A-1343-435B-8391-2BC48BBAD9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647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F45A-2D24-40E3-91B9-2813C11351A7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9B2A-1343-435B-8391-2BC48BBAD9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69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F45A-2D24-40E3-91B9-2813C11351A7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9B2A-1343-435B-8391-2BC48BBAD9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225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F45A-2D24-40E3-91B9-2813C11351A7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9B2A-1343-435B-8391-2BC48BBAD9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224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F45A-2D24-40E3-91B9-2813C11351A7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9B2A-1343-435B-8391-2BC48BBAD9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665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F45A-2D24-40E3-91B9-2813C11351A7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9B2A-1343-435B-8391-2BC48BBAD9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26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F45A-2D24-40E3-91B9-2813C11351A7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9B2A-1343-435B-8391-2BC48BBAD9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421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F45A-2D24-40E3-91B9-2813C11351A7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9B2A-1343-435B-8391-2BC48BBAD9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5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F45A-2D24-40E3-91B9-2813C11351A7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9B2A-1343-435B-8391-2BC48BBAD9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0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F45A-2D24-40E3-91B9-2813C11351A7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9B2A-1343-435B-8391-2BC48BBAD9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55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F45A-2D24-40E3-91B9-2813C11351A7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9B2A-1343-435B-8391-2BC48BBAD9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25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2F45A-2D24-40E3-91B9-2813C11351A7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59B2A-1343-435B-8391-2BC48BBAD9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51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bc.co.uk/schools/gcsebitesize/geography/images/g_drough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81469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tr-T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tr-TR" b="1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tr-TR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tr-T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tr-T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tr-T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SAĞLIK MÜLKÜN TEMELİDİR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Sağlık Politikaları</a:t>
            </a:r>
            <a:br>
              <a:rPr lang="tr-TR" b="1" dirty="0" smtClean="0"/>
            </a:br>
            <a:r>
              <a:rPr lang="tr-TR" sz="4000" b="1" dirty="0" smtClean="0"/>
              <a:t>Kavramlar, Sorunlar, Çözümler</a:t>
            </a:r>
            <a:endParaRPr lang="tr-TR" sz="40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085364"/>
            <a:ext cx="9144000" cy="1655762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sz="3600" b="1" dirty="0" smtClean="0"/>
              <a:t>Prof. Dr. Zafer </a:t>
            </a:r>
            <a:r>
              <a:rPr lang="tr-TR" sz="3600" b="1" dirty="0" err="1" smtClean="0"/>
              <a:t>Öztek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41531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Çarpık kentleşme; Afetler</a:t>
            </a:r>
          </a:p>
        </p:txBody>
      </p:sp>
      <p:graphicFrame>
        <p:nvGraphicFramePr>
          <p:cNvPr id="24578" name="Object 2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544108469"/>
              </p:ext>
            </p:extLst>
          </p:nvPr>
        </p:nvGraphicFramePr>
        <p:xfrm>
          <a:off x="326570" y="2427785"/>
          <a:ext cx="5199019" cy="3899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hoto Editor Photo" r:id="rId3" imgW="6095238" imgH="4571429" progId="">
                  <p:embed/>
                </p:oleObj>
              </mc:Choice>
              <mc:Fallback>
                <p:oleObj name="Photo Editor Photo" r:id="rId3" imgW="6095238" imgH="4571429" progId="">
                  <p:embed/>
                  <p:pic>
                    <p:nvPicPr>
                      <p:cNvPr id="24578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70" y="2427785"/>
                        <a:ext cx="5199019" cy="38992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 descr="http://i.milliyet.com.tr/GaleriHaber/2010/03/10/fft20_mf54479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27" y="2390503"/>
            <a:ext cx="5599574" cy="369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0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Sağlıklı gıda</a:t>
            </a:r>
          </a:p>
        </p:txBody>
      </p:sp>
      <p:pic>
        <p:nvPicPr>
          <p:cNvPr id="26629" name="Picture 2" descr="E:\fotograf\Picture 6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6972" y="3503930"/>
            <a:ext cx="4291690" cy="3218767"/>
          </a:xfrm>
          <a:noFill/>
        </p:spPr>
      </p:pic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383489"/>
              </p:ext>
            </p:extLst>
          </p:nvPr>
        </p:nvGraphicFramePr>
        <p:xfrm>
          <a:off x="6596972" y="235130"/>
          <a:ext cx="4291690" cy="3138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Photo Editor Photo" r:id="rId4" imgW="2553056" imgH="1867161" progId="">
                  <p:embed/>
                </p:oleObj>
              </mc:Choice>
              <mc:Fallback>
                <p:oleObj name="Photo Editor Photo" r:id="rId4" imgW="2553056" imgH="1867161" progId="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972" y="235130"/>
                        <a:ext cx="4291690" cy="3138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6" name="Picture 18" descr="Bakanlık tarafından yasaklanan 9 tarım ilacının &amp;#39;son tüketim tarihi&amp;#39;ne  kadar kullanımına devam edilebilec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5" y="2382113"/>
            <a:ext cx="6057582" cy="348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Beslenme</a:t>
            </a:r>
          </a:p>
        </p:txBody>
      </p:sp>
      <p:pic>
        <p:nvPicPr>
          <p:cNvPr id="27652" name="Picture 2" descr="E:\fotograf\cocuk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251" y="1411393"/>
            <a:ext cx="4021184" cy="3282564"/>
          </a:xfrm>
          <a:noFill/>
        </p:spPr>
      </p:pic>
      <p:pic>
        <p:nvPicPr>
          <p:cNvPr id="27653" name="Picture 2" descr="E:\fotograf\plutz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28" y="3778841"/>
            <a:ext cx="4280414" cy="321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img03.blogcu.com/images/h/e/a/healthonline/37a155a261ed7ea22a9518209af5d4db_12745627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90" y="1969983"/>
            <a:ext cx="3827289" cy="272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fotograf\CATGTUABCAECVH8CCAIPVOJCCAOAXLTQCA7DY94ZCAPN076HCA5HYAKOCA3JPLI3CA8A11HTCAVMKZOYCAW37QN2CA2WSNZCCAAAW9LPCAFKBP39CA5502HBCADZR2S1CAM1E6P3CAFOG0QGCA9LGA2CCATC624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9729" y="3778841"/>
            <a:ext cx="3534592" cy="2765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36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Biyolojik çevremiz</a:t>
            </a:r>
          </a:p>
        </p:txBody>
      </p:sp>
      <p:graphicFrame>
        <p:nvGraphicFramePr>
          <p:cNvPr id="2969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146272"/>
              </p:ext>
            </p:extLst>
          </p:nvPr>
        </p:nvGraphicFramePr>
        <p:xfrm>
          <a:off x="293537" y="1784349"/>
          <a:ext cx="3733180" cy="307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Photo Editor Photo" r:id="rId3" imgW="3333333" imgH="2742857" progId="">
                  <p:embed/>
                </p:oleObj>
              </mc:Choice>
              <mc:Fallback>
                <p:oleObj name="Photo Editor Photo" r:id="rId3" imgW="3333333" imgH="2742857" progId="">
                  <p:embed/>
                  <p:pic>
                    <p:nvPicPr>
                      <p:cNvPr id="29698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37" y="1784349"/>
                        <a:ext cx="3733180" cy="3071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1220" y="3320233"/>
            <a:ext cx="4171078" cy="2919548"/>
          </a:xfrm>
          <a:prstGeom prst="rect">
            <a:avLst/>
          </a:prstGeom>
          <a:noFill/>
        </p:spPr>
      </p:pic>
      <p:pic>
        <p:nvPicPr>
          <p:cNvPr id="3090" name="Picture 18" descr="Koronavirüs 2019 (COVID-19) ve İş Hukuku Bakımından Etkiler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917" y="567223"/>
            <a:ext cx="4583883" cy="234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Şiddet; Yanlış inanışlar</a:t>
            </a:r>
          </a:p>
        </p:txBody>
      </p:sp>
      <p:pic>
        <p:nvPicPr>
          <p:cNvPr id="32772" name="Picture 5" descr="r206855_789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006" y="2730137"/>
            <a:ext cx="4904180" cy="3678429"/>
          </a:xfrm>
          <a:noFill/>
        </p:spPr>
      </p:pic>
      <p:pic>
        <p:nvPicPr>
          <p:cNvPr id="4" name="Picture 2" descr="G:\Figures\1_2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5222" y="2550595"/>
            <a:ext cx="5179423" cy="4143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94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95460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Bataklıklar; İş kazaları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Sivrisinek kâbusu! Vatandaş camını açamıyor - Son dakika haberleri – Sözc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1" y="3413425"/>
            <a:ext cx="5558198" cy="312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n Çok İş Kazası Madencilik ve İnşaat Sektöründe Yaşanıyor&amp;#39;| Yap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46" y="1672958"/>
            <a:ext cx="6481354" cy="36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Çöplükler; Arıtma tesisleri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Avrupa&amp;#39;nın çöplüğü &amp;#39;ADANA&amp;#39; - Gündem - Çukurova Barış Gazetes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" y="1690688"/>
            <a:ext cx="5381898" cy="324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İleri Biyolojik Arıtma Tesisi - Gaziantep Su ve Kanalizasyon İdaresi Genel  Müdürlüğ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41" y="2918636"/>
            <a:ext cx="6306627" cy="354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3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Enerji santralları; Madenler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Termik Santral Nedir? Termik Santralin Faydaları ve Zararları - Elektrik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" y="1690688"/>
            <a:ext cx="5906180" cy="353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Kaz Dağları&amp;#39;nda altın madeni kuracaktı! İzinleri iptal edilen Alamos Gold,  Türkiye&amp;#39;den 1 milyar dolar tazminat istedi - Haberler Ekono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29" y="3326600"/>
            <a:ext cx="5739402" cy="322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ASM’ler</a:t>
            </a:r>
            <a:r>
              <a:rPr lang="tr-TR" b="1" dirty="0" smtClean="0">
                <a:solidFill>
                  <a:srgbClr val="C00000"/>
                </a:solidFill>
              </a:rPr>
              <a:t>; Okullar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İstanbul Kartal 5 Nolu Aile Sağlığı Merkezi, aile sağlığı merkezi, Orta  Mah., Yavuz Selim Cad., No:20, Kartal, İstanbul, Türkiye - Yandex Harital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33442"/>
            <a:ext cx="4549927" cy="341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2022 özel okul fiyatları ne kadar olacak? 2021 özel okul ücretleri -  Haberimport.com Son Dakika Haber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41" y="2333442"/>
            <a:ext cx="6021978" cy="33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Hastalar; Hastaneler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Reuters: Ankara&amp;#39;daki hastanelere &amp;quot;yoğun bakım ünitelerini Kovid-19  hastalarına ayırın&amp;quot; talimatı gönderildi | Independent Türkç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84" y="2649035"/>
            <a:ext cx="4932599" cy="328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.bianet.org/system/uploads/1/articles/spot_image/000/232/636/original/bursa-%C5%9Fehir-1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8" y="2637378"/>
            <a:ext cx="5094514" cy="329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29588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tr-TR" sz="6000" b="1" dirty="0" smtClean="0">
                <a:solidFill>
                  <a:srgbClr val="C00000"/>
                </a:solidFill>
              </a:rPr>
              <a:t>Bazı Temel Kavramlar</a:t>
            </a:r>
          </a:p>
          <a:p>
            <a:pPr marL="0" indent="0" algn="ctr">
              <a:buNone/>
            </a:pPr>
            <a:r>
              <a:rPr lang="tr-TR" sz="6000" b="1" dirty="0" smtClean="0">
                <a:solidFill>
                  <a:srgbClr val="C00000"/>
                </a:solidFill>
              </a:rPr>
              <a:t>ve</a:t>
            </a:r>
          </a:p>
          <a:p>
            <a:pPr marL="0" indent="0" algn="ctr">
              <a:buNone/>
            </a:pPr>
            <a:r>
              <a:rPr lang="tr-TR" sz="6000" b="1" dirty="0" smtClean="0">
                <a:solidFill>
                  <a:srgbClr val="C00000"/>
                </a:solidFill>
              </a:rPr>
              <a:t>İlkeler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3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İlaç; Aşı; Tıbbi cihazlar</a:t>
            </a:r>
          </a:p>
        </p:txBody>
      </p:sp>
      <p:pic>
        <p:nvPicPr>
          <p:cNvPr id="35844" name="Picture 2" descr="G:\Figures\imagesCAT2PLX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452" y="2987676"/>
            <a:ext cx="3429000" cy="2606675"/>
          </a:xfrm>
          <a:noFill/>
        </p:spPr>
      </p:pic>
      <p:pic>
        <p:nvPicPr>
          <p:cNvPr id="35845" name="Picture 3" descr="G:\Figures\imagesCAXBV0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36" y="1416051"/>
            <a:ext cx="419576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 descr="G:\Figures\iso-13485-tibbi-cihazlar-kalite-sistemi-egitimi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38" y="3781697"/>
            <a:ext cx="41052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9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b="1" dirty="0" smtClean="0">
                <a:solidFill>
                  <a:srgbClr val="C00000"/>
                </a:solidFill>
              </a:rPr>
              <a:t>SAĞLIK, </a:t>
            </a:r>
          </a:p>
          <a:p>
            <a:pPr marL="0" indent="0" algn="ctr">
              <a:buNone/>
            </a:pPr>
            <a:r>
              <a:rPr lang="tr-TR" sz="6000" b="1" dirty="0" smtClean="0">
                <a:solidFill>
                  <a:srgbClr val="C00000"/>
                </a:solidFill>
              </a:rPr>
              <a:t>DOĞUŞTAN KAZANILMIŞ </a:t>
            </a:r>
          </a:p>
          <a:p>
            <a:pPr marL="0" indent="0" algn="ctr">
              <a:buNone/>
            </a:pPr>
            <a:r>
              <a:rPr lang="tr-TR" sz="6000" b="1" dirty="0" smtClean="0">
                <a:solidFill>
                  <a:srgbClr val="C00000"/>
                </a:solidFill>
              </a:rPr>
              <a:t>İNSAN HAKKIDIR</a:t>
            </a:r>
            <a:endParaRPr lang="tr-TR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 smtClean="0">
                <a:solidFill>
                  <a:srgbClr val="C00000"/>
                </a:solidFill>
              </a:rPr>
              <a:t>TC Anayasası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640" y="147292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600" b="1" dirty="0"/>
              <a:t>Madde 56.</a:t>
            </a:r>
            <a:r>
              <a:rPr lang="tr-TR" sz="3600" dirty="0"/>
              <a:t>- </a:t>
            </a:r>
            <a:r>
              <a:rPr lang="tr-TR" sz="3600" dirty="0">
                <a:solidFill>
                  <a:srgbClr val="0070C0"/>
                </a:solidFill>
              </a:rPr>
              <a:t>Herkes, sağlıklı ve dengeli bir çevrede yaşama hakkına sahiptir. </a:t>
            </a:r>
          </a:p>
          <a:p>
            <a:pPr marL="0" indent="0">
              <a:buNone/>
            </a:pPr>
            <a:r>
              <a:rPr lang="tr-TR" sz="3600" dirty="0"/>
              <a:t>Çevreyi geliştirmek, çevre sağlığını korumak ve çevre kirlenmesini önlemek devletin ve  vatandaşların ödevidir. </a:t>
            </a:r>
          </a:p>
          <a:p>
            <a:pPr marL="0" indent="0">
              <a:buNone/>
            </a:pPr>
            <a:r>
              <a:rPr lang="tr-TR" sz="3600" dirty="0"/>
              <a:t>Devlet, herkesin hayatını, beden ve ruh sağlığı içinde sürdürmesini sağlamak; insan ve madde gücünde tasarruf ve verimi artırarak, işbirliğini gerçekleştirmek amacıyla sağlık kuruluşlarını tek elden planlayıp hizmet vermesini düzenler. </a:t>
            </a:r>
            <a:r>
              <a:rPr lang="tr-TR" sz="3600" dirty="0" smtClean="0"/>
              <a:t>………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2379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 smtClean="0">
                <a:solidFill>
                  <a:srgbClr val="C00000"/>
                </a:solidFill>
              </a:rPr>
              <a:t>TC Anayasası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tr-TR" sz="4000" b="1" dirty="0" smtClean="0"/>
              <a:t>Madde 17.-</a:t>
            </a:r>
            <a:r>
              <a:rPr lang="tr-TR" sz="4000" dirty="0" smtClean="0"/>
              <a:t> </a:t>
            </a:r>
            <a:r>
              <a:rPr lang="tr-TR" sz="4000" dirty="0" smtClean="0">
                <a:solidFill>
                  <a:srgbClr val="0070C0"/>
                </a:solidFill>
              </a:rPr>
              <a:t>Herkes, yaşama, maddi ve manevi varlığını koruma ve geliştirme hakkına sahiptir. </a:t>
            </a:r>
            <a:endParaRPr lang="en-US" sz="4000" dirty="0" smtClean="0">
              <a:solidFill>
                <a:srgbClr val="0070C0"/>
              </a:solidFill>
            </a:endParaRPr>
          </a:p>
          <a:p>
            <a:pPr marL="0" indent="0" eaLnBrk="1" hangingPunct="1">
              <a:buNone/>
              <a:defRPr/>
            </a:pPr>
            <a:endParaRPr lang="tr-TR" sz="4000" dirty="0" smtClean="0"/>
          </a:p>
          <a:p>
            <a:pPr marL="0" indent="0" eaLnBrk="1" hangingPunct="1">
              <a:buNone/>
              <a:defRPr/>
            </a:pPr>
            <a:r>
              <a:rPr lang="en-US" sz="4000" dirty="0" err="1" smtClean="0"/>
              <a:t>Tıbbi</a:t>
            </a:r>
            <a:r>
              <a:rPr lang="en-US" sz="4000" dirty="0" smtClean="0"/>
              <a:t> </a:t>
            </a:r>
            <a:r>
              <a:rPr lang="en-US" sz="4000" dirty="0" err="1" smtClean="0"/>
              <a:t>zorunluluklar</a:t>
            </a:r>
            <a:r>
              <a:rPr lang="en-US" sz="4000" dirty="0" smtClean="0"/>
              <a:t> </a:t>
            </a:r>
            <a:r>
              <a:rPr lang="en-US" sz="4000" dirty="0" err="1" smtClean="0"/>
              <a:t>ve</a:t>
            </a:r>
            <a:r>
              <a:rPr lang="en-US" sz="4000" dirty="0" smtClean="0"/>
              <a:t> </a:t>
            </a:r>
            <a:r>
              <a:rPr lang="en-US" sz="4000" dirty="0" err="1" smtClean="0"/>
              <a:t>kanunda</a:t>
            </a:r>
            <a:r>
              <a:rPr lang="en-US" sz="4000" dirty="0" smtClean="0"/>
              <a:t> </a:t>
            </a:r>
            <a:r>
              <a:rPr lang="en-US" sz="4000" dirty="0" err="1" smtClean="0"/>
              <a:t>yazılı</a:t>
            </a:r>
            <a:r>
              <a:rPr lang="en-US" sz="4000" dirty="0" smtClean="0"/>
              <a:t> </a:t>
            </a:r>
            <a:r>
              <a:rPr lang="en-US" sz="4000" dirty="0" err="1" smtClean="0"/>
              <a:t>haller</a:t>
            </a:r>
            <a:r>
              <a:rPr lang="en-US" sz="4000" dirty="0" smtClean="0"/>
              <a:t> </a:t>
            </a:r>
            <a:r>
              <a:rPr lang="en-US" sz="4000" dirty="0" err="1" smtClean="0"/>
              <a:t>dışında</a:t>
            </a:r>
            <a:r>
              <a:rPr lang="en-US" sz="4000" dirty="0" smtClean="0"/>
              <a:t>, </a:t>
            </a:r>
            <a:r>
              <a:rPr lang="en-US" sz="4000" dirty="0" err="1" smtClean="0"/>
              <a:t>kişinin</a:t>
            </a:r>
            <a:r>
              <a:rPr lang="en-US" sz="4000" dirty="0" smtClean="0"/>
              <a:t> </a:t>
            </a:r>
            <a:r>
              <a:rPr lang="en-US" sz="4000" dirty="0" err="1" smtClean="0"/>
              <a:t>vücut</a:t>
            </a:r>
            <a:r>
              <a:rPr lang="en-US" sz="4000" dirty="0" smtClean="0"/>
              <a:t> </a:t>
            </a:r>
            <a:r>
              <a:rPr lang="en-US" sz="4000" dirty="0" err="1" smtClean="0"/>
              <a:t>bütünlüğüne</a:t>
            </a:r>
            <a:r>
              <a:rPr lang="en-US" sz="4000" dirty="0" smtClean="0"/>
              <a:t> </a:t>
            </a:r>
            <a:r>
              <a:rPr lang="en-US" sz="4000" dirty="0" err="1" smtClean="0"/>
              <a:t>dokunulamaz</a:t>
            </a:r>
            <a:r>
              <a:rPr lang="en-US" sz="4000" dirty="0" smtClean="0"/>
              <a:t>; </a:t>
            </a:r>
            <a:r>
              <a:rPr lang="en-US" sz="4000" dirty="0" err="1" smtClean="0"/>
              <a:t>rızası</a:t>
            </a:r>
            <a:r>
              <a:rPr lang="en-US" sz="4000" dirty="0" smtClean="0"/>
              <a:t> </a:t>
            </a:r>
            <a:r>
              <a:rPr lang="en-US" sz="4000" dirty="0" err="1" smtClean="0"/>
              <a:t>olmadan</a:t>
            </a:r>
            <a:r>
              <a:rPr lang="en-US" sz="4000" dirty="0" smtClean="0"/>
              <a:t> </a:t>
            </a:r>
            <a:r>
              <a:rPr lang="en-US" sz="4000" dirty="0" err="1" smtClean="0"/>
              <a:t>bilimsel</a:t>
            </a:r>
            <a:r>
              <a:rPr lang="en-US" sz="4000" dirty="0" smtClean="0"/>
              <a:t> </a:t>
            </a:r>
            <a:r>
              <a:rPr lang="en-US" sz="4000" dirty="0" err="1" smtClean="0"/>
              <a:t>ve</a:t>
            </a:r>
            <a:r>
              <a:rPr lang="en-US" sz="4000" dirty="0" smtClean="0"/>
              <a:t> </a:t>
            </a:r>
            <a:r>
              <a:rPr lang="en-US" sz="4000" dirty="0" err="1" smtClean="0"/>
              <a:t>tıbbi</a:t>
            </a:r>
            <a:r>
              <a:rPr lang="en-US" sz="4000" dirty="0" smtClean="0"/>
              <a:t> </a:t>
            </a:r>
            <a:r>
              <a:rPr lang="en-US" sz="4000" dirty="0" err="1" smtClean="0"/>
              <a:t>deneylere</a:t>
            </a:r>
            <a:r>
              <a:rPr lang="en-US" sz="4000" dirty="0" smtClean="0"/>
              <a:t> </a:t>
            </a:r>
            <a:r>
              <a:rPr lang="en-US" sz="4000" dirty="0" err="1" smtClean="0"/>
              <a:t>tabi</a:t>
            </a:r>
            <a:r>
              <a:rPr lang="en-US" sz="4000" dirty="0" smtClean="0"/>
              <a:t> </a:t>
            </a:r>
            <a:r>
              <a:rPr lang="en-US" sz="4000" dirty="0" err="1" smtClean="0"/>
              <a:t>tutulamaz</a:t>
            </a:r>
            <a:r>
              <a:rPr lang="en-US" sz="4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33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 smtClean="0">
                <a:solidFill>
                  <a:srgbClr val="C00000"/>
                </a:solidFill>
              </a:rPr>
              <a:t>TC Anayasası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sz="4400" b="1" dirty="0" err="1" smtClean="0"/>
              <a:t>Madde</a:t>
            </a:r>
            <a:r>
              <a:rPr lang="en-US" sz="4400" b="1" dirty="0" smtClean="0"/>
              <a:t> 41.-</a:t>
            </a:r>
            <a:r>
              <a:rPr lang="en-US" sz="4400" dirty="0" smtClean="0"/>
              <a:t> </a:t>
            </a:r>
            <a:r>
              <a:rPr lang="en-US" sz="4400" dirty="0" err="1" smtClean="0"/>
              <a:t>Aile</a:t>
            </a:r>
            <a:r>
              <a:rPr lang="en-US" sz="4400" dirty="0" smtClean="0"/>
              <a:t>, </a:t>
            </a:r>
            <a:r>
              <a:rPr lang="en-US" sz="4400" dirty="0" err="1" smtClean="0"/>
              <a:t>Türk</a:t>
            </a:r>
            <a:r>
              <a:rPr lang="en-US" sz="4400" dirty="0" smtClean="0"/>
              <a:t> </a:t>
            </a:r>
            <a:r>
              <a:rPr lang="en-US" sz="4400" dirty="0" err="1" smtClean="0"/>
              <a:t>toplumunun</a:t>
            </a:r>
            <a:r>
              <a:rPr lang="en-US" sz="4400" dirty="0" smtClean="0"/>
              <a:t> </a:t>
            </a:r>
            <a:r>
              <a:rPr lang="en-US" sz="4400" dirty="0" err="1" smtClean="0"/>
              <a:t>temelidir</a:t>
            </a:r>
            <a:r>
              <a:rPr lang="en-US" sz="4400" dirty="0" smtClean="0"/>
              <a:t>. </a:t>
            </a:r>
          </a:p>
          <a:p>
            <a:pPr marL="0" indent="0" eaLnBrk="1" hangingPunct="1">
              <a:buNone/>
              <a:defRPr/>
            </a:pPr>
            <a:endParaRPr lang="tr-TR" sz="4400" dirty="0" smtClean="0"/>
          </a:p>
          <a:p>
            <a:pPr marL="0" indent="0" eaLnBrk="1" hangingPunct="1">
              <a:buNone/>
              <a:defRPr/>
            </a:pPr>
            <a:r>
              <a:rPr lang="en-US" sz="4400" dirty="0" err="1" smtClean="0">
                <a:solidFill>
                  <a:srgbClr val="0070C0"/>
                </a:solidFill>
              </a:rPr>
              <a:t>Devlet</a:t>
            </a:r>
            <a:r>
              <a:rPr lang="en-US" sz="4400" dirty="0" smtClean="0">
                <a:solidFill>
                  <a:srgbClr val="0070C0"/>
                </a:solidFill>
              </a:rPr>
              <a:t>, </a:t>
            </a:r>
            <a:r>
              <a:rPr lang="en-US" sz="4400" dirty="0" err="1" smtClean="0">
                <a:solidFill>
                  <a:srgbClr val="0070C0"/>
                </a:solidFill>
              </a:rPr>
              <a:t>ailenin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huzur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ve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refahı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ile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özellikle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ananın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ve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çocukların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korunması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ve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aile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planlamasının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öğretimi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ile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uygulanmasını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sağlamak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için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gerekli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tedbirleri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alır</a:t>
            </a:r>
            <a:r>
              <a:rPr lang="en-US" sz="4400" dirty="0" smtClean="0">
                <a:solidFill>
                  <a:srgbClr val="0070C0"/>
                </a:solidFill>
              </a:rPr>
              <a:t>, </a:t>
            </a:r>
            <a:r>
              <a:rPr lang="en-US" sz="4400" dirty="0" err="1" smtClean="0">
                <a:solidFill>
                  <a:srgbClr val="0070C0"/>
                </a:solidFill>
              </a:rPr>
              <a:t>teşkilatı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kurar</a:t>
            </a:r>
            <a:r>
              <a:rPr lang="en-US" sz="4400" dirty="0" smtClean="0">
                <a:solidFill>
                  <a:srgbClr val="0070C0"/>
                </a:solidFill>
              </a:rPr>
              <a:t>. </a:t>
            </a:r>
            <a:endParaRPr lang="tr-TR" sz="4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İnsan Hakları Evrensel </a:t>
            </a:r>
            <a:r>
              <a:rPr lang="tr-TR" b="1" dirty="0" smtClean="0">
                <a:solidFill>
                  <a:srgbClr val="C00000"/>
                </a:solidFill>
              </a:rPr>
              <a:t>Bildirgesi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Madde 25</a:t>
            </a:r>
            <a:br>
              <a:rPr lang="tr-TR" b="1" dirty="0"/>
            </a:br>
            <a:r>
              <a:rPr lang="tr-TR" dirty="0"/>
              <a:t>1.    Herkesin, kendisinin ve ailesinin sağlığı ve iyi yaşaması için yeterli yaşama standartlarına hakkı vardır; bu hak, beslenme, giyim, konut, tıbbi bakım ile gerekli toplumsal hizmetleri ve işsizlik, hastalık, sakatlık, dulluk, yaşlılık ya da kendi denetiminin dışındaki koşullardan kaynaklanan başka geçimini sağlayamama durumlarında güvenlik hakkını da kapsar.</a:t>
            </a:r>
            <a:br>
              <a:rPr lang="tr-TR" dirty="0"/>
            </a:br>
            <a:r>
              <a:rPr lang="tr-TR" dirty="0"/>
              <a:t>2.    Anne ve çocukların özel bakım ve yardıma hakları vardır. Tüm çocuklar, evlilik içi ya da dışı doğmuş olmalarına bakılmaksızın, aynı toplumsal korumadan yararlanır.</a:t>
            </a:r>
          </a:p>
        </p:txBody>
      </p:sp>
    </p:spTree>
    <p:extLst>
      <p:ext uri="{BB962C8B-B14F-4D97-AF65-F5344CB8AC3E}">
        <p14:creationId xmlns:p14="http://schemas.microsoft.com/office/powerpoint/2010/main" val="14720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9860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4000" b="1" dirty="0" smtClean="0"/>
              <a:t>KİŞİLERİN HAKLARINI SAĞLAMAK VE KOLLAMAK DEVLETİN SORUMLULUĞUDUR.</a:t>
            </a:r>
          </a:p>
          <a:p>
            <a:pPr marL="0" indent="0" algn="ctr">
              <a:buNone/>
            </a:pPr>
            <a:endParaRPr lang="tr-TR" sz="4000" b="1" dirty="0" smtClean="0"/>
          </a:p>
          <a:p>
            <a:pPr marL="0" indent="0" algn="ctr">
              <a:buNone/>
            </a:pPr>
            <a:r>
              <a:rPr lang="tr-TR" sz="4000" b="1" dirty="0" smtClean="0"/>
              <a:t>SAĞLIK HAKKINI SAĞLAMAK DA DEVLETİN GÖREVİDİR.</a:t>
            </a:r>
          </a:p>
          <a:p>
            <a:pPr marL="0" indent="0" algn="ctr">
              <a:buNone/>
            </a:pPr>
            <a:endParaRPr lang="tr-TR" sz="4000" b="1" dirty="0" smtClean="0"/>
          </a:p>
          <a:p>
            <a:pPr marL="0" indent="0" algn="ctr">
              <a:buNone/>
            </a:pPr>
            <a:r>
              <a:rPr lang="tr-TR" sz="4000" b="1" dirty="0" smtClean="0">
                <a:solidFill>
                  <a:srgbClr val="C00000"/>
                </a:solidFill>
              </a:rPr>
              <a:t>SAĞLIK BİR KAMU HİZMETİDİR.</a:t>
            </a:r>
            <a:endParaRPr lang="tr-TR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Devletin 4 Temel Direği</a:t>
            </a:r>
            <a:br>
              <a:rPr lang="tr-TR" sz="3600" b="1" dirty="0"/>
            </a:br>
            <a:r>
              <a:rPr lang="tr-TR" sz="3600" b="1" dirty="0"/>
              <a:t>Vatandaşların 4 Temel Anayasal Hakkı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8749" y="29702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sz="4400" dirty="0" smtClean="0"/>
              <a:t>ADALET MÜLKÜN TEMELİDİR…</a:t>
            </a:r>
          </a:p>
          <a:p>
            <a:pPr marL="0" indent="0">
              <a:buNone/>
            </a:pPr>
            <a:r>
              <a:rPr lang="tr-TR" sz="4400" dirty="0"/>
              <a:t>	</a:t>
            </a:r>
            <a:r>
              <a:rPr lang="tr-TR" sz="4400" dirty="0" smtClean="0"/>
              <a:t>GÜVENLİK MÜLKÜN TEMELİDİR…</a:t>
            </a:r>
          </a:p>
          <a:p>
            <a:pPr marL="0" indent="0">
              <a:buNone/>
            </a:pPr>
            <a:r>
              <a:rPr lang="tr-TR" sz="4400" dirty="0"/>
              <a:t>	</a:t>
            </a:r>
            <a:r>
              <a:rPr lang="tr-TR" sz="4400" dirty="0" smtClean="0"/>
              <a:t>	EĞİTİM MÜLKÜN TEMELİDİR…</a:t>
            </a:r>
          </a:p>
          <a:p>
            <a:pPr marL="0" indent="0">
              <a:buNone/>
            </a:pPr>
            <a:r>
              <a:rPr lang="tr-TR" sz="4400" dirty="0"/>
              <a:t>	</a:t>
            </a:r>
            <a:r>
              <a:rPr lang="tr-TR" sz="4400" dirty="0" smtClean="0"/>
              <a:t>		</a:t>
            </a:r>
            <a:r>
              <a:rPr lang="tr-TR" sz="4400" b="1" dirty="0" smtClean="0">
                <a:solidFill>
                  <a:srgbClr val="C00000"/>
                </a:solidFill>
              </a:rPr>
              <a:t>SAĞLIK MÜLKÜN TEMELİDİR…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4732" y="168864"/>
            <a:ext cx="3468026" cy="304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1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EŞİTLİK (HAKÇALIK) İLKESİ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sz="4000" dirty="0" smtClean="0">
                <a:solidFill>
                  <a:srgbClr val="C00000"/>
                </a:solidFill>
              </a:rPr>
              <a:t>Vatandaşlar,</a:t>
            </a:r>
          </a:p>
          <a:p>
            <a:pPr marL="0" indent="0" algn="ctr">
              <a:buNone/>
            </a:pPr>
            <a:r>
              <a:rPr lang="tr-TR" sz="4000" dirty="0" smtClean="0">
                <a:solidFill>
                  <a:srgbClr val="C00000"/>
                </a:solidFill>
              </a:rPr>
              <a:t>sağlık hizmetinden </a:t>
            </a:r>
          </a:p>
          <a:p>
            <a:pPr marL="0" indent="0" algn="ctr">
              <a:buNone/>
            </a:pPr>
            <a:r>
              <a:rPr lang="tr-TR" sz="4000" dirty="0" smtClean="0">
                <a:solidFill>
                  <a:srgbClr val="C00000"/>
                </a:solidFill>
              </a:rPr>
              <a:t>ihtiyacı olduğu zaman, </a:t>
            </a:r>
          </a:p>
          <a:p>
            <a:pPr marL="0" indent="0" algn="ctr">
              <a:buNone/>
            </a:pPr>
            <a:r>
              <a:rPr lang="tr-TR" sz="4000" dirty="0" smtClean="0">
                <a:solidFill>
                  <a:srgbClr val="C00000"/>
                </a:solidFill>
              </a:rPr>
              <a:t>ihtiyacı olduğu </a:t>
            </a:r>
            <a:r>
              <a:rPr lang="tr-TR" sz="4000" dirty="0">
                <a:solidFill>
                  <a:srgbClr val="C00000"/>
                </a:solidFill>
              </a:rPr>
              <a:t>k</a:t>
            </a:r>
            <a:r>
              <a:rPr lang="tr-TR" sz="4000" dirty="0" smtClean="0">
                <a:solidFill>
                  <a:srgbClr val="C00000"/>
                </a:solidFill>
              </a:rPr>
              <a:t>adar ve </a:t>
            </a:r>
          </a:p>
          <a:p>
            <a:pPr marL="0" indent="0" algn="ctr">
              <a:buNone/>
            </a:pPr>
            <a:r>
              <a:rPr lang="tr-TR" sz="4000" dirty="0" smtClean="0">
                <a:solidFill>
                  <a:srgbClr val="C00000"/>
                </a:solidFill>
              </a:rPr>
              <a:t>ihtiyacı olduğu yerde </a:t>
            </a:r>
          </a:p>
          <a:p>
            <a:pPr marL="0" indent="0" algn="ctr">
              <a:buNone/>
            </a:pPr>
            <a:r>
              <a:rPr lang="tr-TR" sz="4000" dirty="0" smtClean="0">
                <a:solidFill>
                  <a:srgbClr val="C00000"/>
                </a:solidFill>
              </a:rPr>
              <a:t>yararlanma açısından </a:t>
            </a:r>
          </a:p>
          <a:p>
            <a:pPr marL="0" indent="0" algn="ctr">
              <a:buNone/>
            </a:pPr>
            <a:r>
              <a:rPr lang="tr-TR" sz="4000" dirty="0" smtClean="0">
                <a:solidFill>
                  <a:srgbClr val="C00000"/>
                </a:solidFill>
              </a:rPr>
              <a:t>eşit şansa sahip olmalıdır. </a:t>
            </a:r>
          </a:p>
          <a:p>
            <a:pPr marL="0" indent="0" algn="ctr">
              <a:buNone/>
            </a:pPr>
            <a:endParaRPr lang="tr-TR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b="1" dirty="0" smtClean="0">
                <a:solidFill>
                  <a:srgbClr val="C00000"/>
                </a:solidFill>
              </a:rPr>
              <a:t>SAĞLIK HİZMETLERİ, </a:t>
            </a:r>
          </a:p>
          <a:p>
            <a:pPr marL="0" indent="0" algn="ctr">
              <a:buNone/>
            </a:pPr>
            <a:r>
              <a:rPr lang="tr-TR" sz="6000" b="1" dirty="0" smtClean="0">
                <a:solidFill>
                  <a:srgbClr val="C00000"/>
                </a:solidFill>
              </a:rPr>
              <a:t>ÇOK SEKTÖRLÜDÜR</a:t>
            </a:r>
            <a:endParaRPr lang="tr-TR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SAĞLIK </a:t>
            </a:r>
            <a:r>
              <a:rPr lang="tr-TR" b="1" dirty="0" smtClean="0">
                <a:solidFill>
                  <a:srgbClr val="C00000"/>
                </a:solidFill>
              </a:rPr>
              <a:t>VE </a:t>
            </a:r>
            <a:r>
              <a:rPr lang="tr-TR" b="1" dirty="0">
                <a:solidFill>
                  <a:srgbClr val="C00000"/>
                </a:solidFill>
              </a:rPr>
              <a:t>TIBBİ </a:t>
            </a:r>
            <a:r>
              <a:rPr lang="tr-TR" b="1" dirty="0" smtClean="0">
                <a:solidFill>
                  <a:srgbClr val="C00000"/>
                </a:solidFill>
              </a:rPr>
              <a:t>HİZMETLER AYRIMI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2126" y="1293223"/>
            <a:ext cx="7197634" cy="488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414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SAĞLIĞIN AKTÖRLERİ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49" y="1690688"/>
            <a:ext cx="6622868" cy="468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87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SAĞLIĞIN AKTÖRLERİ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23" y="1410789"/>
            <a:ext cx="7406640" cy="492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00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623843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6000" b="1" dirty="0" smtClean="0"/>
              <a:t>HER SEKTÖRÜN </a:t>
            </a:r>
          </a:p>
          <a:p>
            <a:pPr marL="0" indent="0" algn="ctr">
              <a:buNone/>
            </a:pPr>
            <a:r>
              <a:rPr lang="tr-TR" sz="6000" b="1" dirty="0" smtClean="0"/>
              <a:t>TOPLUM SAĞLIĞIYLA İLGİLİ </a:t>
            </a:r>
          </a:p>
          <a:p>
            <a:pPr marL="0" indent="0" algn="ctr">
              <a:buNone/>
            </a:pPr>
            <a:r>
              <a:rPr lang="tr-TR" sz="6000" b="1" dirty="0" smtClean="0"/>
              <a:t>GÖREV VE SORUMLULUKLARI VARDIR</a:t>
            </a:r>
          </a:p>
          <a:p>
            <a:pPr marL="0" indent="0" algn="ctr">
              <a:buNone/>
            </a:pPr>
            <a:endParaRPr lang="tr-TR" sz="6000" b="1" dirty="0" smtClean="0"/>
          </a:p>
          <a:p>
            <a:pPr marL="0" indent="0" algn="ctr">
              <a:buNone/>
            </a:pPr>
            <a:r>
              <a:rPr lang="tr-TR" sz="6000" b="1" i="1" dirty="0" smtClean="0">
                <a:solidFill>
                  <a:srgbClr val="C00000"/>
                </a:solidFill>
              </a:rPr>
              <a:t>(HER SEKTÖRDE SAĞLIK)</a:t>
            </a:r>
            <a:endParaRPr lang="tr-TR" sz="6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010" y="653143"/>
            <a:ext cx="9027749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TEK SAĞLIK</a:t>
            </a:r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1577" y="1332412"/>
            <a:ext cx="7001691" cy="499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61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27600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tr-TR" sz="6000" b="1" dirty="0" smtClean="0">
                <a:solidFill>
                  <a:srgbClr val="C00000"/>
                </a:solidFill>
              </a:rPr>
              <a:t>BAZI GERÇEKLER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05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Hekim seçme serbestliği ve Performans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1030" y="1539022"/>
            <a:ext cx="10515600" cy="473894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Hasta yakınmalarına göre kendine bir ön tanı koyuyor</a:t>
            </a:r>
          </a:p>
          <a:p>
            <a:r>
              <a:rPr lang="tr-TR" dirty="0" smtClean="0"/>
              <a:t>Kendi ön tanısına göre bir uzmanlık dalına karar veriyor</a:t>
            </a:r>
          </a:p>
          <a:p>
            <a:r>
              <a:rPr lang="tr-TR" dirty="0" smtClean="0"/>
              <a:t>Üçüncü basamaktaki bir uzmana (tercihen profesör) başvuruyor</a:t>
            </a:r>
          </a:p>
          <a:p>
            <a:r>
              <a:rPr lang="tr-TR" dirty="0" smtClean="0"/>
              <a:t>Sonuç:</a:t>
            </a:r>
          </a:p>
          <a:p>
            <a:pPr lvl="1"/>
            <a:r>
              <a:rPr lang="tr-TR" dirty="0" smtClean="0"/>
              <a:t>Uzmana ihtiyacı olanların hakkı çalınıyor</a:t>
            </a:r>
          </a:p>
          <a:p>
            <a:pPr lvl="1"/>
            <a:r>
              <a:rPr lang="tr-TR" dirty="0" smtClean="0"/>
              <a:t>Uzmanın zamanı çalınıyor</a:t>
            </a:r>
          </a:p>
          <a:p>
            <a:pPr lvl="1"/>
            <a:r>
              <a:rPr lang="tr-TR" dirty="0" smtClean="0"/>
              <a:t>Hekim savunma tıbbı uyguluyor</a:t>
            </a:r>
          </a:p>
          <a:p>
            <a:pPr lvl="1"/>
            <a:r>
              <a:rPr lang="tr-TR" dirty="0" smtClean="0"/>
              <a:t>Gereksiz tetkik ve girişimler artıyor</a:t>
            </a:r>
          </a:p>
          <a:p>
            <a:pPr lvl="1"/>
            <a:r>
              <a:rPr lang="tr-TR" dirty="0" smtClean="0"/>
              <a:t>Hizmetin maliyeti artıyor</a:t>
            </a:r>
          </a:p>
          <a:p>
            <a:pPr lvl="1"/>
            <a:r>
              <a:rPr lang="tr-TR" dirty="0" smtClean="0"/>
              <a:t>Hastaneler kâr etmeyi </a:t>
            </a:r>
            <a:r>
              <a:rPr lang="tr-TR" dirty="0" err="1" smtClean="0"/>
              <a:t>öncelikliyor</a:t>
            </a:r>
            <a:endParaRPr lang="tr-TR" dirty="0" smtClean="0"/>
          </a:p>
          <a:p>
            <a:pPr lvl="1"/>
            <a:r>
              <a:rPr lang="tr-TR" dirty="0" smtClean="0"/>
              <a:t>Sağlık kuruluşları birbirine rakip oluyor</a:t>
            </a:r>
          </a:p>
          <a:p>
            <a:pPr lvl="1"/>
            <a:r>
              <a:rPr lang="tr-TR" dirty="0" smtClean="0"/>
              <a:t>Meslek barışı bozuluyor</a:t>
            </a:r>
          </a:p>
          <a:p>
            <a:pPr lvl="1"/>
            <a:r>
              <a:rPr lang="tr-TR" dirty="0" smtClean="0"/>
              <a:t>Kademeli sistem yok oluyor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81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Aile hekimliği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Aile hekimi (AH) sözleşmeli özel hekim; aile sağlığı çalışanı (hemşire) memur</a:t>
            </a:r>
          </a:p>
          <a:p>
            <a:r>
              <a:rPr lang="tr-TR" dirty="0" smtClean="0"/>
              <a:t>Aile bütünlüğü yok; Aile hekimi ailenin bütününden sorumlu değil; Ailedeki bireyler farklı aile hekimine kayıt olabiliyor</a:t>
            </a:r>
          </a:p>
          <a:p>
            <a:r>
              <a:rPr lang="tr-TR" dirty="0" smtClean="0"/>
              <a:t>AH ailenin yaşadığı ve çalıştığı yerden sorumlu değil</a:t>
            </a:r>
          </a:p>
          <a:p>
            <a:r>
              <a:rPr lang="tr-TR" dirty="0" smtClean="0"/>
              <a:t>Aile Sağlığı Merkezi (ASM) ile ilçe sağlık müdürlüğü ilişkileri sorunlu </a:t>
            </a:r>
          </a:p>
          <a:p>
            <a:r>
              <a:rPr lang="tr-TR" dirty="0" smtClean="0"/>
              <a:t>Hasta sevk sistemi yok olmuş</a:t>
            </a:r>
          </a:p>
          <a:p>
            <a:r>
              <a:rPr lang="tr-TR" dirty="0" smtClean="0"/>
              <a:t>ASM tıbbi donanımı yetersiz</a:t>
            </a:r>
          </a:p>
          <a:p>
            <a:r>
              <a:rPr lang="tr-TR" dirty="0" smtClean="0"/>
              <a:t>Aile hekimlerinin çoğu pratisyen hekim</a:t>
            </a:r>
          </a:p>
          <a:p>
            <a:r>
              <a:rPr lang="tr-TR" dirty="0" smtClean="0"/>
              <a:t>Aile hekimliği uzmanlarının çoğu hastanelerde görevli</a:t>
            </a:r>
          </a:p>
          <a:p>
            <a:r>
              <a:rPr lang="tr-TR" dirty="0" err="1" smtClean="0"/>
              <a:t>AH’ne</a:t>
            </a:r>
            <a:r>
              <a:rPr lang="tr-TR" dirty="0" smtClean="0"/>
              <a:t> kayıtlı kişi sayısı fazla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91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C00000"/>
                </a:solidFill>
              </a:rPr>
              <a:t>Kamu </a:t>
            </a:r>
            <a:r>
              <a:rPr lang="tr-TR" b="1" smtClean="0">
                <a:solidFill>
                  <a:srgbClr val="C00000"/>
                </a:solidFill>
              </a:rPr>
              <a:t>– Özel </a:t>
            </a:r>
            <a:r>
              <a:rPr lang="tr-TR" b="1" dirty="0" smtClean="0">
                <a:solidFill>
                  <a:srgbClr val="C00000"/>
                </a:solidFill>
              </a:rPr>
              <a:t>ortaklığı / Şehir hastaneleri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Ticarileşmiş hastane işletmeciliği</a:t>
            </a:r>
          </a:p>
          <a:p>
            <a:r>
              <a:rPr lang="tr-TR" dirty="0" smtClean="0"/>
              <a:t>Yönetimi zor büyük hastaneler</a:t>
            </a:r>
          </a:p>
          <a:p>
            <a:r>
              <a:rPr lang="tr-TR" dirty="0" smtClean="0"/>
              <a:t>Şehir dışına taşınmış hastaneler</a:t>
            </a:r>
          </a:p>
          <a:p>
            <a:r>
              <a:rPr lang="tr-TR" dirty="0" smtClean="0"/>
              <a:t>Yatak doluluk garantisi (Koruma ilkesine ters)</a:t>
            </a:r>
          </a:p>
          <a:p>
            <a:r>
              <a:rPr lang="tr-TR" dirty="0" smtClean="0"/>
              <a:t>Pahalı hizmet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11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Sağlık insan kaynakları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Plansızlık</a:t>
            </a:r>
          </a:p>
          <a:p>
            <a:r>
              <a:rPr lang="tr-TR" dirty="0" smtClean="0"/>
              <a:t>Bazı mesleklerde ihtiyaç fazlası</a:t>
            </a:r>
          </a:p>
          <a:p>
            <a:r>
              <a:rPr lang="tr-TR" dirty="0" smtClean="0"/>
              <a:t>Ara sağlık personelinde yetersizlik</a:t>
            </a:r>
          </a:p>
          <a:p>
            <a:r>
              <a:rPr lang="tr-TR" dirty="0" smtClean="0"/>
              <a:t>Eğitim kalitesinde düşme</a:t>
            </a:r>
          </a:p>
          <a:p>
            <a:r>
              <a:rPr lang="tr-TR" dirty="0" smtClean="0"/>
              <a:t>Aşırı uzmanlaşma </a:t>
            </a:r>
          </a:p>
          <a:p>
            <a:r>
              <a:rPr lang="tr-TR" dirty="0" smtClean="0"/>
              <a:t>Zorunlu hizmet</a:t>
            </a:r>
          </a:p>
          <a:p>
            <a:r>
              <a:rPr lang="tr-TR" dirty="0" smtClean="0"/>
              <a:t>Liyakatsiz yöneticiler</a:t>
            </a:r>
          </a:p>
          <a:p>
            <a:r>
              <a:rPr lang="tr-TR" dirty="0" smtClean="0"/>
              <a:t>Beyin göçü</a:t>
            </a:r>
          </a:p>
          <a:p>
            <a:r>
              <a:rPr lang="tr-TR" dirty="0" smtClean="0"/>
              <a:t>Meslek birliklerinin dışlanmışlığı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06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sz="6000" b="1" dirty="0">
                <a:solidFill>
                  <a:srgbClr val="C00000"/>
                </a:solidFill>
              </a:rPr>
              <a:t>Toplumun sağlığını etkileyen </a:t>
            </a:r>
            <a:endParaRPr lang="tr-TR" sz="6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tr-TR" sz="6000" b="1" dirty="0" smtClean="0">
                <a:solidFill>
                  <a:srgbClr val="C00000"/>
                </a:solidFill>
              </a:rPr>
              <a:t>her </a:t>
            </a:r>
            <a:r>
              <a:rPr lang="tr-TR" sz="6000" b="1" dirty="0">
                <a:solidFill>
                  <a:srgbClr val="C00000"/>
                </a:solidFill>
              </a:rPr>
              <a:t>olay ve faktör </a:t>
            </a:r>
            <a:endParaRPr lang="tr-TR" sz="6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tr-TR" sz="6000" b="1" dirty="0" smtClean="0">
                <a:solidFill>
                  <a:srgbClr val="C00000"/>
                </a:solidFill>
              </a:rPr>
              <a:t>sağlık </a:t>
            </a:r>
            <a:r>
              <a:rPr lang="tr-TR" sz="6000" b="1" dirty="0">
                <a:solidFill>
                  <a:srgbClr val="C00000"/>
                </a:solidFill>
              </a:rPr>
              <a:t>hizmetlerinin konusudur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17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Aşı, İlaç, Araç - Gereç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Dışa bağımlılık</a:t>
            </a:r>
          </a:p>
          <a:p>
            <a:r>
              <a:rPr lang="tr-TR" dirty="0" smtClean="0"/>
              <a:t>Aşı üretimi yapılmıyor</a:t>
            </a:r>
          </a:p>
          <a:p>
            <a:r>
              <a:rPr lang="tr-TR" dirty="0" smtClean="0"/>
              <a:t>Temel ilaçlar üretilmiyor</a:t>
            </a:r>
          </a:p>
          <a:p>
            <a:r>
              <a:rPr lang="tr-TR" dirty="0" smtClean="0"/>
              <a:t>İlaçta patent sorunu</a:t>
            </a:r>
          </a:p>
          <a:p>
            <a:r>
              <a:rPr lang="tr-TR" dirty="0" smtClean="0"/>
              <a:t>AR-GE yetersizliği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66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Finansman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Sağlıkta piyasalaşma</a:t>
            </a:r>
          </a:p>
          <a:p>
            <a:r>
              <a:rPr lang="tr-TR" dirty="0" smtClean="0"/>
              <a:t>Pahalı hizmet</a:t>
            </a:r>
          </a:p>
          <a:p>
            <a:r>
              <a:rPr lang="tr-TR" dirty="0" smtClean="0"/>
              <a:t>SGK, sağlığı değil hastalığı finanse ediyor</a:t>
            </a:r>
          </a:p>
          <a:p>
            <a:r>
              <a:rPr lang="tr-TR" dirty="0" smtClean="0"/>
              <a:t>Cepten harcamalar artıyor</a:t>
            </a:r>
          </a:p>
          <a:p>
            <a:r>
              <a:rPr lang="tr-TR" dirty="0" smtClean="0"/>
              <a:t>Ücrette adaletsizlik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50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Mevzuat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Temel sağlık kanunları eski, uzun ve ayrıntılı</a:t>
            </a:r>
          </a:p>
          <a:p>
            <a:pPr lvl="1"/>
            <a:r>
              <a:rPr lang="tr-TR" dirty="0" smtClean="0"/>
              <a:t>(1593) Umumi Hıfzıssıhha Kanunu</a:t>
            </a:r>
          </a:p>
          <a:p>
            <a:pPr lvl="1"/>
            <a:r>
              <a:rPr lang="tr-TR" dirty="0" smtClean="0"/>
              <a:t>(1219) Tababet ve </a:t>
            </a:r>
            <a:r>
              <a:rPr lang="tr-TR" dirty="0" err="1" smtClean="0"/>
              <a:t>Şuabatı</a:t>
            </a:r>
            <a:r>
              <a:rPr lang="tr-TR" dirty="0" smtClean="0"/>
              <a:t> Sanatların Tarz-ı İcrasına Dair Kanun</a:t>
            </a:r>
          </a:p>
          <a:p>
            <a:pPr lvl="1"/>
            <a:r>
              <a:rPr lang="tr-TR" dirty="0" err="1" smtClean="0"/>
              <a:t>vb</a:t>
            </a:r>
            <a:endParaRPr lang="tr-TR" dirty="0" smtClean="0"/>
          </a:p>
          <a:p>
            <a:r>
              <a:rPr lang="tr-TR" dirty="0" smtClean="0"/>
              <a:t>Önemli konuların bazıları için mevzuat eksikliği</a:t>
            </a:r>
          </a:p>
          <a:p>
            <a:pPr lvl="1"/>
            <a:r>
              <a:rPr lang="tr-TR" dirty="0" smtClean="0"/>
              <a:t>Şiddet yasası</a:t>
            </a:r>
          </a:p>
          <a:p>
            <a:pPr lvl="1"/>
            <a:r>
              <a:rPr lang="tr-TR" dirty="0" smtClean="0"/>
              <a:t>Meslek hastalıkları yasası</a:t>
            </a:r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73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Araştırma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Şeffaflık / Verilerin paylaşılmaması</a:t>
            </a:r>
          </a:p>
          <a:p>
            <a:r>
              <a:rPr lang="tr-TR" dirty="0" smtClean="0"/>
              <a:t>Hizmet araştırmalarının yetersizliği</a:t>
            </a:r>
          </a:p>
          <a:p>
            <a:r>
              <a:rPr lang="tr-TR" dirty="0" smtClean="0"/>
              <a:t>Bilimsel araştırmaların yetersizliği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93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Tıbbi sorunlar / Hizmet programları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Yaşlanma</a:t>
            </a:r>
          </a:p>
          <a:p>
            <a:r>
              <a:rPr lang="tr-TR" dirty="0" smtClean="0"/>
              <a:t>Kronik hastalıklar</a:t>
            </a:r>
          </a:p>
          <a:p>
            <a:r>
              <a:rPr lang="tr-TR" dirty="0" smtClean="0"/>
              <a:t>Şişmanlık</a:t>
            </a:r>
          </a:p>
          <a:p>
            <a:r>
              <a:rPr lang="tr-TR" dirty="0" smtClean="0"/>
              <a:t>İlaca direnç</a:t>
            </a:r>
          </a:p>
          <a:p>
            <a:r>
              <a:rPr lang="tr-TR" dirty="0" smtClean="0"/>
              <a:t>Aile planlaması hizmet açığı</a:t>
            </a:r>
          </a:p>
          <a:p>
            <a:r>
              <a:rPr lang="tr-TR" dirty="0" smtClean="0"/>
              <a:t>Organ bağışı yetersizliği</a:t>
            </a:r>
          </a:p>
          <a:p>
            <a:r>
              <a:rPr lang="tr-TR" dirty="0" smtClean="0"/>
              <a:t>Bağımlılık</a:t>
            </a:r>
          </a:p>
          <a:p>
            <a:r>
              <a:rPr lang="tr-TR" dirty="0" smtClean="0"/>
              <a:t>Tütün mücadelesinde gerileme</a:t>
            </a:r>
          </a:p>
          <a:p>
            <a:r>
              <a:rPr lang="tr-TR" dirty="0" smtClean="0"/>
              <a:t>İş kazaları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00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Sosyal sorunlar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/>
              <a:t>Yaşlanan nüfus</a:t>
            </a:r>
          </a:p>
          <a:p>
            <a:pPr lvl="1"/>
            <a:r>
              <a:rPr lang="tr-TR" dirty="0"/>
              <a:t>Eşitsizlikler</a:t>
            </a:r>
          </a:p>
          <a:p>
            <a:pPr lvl="1"/>
            <a:r>
              <a:rPr lang="tr-TR" dirty="0"/>
              <a:t>Gelir dağılımında </a:t>
            </a:r>
            <a:r>
              <a:rPr lang="tr-TR" dirty="0" smtClean="0"/>
              <a:t>dengesizlik</a:t>
            </a:r>
            <a:endParaRPr lang="tr-TR" dirty="0"/>
          </a:p>
          <a:p>
            <a:pPr lvl="1"/>
            <a:r>
              <a:rPr lang="tr-TR" dirty="0"/>
              <a:t>Beslenme </a:t>
            </a:r>
            <a:r>
              <a:rPr lang="tr-TR" dirty="0" smtClean="0"/>
              <a:t>alışkanlıkları</a:t>
            </a:r>
            <a:endParaRPr lang="tr-TR" dirty="0"/>
          </a:p>
          <a:p>
            <a:pPr lvl="1"/>
            <a:r>
              <a:rPr lang="tr-TR" dirty="0"/>
              <a:t>Akraba evlilikleri / % 21</a:t>
            </a:r>
          </a:p>
          <a:p>
            <a:pPr lvl="1"/>
            <a:r>
              <a:rPr lang="tr-TR" dirty="0"/>
              <a:t>Hızlı ve çarpık kentleşme </a:t>
            </a:r>
          </a:p>
          <a:p>
            <a:pPr lvl="1"/>
            <a:r>
              <a:rPr lang="tr-TR" dirty="0"/>
              <a:t>Göçmenler ve sığınmacılar</a:t>
            </a:r>
          </a:p>
          <a:p>
            <a:pPr lvl="1"/>
            <a:r>
              <a:rPr lang="tr-TR" dirty="0"/>
              <a:t>Göçer işçiler</a:t>
            </a:r>
          </a:p>
          <a:p>
            <a:pPr lvl="1"/>
            <a:r>
              <a:rPr lang="tr-TR" dirty="0"/>
              <a:t>Şiddet </a:t>
            </a:r>
          </a:p>
          <a:p>
            <a:pPr lvl="1"/>
            <a:r>
              <a:rPr lang="tr-TR" dirty="0"/>
              <a:t>Çocuk istismarı</a:t>
            </a:r>
          </a:p>
          <a:p>
            <a:pPr lvl="1"/>
            <a:r>
              <a:rPr lang="tr-TR" dirty="0"/>
              <a:t>Yaşlı ve engellilerin bakımı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8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Çevresel sorunlar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tr-TR" dirty="0" smtClean="0"/>
              <a:t>Yatırımlarında çevrenin göz ardı edilmesi / ÇED raporlarında uygunsuzluk</a:t>
            </a:r>
          </a:p>
          <a:p>
            <a:pPr lvl="1"/>
            <a:r>
              <a:rPr lang="tr-TR" dirty="0" smtClean="0"/>
              <a:t>Kirlenme </a:t>
            </a:r>
            <a:r>
              <a:rPr lang="tr-TR" dirty="0"/>
              <a:t>/ Toprak; Hava; Su</a:t>
            </a:r>
          </a:p>
          <a:p>
            <a:pPr lvl="1"/>
            <a:r>
              <a:rPr lang="tr-TR" dirty="0"/>
              <a:t>Betonlaşma / Su havzalarının yok olması</a:t>
            </a:r>
          </a:p>
          <a:p>
            <a:pPr lvl="1"/>
            <a:r>
              <a:rPr lang="tr-TR" dirty="0"/>
              <a:t>Fosil yakıt kullanımında yoğunlaşma</a:t>
            </a:r>
          </a:p>
          <a:p>
            <a:pPr lvl="1"/>
            <a:r>
              <a:rPr lang="tr-TR" dirty="0"/>
              <a:t>Kontrolsüz madencilik /Altın; Bakır; Kömür </a:t>
            </a:r>
            <a:r>
              <a:rPr lang="tr-TR" dirty="0" err="1"/>
              <a:t>vb</a:t>
            </a:r>
            <a:endParaRPr lang="tr-TR" dirty="0"/>
          </a:p>
          <a:p>
            <a:pPr lvl="1"/>
            <a:r>
              <a:rPr lang="tr-TR" dirty="0"/>
              <a:t>Nükleer </a:t>
            </a:r>
            <a:r>
              <a:rPr lang="tr-TR" dirty="0" smtClean="0"/>
              <a:t>ve termik santrallar</a:t>
            </a:r>
            <a:endParaRPr lang="tr-TR" dirty="0"/>
          </a:p>
          <a:p>
            <a:pPr lvl="1"/>
            <a:r>
              <a:rPr lang="tr-TR" dirty="0"/>
              <a:t>İş ortamındaki sağlıksız koşullar / İş kazaları; Meslek hastalıkları</a:t>
            </a:r>
          </a:p>
          <a:p>
            <a:pPr lvl="1"/>
            <a:r>
              <a:rPr lang="tr-TR" dirty="0"/>
              <a:t>Atıklar / Arıtılmadan yapılan drenaj</a:t>
            </a:r>
          </a:p>
          <a:p>
            <a:pPr lvl="1"/>
            <a:r>
              <a:rPr lang="tr-TR" dirty="0"/>
              <a:t>Plastik (PVC; PET) gıda ambalajlarında artış</a:t>
            </a:r>
          </a:p>
          <a:p>
            <a:pPr lvl="1"/>
            <a:r>
              <a:rPr lang="tr-TR" dirty="0"/>
              <a:t>Afetler /Afet yönetimindeki sorunlar; Kentsel dönüşümde yozlaşma</a:t>
            </a:r>
          </a:p>
          <a:p>
            <a:pPr lvl="1"/>
            <a:r>
              <a:rPr lang="tr-TR" dirty="0"/>
              <a:t>GDO kullanımında artış</a:t>
            </a:r>
          </a:p>
          <a:p>
            <a:pPr lvl="1"/>
            <a:r>
              <a:rPr lang="tr-TR" dirty="0"/>
              <a:t>Gıda üretiminde düşme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00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47382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b="1" dirty="0" smtClean="0">
                <a:solidFill>
                  <a:srgbClr val="0070C0"/>
                </a:solidFill>
              </a:rPr>
              <a:t>ÇÖZÜMLER</a:t>
            </a:r>
            <a:endParaRPr lang="tr-TR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Çözüm 1: Yapılandırılmış birinci basamak SAĞLIK OCAĞI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Bölge tabanlı birinci basamak</a:t>
            </a:r>
          </a:p>
          <a:p>
            <a:r>
              <a:rPr lang="tr-TR" dirty="0" smtClean="0"/>
              <a:t>Çalışanlar kamu görevlisi</a:t>
            </a:r>
          </a:p>
          <a:p>
            <a:r>
              <a:rPr lang="tr-TR" dirty="0" smtClean="0"/>
              <a:t>Efektif hasta sevk sistemi</a:t>
            </a:r>
          </a:p>
          <a:p>
            <a:r>
              <a:rPr lang="tr-TR" dirty="0" smtClean="0"/>
              <a:t>Birinci basamakta güçlü bir ekip</a:t>
            </a:r>
          </a:p>
          <a:p>
            <a:r>
              <a:rPr lang="tr-TR" dirty="0" smtClean="0"/>
              <a:t>Aile hekimliği uzmanları birinci basamakta</a:t>
            </a:r>
          </a:p>
          <a:p>
            <a:r>
              <a:rPr lang="tr-TR" dirty="0" smtClean="0"/>
              <a:t>Donanımı güçlendirilmiş birinci basamak</a:t>
            </a:r>
          </a:p>
          <a:p>
            <a:r>
              <a:rPr lang="tr-TR" dirty="0" smtClean="0"/>
              <a:t>Efektif sağlık evleri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57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Çözüm 2: Kamulaştırılmış şehir hastaneleri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Sağlıkta kamu-özel ortaklığına son</a:t>
            </a:r>
          </a:p>
          <a:p>
            <a:r>
              <a:rPr lang="tr-TR" dirty="0" smtClean="0"/>
              <a:t>Şehir hastanelerinin kamulaştırılması</a:t>
            </a:r>
          </a:p>
          <a:p>
            <a:r>
              <a:rPr lang="tr-TR" dirty="0" smtClean="0"/>
              <a:t>Şehir hastanelerinin küçültülmesi</a:t>
            </a:r>
          </a:p>
          <a:p>
            <a:r>
              <a:rPr lang="tr-TR" dirty="0" smtClean="0"/>
              <a:t>Performans sistemine son</a:t>
            </a:r>
          </a:p>
          <a:p>
            <a:r>
              <a:rPr lang="tr-TR" dirty="0" smtClean="0"/>
              <a:t>Üçüncü basamak hastanelerde artış</a:t>
            </a:r>
          </a:p>
          <a:p>
            <a:r>
              <a:rPr lang="tr-TR" dirty="0" smtClean="0"/>
              <a:t>Uzun süreli bakım veren hastaneler</a:t>
            </a:r>
          </a:p>
          <a:p>
            <a:r>
              <a:rPr lang="tr-TR" dirty="0" smtClean="0"/>
              <a:t>Yaşlı kreşleri</a:t>
            </a:r>
          </a:p>
          <a:p>
            <a:r>
              <a:rPr lang="tr-TR" dirty="0" smtClean="0"/>
              <a:t>Özürlü misafirhaneleri</a:t>
            </a:r>
          </a:p>
          <a:p>
            <a:r>
              <a:rPr lang="tr-TR" dirty="0" smtClean="0"/>
              <a:t>Güçlendirilmiş evde bakım hizmetleri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72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Yoksullar; İşsizler; Evsizler</a:t>
            </a:r>
          </a:p>
        </p:txBody>
      </p:sp>
      <p:pic>
        <p:nvPicPr>
          <p:cNvPr id="17412" name="Picture 2" descr="E:\fotograf\Picture 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693" y="3697070"/>
            <a:ext cx="3962400" cy="2971800"/>
          </a:xfrm>
          <a:noFill/>
        </p:spPr>
      </p:pic>
      <p:pic>
        <p:nvPicPr>
          <p:cNvPr id="17413" name="Content Placeholder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98" y="1447315"/>
            <a:ext cx="44196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%C5%9Fsizlikkkk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0022" y="3246097"/>
            <a:ext cx="4377126" cy="3282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Çözüm 3: Yönetsel çözümler 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Çevre ve Halk Sağlığı Kurumu (Özerk)</a:t>
            </a:r>
          </a:p>
          <a:p>
            <a:r>
              <a:rPr lang="tr-TR" dirty="0" smtClean="0"/>
              <a:t>Sağlık Bakanlığı Bilim Danışma Kurulu</a:t>
            </a:r>
          </a:p>
          <a:p>
            <a:r>
              <a:rPr lang="tr-TR" dirty="0" smtClean="0"/>
              <a:t>Her bakanlıkta «halk sağlığı birimi»</a:t>
            </a:r>
          </a:p>
          <a:p>
            <a:r>
              <a:rPr lang="tr-TR" dirty="0" smtClean="0"/>
              <a:t>Türk Hemşireler Birliği</a:t>
            </a:r>
          </a:p>
          <a:p>
            <a:r>
              <a:rPr lang="tr-TR" dirty="0" smtClean="0"/>
              <a:t>Yerel yönetimlerle üniversitelerle işbirliği</a:t>
            </a:r>
          </a:p>
          <a:p>
            <a:r>
              <a:rPr lang="tr-TR" dirty="0" smtClean="0"/>
              <a:t>Güçlendirilmiş il / ilçe hıfzıssıhha kurulları</a:t>
            </a:r>
          </a:p>
          <a:p>
            <a:r>
              <a:rPr lang="tr-TR" dirty="0" smtClean="0"/>
              <a:t>İl sağlık müdürlüğünde «katılım masası»</a:t>
            </a:r>
          </a:p>
          <a:p>
            <a:r>
              <a:rPr lang="tr-TR" dirty="0" smtClean="0"/>
              <a:t>Sivil toplum kuruluşlarıyla yakın işbirliği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95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ÖZET / Öneriler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00846" y="1825625"/>
            <a:ext cx="7852954" cy="4351338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smtClean="0"/>
              <a:t>Planlı hizmet</a:t>
            </a:r>
          </a:p>
          <a:p>
            <a:r>
              <a:rPr lang="tr-TR" b="1" dirty="0" smtClean="0"/>
              <a:t>Güçlü birinci basamak (Sağlık Ocağı)</a:t>
            </a:r>
          </a:p>
          <a:p>
            <a:r>
              <a:rPr lang="tr-TR" b="1" dirty="0" smtClean="0"/>
              <a:t>Etkili ve pragmatik hasta sevk sistemi</a:t>
            </a:r>
          </a:p>
          <a:p>
            <a:r>
              <a:rPr lang="tr-TR" b="1" dirty="0" smtClean="0"/>
              <a:t>Şehir hastanelerinin kamulaştırılması</a:t>
            </a:r>
          </a:p>
          <a:p>
            <a:r>
              <a:rPr lang="tr-TR" b="1" dirty="0" smtClean="0"/>
              <a:t>Her sektörde halk sağlığı birimi</a:t>
            </a:r>
          </a:p>
          <a:p>
            <a:r>
              <a:rPr lang="tr-TR" b="1" dirty="0" smtClean="0"/>
              <a:t>Güçlendirilmiş «Hıfzıssıhha Kurulu»</a:t>
            </a:r>
          </a:p>
          <a:p>
            <a:r>
              <a:rPr lang="tr-TR" b="1" dirty="0" smtClean="0"/>
              <a:t>İllerde «katılım masası»</a:t>
            </a:r>
          </a:p>
          <a:p>
            <a:r>
              <a:rPr lang="tr-TR" b="1" dirty="0" smtClean="0"/>
              <a:t>Çevre ve Halk Sağlığı Kurumu</a:t>
            </a:r>
          </a:p>
          <a:p>
            <a:r>
              <a:rPr lang="tr-TR" b="1" dirty="0" smtClean="0"/>
              <a:t>Sağlık Bakanlığı Bilim Danışma Kurulu</a:t>
            </a:r>
          </a:p>
          <a:p>
            <a:r>
              <a:rPr lang="tr-TR" b="1" dirty="0" smtClean="0"/>
              <a:t>Türk Hemşireler Birliği</a:t>
            </a:r>
          </a:p>
        </p:txBody>
      </p:sp>
    </p:spTree>
    <p:extLst>
      <p:ext uri="{BB962C8B-B14F-4D97-AF65-F5344CB8AC3E}">
        <p14:creationId xmlns:p14="http://schemas.microsoft.com/office/powerpoint/2010/main" val="16283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2254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b="1" dirty="0" smtClean="0">
                <a:solidFill>
                  <a:srgbClr val="C00000"/>
                </a:solidFill>
              </a:rPr>
              <a:t>Dinlediğiniz için</a:t>
            </a:r>
          </a:p>
          <a:p>
            <a:pPr marL="0" indent="0" algn="ctr">
              <a:buNone/>
            </a:pPr>
            <a:r>
              <a:rPr lang="tr-TR" sz="6000" b="1" dirty="0" smtClean="0">
                <a:solidFill>
                  <a:srgbClr val="C00000"/>
                </a:solidFill>
              </a:rPr>
              <a:t>TEŞEKKÜR EDERİM</a:t>
            </a:r>
            <a:endParaRPr lang="tr-TR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Yaşlılar; Engelliler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4" name="3 İçerik Yer Tutucusu" descr="bolu-engelli-merdiven.2012120316272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12" y="2355080"/>
            <a:ext cx="6350870" cy="425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YAŞLILAR HAFTASI KUTLU OLS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0" y="2054634"/>
            <a:ext cx="5240450" cy="290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Kuraklık; Hava kirliliği</a:t>
            </a:r>
          </a:p>
        </p:txBody>
      </p:sp>
      <p:pic>
        <p:nvPicPr>
          <p:cNvPr id="4" name="Picture 6" descr="g_drough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82" y="1968341"/>
            <a:ext cx="2512423" cy="450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21_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913" y="2043385"/>
            <a:ext cx="2222687" cy="4351338"/>
          </a:xfrm>
          <a:noFill/>
        </p:spPr>
      </p:pic>
      <p:pic>
        <p:nvPicPr>
          <p:cNvPr id="7" name="Picture 2" descr="G:\Figures\29508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7187" y="2044792"/>
            <a:ext cx="4349931" cy="4349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0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Sanayi; Atıklar</a:t>
            </a:r>
          </a:p>
        </p:txBody>
      </p:sp>
      <p:pic>
        <p:nvPicPr>
          <p:cNvPr id="21508" name="Picture 2" descr="G:\Figures\cevre_kirliligi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303" y="2311491"/>
            <a:ext cx="4978400" cy="3394075"/>
          </a:xfrm>
          <a:noFill/>
        </p:spPr>
      </p:pic>
      <p:pic>
        <p:nvPicPr>
          <p:cNvPr id="5" name="Picture 4" descr="http://www.bayanlar.biz/wp-content/uploads/Ruyada-Copluk-Gorme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79" y="2341759"/>
            <a:ext cx="6258335" cy="33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3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Akarsu kirliliği; Trafik kazaları</a:t>
            </a:r>
          </a:p>
        </p:txBody>
      </p:sp>
      <p:pic>
        <p:nvPicPr>
          <p:cNvPr id="22532" name="Picture 2" descr="G:\Figures\imagesCAIPO2O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697" y="2325188"/>
            <a:ext cx="5043116" cy="3529148"/>
          </a:xfrm>
          <a:noFill/>
        </p:spPr>
      </p:pic>
      <p:pic>
        <p:nvPicPr>
          <p:cNvPr id="5" name="Picture 4" descr="http://www.ilkhabergazetesi.com/wordpress/wp-content/2008/10/kaza20081016ay145781_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46" y="2155475"/>
            <a:ext cx="4927192" cy="369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3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923</Words>
  <Application>Microsoft Office PowerPoint</Application>
  <PresentationFormat>Geniş ekran</PresentationFormat>
  <Paragraphs>213</Paragraphs>
  <Slides>52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8" baseType="lpstr">
      <vt:lpstr>Arial</vt:lpstr>
      <vt:lpstr>Arial Black</vt:lpstr>
      <vt:lpstr>Calibri</vt:lpstr>
      <vt:lpstr>Calibri Light</vt:lpstr>
      <vt:lpstr>Office Teması</vt:lpstr>
      <vt:lpstr>Photo Editor Photo</vt:lpstr>
      <vt:lpstr>   SAĞLIK MÜLKÜN TEMELİDİR  Sağlık Politikaları Kavramlar, Sorunlar, Çözümler</vt:lpstr>
      <vt:lpstr>PowerPoint Sunusu</vt:lpstr>
      <vt:lpstr>SAĞLIK VE TIBBİ HİZMETLER AYRIMI</vt:lpstr>
      <vt:lpstr>PowerPoint Sunusu</vt:lpstr>
      <vt:lpstr>Yoksullar; İşsizler; Evsizler</vt:lpstr>
      <vt:lpstr>Yaşlılar; Engelliler</vt:lpstr>
      <vt:lpstr>Kuraklık; Hava kirliliği</vt:lpstr>
      <vt:lpstr>Sanayi; Atıklar</vt:lpstr>
      <vt:lpstr>Akarsu kirliliği; Trafik kazaları</vt:lpstr>
      <vt:lpstr>Çarpık kentleşme; Afetler</vt:lpstr>
      <vt:lpstr>Sağlıklı gıda</vt:lpstr>
      <vt:lpstr>Beslenme</vt:lpstr>
      <vt:lpstr>Biyolojik çevremiz</vt:lpstr>
      <vt:lpstr>Şiddet; Yanlış inanışlar</vt:lpstr>
      <vt:lpstr>Bataklıklar; İş kazaları</vt:lpstr>
      <vt:lpstr>Çöplükler; Arıtma tesisleri</vt:lpstr>
      <vt:lpstr>Enerji santralları; Madenler</vt:lpstr>
      <vt:lpstr>ASM’ler; Okullar</vt:lpstr>
      <vt:lpstr>Hastalar; Hastaneler</vt:lpstr>
      <vt:lpstr>İlaç; Aşı; Tıbbi cihazlar</vt:lpstr>
      <vt:lpstr>PowerPoint Sunusu</vt:lpstr>
      <vt:lpstr>TC Anayasası</vt:lpstr>
      <vt:lpstr>TC Anayasası</vt:lpstr>
      <vt:lpstr>TC Anayasası</vt:lpstr>
      <vt:lpstr>İnsan Hakları Evrensel Bildirgesi</vt:lpstr>
      <vt:lpstr>PowerPoint Sunusu</vt:lpstr>
      <vt:lpstr>Devletin 4 Temel Direği Vatandaşların 4 Temel Anayasal Hakkı</vt:lpstr>
      <vt:lpstr>EŞİTLİK (HAKÇALIK) İLKESİ</vt:lpstr>
      <vt:lpstr>PowerPoint Sunusu</vt:lpstr>
      <vt:lpstr>SAĞLIĞIN AKTÖRLERİ</vt:lpstr>
      <vt:lpstr>SAĞLIĞIN AKTÖRLERİ</vt:lpstr>
      <vt:lpstr>PowerPoint Sunusu</vt:lpstr>
      <vt:lpstr>PowerPoint Sunusu</vt:lpstr>
      <vt:lpstr>TEK SAĞLIK</vt:lpstr>
      <vt:lpstr>PowerPoint Sunusu</vt:lpstr>
      <vt:lpstr>Hekim seçme serbestliği ve Performans</vt:lpstr>
      <vt:lpstr>Aile hekimliği</vt:lpstr>
      <vt:lpstr>Kamu – Özel ortaklığı / Şehir hastaneleri</vt:lpstr>
      <vt:lpstr>Sağlık insan kaynakları</vt:lpstr>
      <vt:lpstr>Aşı, İlaç, Araç - Gereç</vt:lpstr>
      <vt:lpstr>Finansman</vt:lpstr>
      <vt:lpstr>Mevzuat</vt:lpstr>
      <vt:lpstr>Araştırma </vt:lpstr>
      <vt:lpstr>Tıbbi sorunlar / Hizmet programları</vt:lpstr>
      <vt:lpstr>Sosyal sorunlar</vt:lpstr>
      <vt:lpstr>Çevresel sorunlar</vt:lpstr>
      <vt:lpstr>PowerPoint Sunusu</vt:lpstr>
      <vt:lpstr>Çözüm 1: Yapılandırılmış birinci basamak SAĞLIK OCAĞI</vt:lpstr>
      <vt:lpstr>Çözüm 2: Kamulaştırılmış şehir hastaneleri</vt:lpstr>
      <vt:lpstr>Çözüm 3: Yönetsel çözümler </vt:lpstr>
      <vt:lpstr>ÖZET / Öneriler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SAĞLIK MÜLKÜN TEMELİDİR Sağlık Politikaları</dc:title>
  <dc:creator>ronaldinho424</dc:creator>
  <cp:lastModifiedBy>ronaldinho424</cp:lastModifiedBy>
  <cp:revision>57</cp:revision>
  <dcterms:created xsi:type="dcterms:W3CDTF">2022-02-11T12:00:00Z</dcterms:created>
  <dcterms:modified xsi:type="dcterms:W3CDTF">2022-02-13T18:14:31Z</dcterms:modified>
</cp:coreProperties>
</file>