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02" r:id="rId4"/>
    <p:sldId id="300" r:id="rId5"/>
    <p:sldId id="277" r:id="rId6"/>
    <p:sldId id="317" r:id="rId7"/>
    <p:sldId id="318" r:id="rId8"/>
    <p:sldId id="303" r:id="rId9"/>
    <p:sldId id="304" r:id="rId10"/>
    <p:sldId id="297" r:id="rId11"/>
    <p:sldId id="291" r:id="rId12"/>
    <p:sldId id="294" r:id="rId13"/>
    <p:sldId id="292" r:id="rId14"/>
    <p:sldId id="293" r:id="rId15"/>
    <p:sldId id="286" r:id="rId16"/>
    <p:sldId id="298" r:id="rId17"/>
    <p:sldId id="308" r:id="rId18"/>
    <p:sldId id="343" r:id="rId19"/>
    <p:sldId id="342" r:id="rId20"/>
    <p:sldId id="295" r:id="rId21"/>
    <p:sldId id="344" r:id="rId22"/>
    <p:sldId id="284" r:id="rId23"/>
    <p:sldId id="282" r:id="rId24"/>
    <p:sldId id="283" r:id="rId25"/>
    <p:sldId id="328" r:id="rId26"/>
    <p:sldId id="329" r:id="rId27"/>
    <p:sldId id="309" r:id="rId28"/>
    <p:sldId id="305" r:id="rId29"/>
    <p:sldId id="340" r:id="rId30"/>
    <p:sldId id="306" r:id="rId31"/>
    <p:sldId id="341" r:id="rId32"/>
    <p:sldId id="307" r:id="rId33"/>
    <p:sldId id="310" r:id="rId34"/>
    <p:sldId id="312" r:id="rId35"/>
    <p:sldId id="311" r:id="rId36"/>
    <p:sldId id="320" r:id="rId37"/>
    <p:sldId id="348" r:id="rId38"/>
    <p:sldId id="321" r:id="rId39"/>
    <p:sldId id="322" r:id="rId40"/>
    <p:sldId id="315" r:id="rId41"/>
    <p:sldId id="347" r:id="rId42"/>
    <p:sldId id="323" r:id="rId43"/>
    <p:sldId id="324" r:id="rId44"/>
    <p:sldId id="299" r:id="rId45"/>
    <p:sldId id="326" r:id="rId46"/>
    <p:sldId id="325" r:id="rId47"/>
    <p:sldId id="327" r:id="rId48"/>
    <p:sldId id="349" r:id="rId49"/>
    <p:sldId id="269" r:id="rId50"/>
    <p:sldId id="290" r:id="rId51"/>
    <p:sldId id="332" r:id="rId52"/>
    <p:sldId id="335" r:id="rId53"/>
    <p:sldId id="270" r:id="rId54"/>
    <p:sldId id="336" r:id="rId55"/>
    <p:sldId id="337" r:id="rId56"/>
    <p:sldId id="338" r:id="rId57"/>
    <p:sldId id="330" r:id="rId58"/>
    <p:sldId id="288" r:id="rId59"/>
    <p:sldId id="272" r:id="rId60"/>
    <p:sldId id="331" r:id="rId61"/>
    <p:sldId id="346" r:id="rId62"/>
    <p:sldId id="345" r:id="rId63"/>
    <p:sldId id="334" r:id="rId64"/>
    <p:sldId id="273" r:id="rId65"/>
    <p:sldId id="279" r:id="rId66"/>
    <p:sldId id="339" r:id="rId67"/>
    <p:sldId id="259" r:id="rId68"/>
    <p:sldId id="260" r:id="rId69"/>
    <p:sldId id="257" r:id="rId70"/>
    <p:sldId id="258" r:id="rId71"/>
    <p:sldId id="261" r:id="rId72"/>
    <p:sldId id="262" r:id="rId73"/>
    <p:sldId id="263" r:id="rId74"/>
    <p:sldId id="264" r:id="rId75"/>
    <p:sldId id="265" r:id="rId76"/>
    <p:sldId id="266" r:id="rId77"/>
    <p:sldId id="267" r:id="rId7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97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071BD2-5EF9-E0F4-B957-452C1C727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74A6AA2-39E0-A08B-FF78-8B5D9F5CA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087748F-4061-AA56-A3B7-94BC8262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1DDDF6A-DCC7-7E0D-7A4D-F89B63BD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56DC4A7-B020-03EF-0CC4-A4B11C23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872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14576E-29CB-8D14-DD3B-960D58B0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9D5A92B-20AD-F2BF-F375-5E2F80838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ED592D2-8CE9-23FF-3E28-BB004E89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D58A5F-9C12-653F-FFEC-BB40FDBF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AF1A760-96C8-B6AB-3909-1CFEABDE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46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5BD9932-71D3-321F-55EF-CCD31D9B7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908C7D0-9C59-68CC-D30E-EFD92AC0E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BD2DFE-3D6F-AE05-7B30-F35EFA61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0CD49-9CFF-8147-2ED1-29C8B997B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323B3A6-F2F1-7FCF-FE2A-DC2377D5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187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A3A105-1416-B66A-39E4-BDB96AC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574134-6E4C-1514-C5D1-59CC8A17E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C5DE17E-154B-1B68-41FF-58F643A6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08D51D7-E5A5-F9D1-4E70-5BBB738D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33F34A8-5851-4273-3DCF-132B78D2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534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ED335B-0391-FAA2-E031-F1FD3CD6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00F32DC-BAE3-1242-892C-433444F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E4A1A52-542D-8B14-EC06-84FF3818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799979-5448-125B-79B0-FD24A342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82C3A8F-F8D5-F485-33A5-B4095DB9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428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70F731-9D26-0BFA-7E8A-6DC6DF85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808FAF-36DA-CD1C-F973-46E815B21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A141DBF-9F69-AAAE-F9DC-AE7CD61F8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F813D67-76C6-69BD-5A69-67DB13A6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74810AB-9A4D-3A4D-14DE-F1F1DAD7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BDA13A3-0FE8-46CF-AE04-BFD686FD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909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6B0A0A-BBF6-A3E9-D983-7A221AB7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A8E326-49A1-8D83-A7D3-809064A4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D6893E0-B71C-499F-BCEB-CC22F1E99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52CEA97-D363-20F3-4A38-154B98E27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56B1FBF-C5CC-803E-BEFF-233092B38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349D789-2CE3-027B-6728-D2E1FDE1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7A29FDD-7A39-19F7-3343-59EF8D79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5E22E91-8767-603A-EEDB-2E212BB3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93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52F1AD-E64D-8F17-C44E-612C2D2E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FA2833D-5EAC-BFAA-B6DD-5CC6A9D2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61BE352-DEC6-B903-BB65-50B69101B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86829FC-E9C3-EBFA-E81F-F6DF73BB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921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8053511-784A-F2E0-F811-620E68AF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AA1FFCD-9014-1447-5AC1-54BA8A11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8F11C63-5A0C-57E3-72BB-E39CDC2A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928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A29DAC-7B1E-ECDF-3095-7F3D6F36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69CB30-23D8-CB8A-E1B1-2E5A4617B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B1904BF-FA5B-D549-00B6-D0C6EB5AB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9D39F6B-A066-86B5-CD4C-6F8FE2CF2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018A624-9D78-0F03-BDDF-19369E68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D2806A-DB4C-1F69-3282-D25FF859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1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2818C2-2853-015C-B3EE-A0CE235A4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4DD1FCD-39AB-2F79-E9A1-E66877876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A0B3D6A-BAAF-1A6B-99C8-9BBEB518A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D042BEC-0056-5A10-1053-1EC785AB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1E64C3E-A9CA-8128-0FAC-543934027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2939BCA-2487-11A8-E620-AF725D04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954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361F89B-FDEB-0380-4016-06B793F4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8D8A52A-1F18-5842-C09C-B47105485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6C4198-0919-7994-533F-398946812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4DA0-A6FF-4BCA-91B0-C400E323AD67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D59E35-89FC-9FD0-6A6E-7E4BA1865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72E066-04A6-B906-2B2B-3E364078E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5374C-A59E-48DA-A721-604D28C099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242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i2.wp.com/fikir.news/wp-content/uploads/2020/09/bhopal-1.jpg?ssl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s://i1.wp.com/fikir.news/wp-content/uploads/2020/09/3.jpg?ssl=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m.tr/url?sa=i&amp;rct=j&amp;q=deprem&amp;source=images&amp;cd=&amp;cad=rja&amp;docid=8qxraiQ-AB-85M&amp;tbnid=PAOOepUj9WjTMM:&amp;ved=0CAUQjRw&amp;url=http://www.nkfu.com/deprem-resimleri/&amp;ei=LUUWUqn8KMKctQanmIGYAg&amp;bvm=bv.51156542,d.Yms&amp;psig=AFQjCNFRLPxoRZYjkS8cmvlAiTv8MJQ7lg&amp;ust=1377277401553122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D071F9-2CDA-6C75-E821-73669898C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123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89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DÜNYA ve BİZ </a:t>
            </a:r>
            <a:br>
              <a:rPr lang="tr-TR" sz="89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7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tr-TR" sz="27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7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Prof. Dr. Zafer Öztek</a:t>
            </a:r>
            <a:br>
              <a:rPr lang="tr-TR" sz="27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7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HASUDER üyesi</a:t>
            </a:r>
            <a:br>
              <a:rPr lang="tr-TR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7FAA466-2B54-A35D-0B0A-F303EF382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3842"/>
            <a:ext cx="9144000" cy="1655762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8738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00E826-73E8-8A32-FE4C-02C61373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Ormanları yok ettik</a:t>
            </a:r>
          </a:p>
        </p:txBody>
      </p:sp>
      <p:pic>
        <p:nvPicPr>
          <p:cNvPr id="4" name="İçerik Yer Tutucusu 3" descr="Top 11 maps that ultimately explain climate change and its impact -  Geoawesomeness | Deforestation, Climate change, Map">
            <a:extLst>
              <a:ext uri="{FF2B5EF4-FFF2-40B4-BE49-F238E27FC236}">
                <a16:creationId xmlns:a16="http://schemas.microsoft.com/office/drawing/2014/main" id="{C488FBE3-4F6E-9DC7-7629-5DBCD31A3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40" y="1470025"/>
            <a:ext cx="6416860" cy="50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640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4FC38B-7DC0-C79B-41DA-6205C3029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Asırlık ağaçları kestik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A0869503-70D3-F6BB-A869-479C140E6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240" y="1552972"/>
            <a:ext cx="6634639" cy="495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5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AA6A2B-C1F2-B754-14ED-8623A0E6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Yaktık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A27908A-C7C5-C99A-5004-2C12D4A35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610456"/>
            <a:ext cx="6540500" cy="341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İçerik Yer Tutucusu 3" descr="Avustralya'daki yangın durdurulamıyor: 6 milyon hektarı aşkın alan küle döndü, 24 kişi öldü, 480 milyon hayvan telef oldu">
            <a:extLst>
              <a:ext uri="{FF2B5EF4-FFF2-40B4-BE49-F238E27FC236}">
                <a16:creationId xmlns:a16="http://schemas.microsoft.com/office/drawing/2014/main" id="{5A834FD9-B616-EAD7-8404-50B55F31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91360"/>
            <a:ext cx="5222240" cy="4699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69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1439DF-B6A2-9A9F-D83D-369BE3F9A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Dünyanın akciğeri Amazon Ormanını tahrip ettik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05D06B6-9DF7-6E91-EE41-173859593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4" y="1459864"/>
            <a:ext cx="6822652" cy="5116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94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0FAC97-48DA-800F-B2C4-AC9B9C90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Amazon’da altın aradık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E8DA1F1-6B10-CDEB-6BC7-440C181B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35" y="2182624"/>
            <a:ext cx="5158317" cy="3868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07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0262DF-9FD5-C5DD-851A-CA06473C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Gölleri kuruttuk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14B8DB3-1A11-9473-B383-8745EB34F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437" y="1213485"/>
            <a:ext cx="9581126" cy="3261995"/>
          </a:xfrm>
          <a:prstGeom prst="rect">
            <a:avLst/>
          </a:prstGeom>
        </p:spPr>
      </p:pic>
      <p:pic>
        <p:nvPicPr>
          <p:cNvPr id="5" name="İçerik Yer Tutucusu 3">
            <a:extLst>
              <a:ext uri="{FF2B5EF4-FFF2-40B4-BE49-F238E27FC236}">
                <a16:creationId xmlns:a16="http://schemas.microsoft.com/office/drawing/2014/main" id="{9D4D2C97-CB44-E12B-1ACC-FC8F259CF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82" y="4158449"/>
            <a:ext cx="4641850" cy="2532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36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86D5DB-365E-08F7-02D0-68BDFD612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Canlıların kökünü kazıdık</a:t>
            </a:r>
          </a:p>
        </p:txBody>
      </p:sp>
      <p:pic>
        <p:nvPicPr>
          <p:cNvPr id="4" name="İçerik Yer Tutucusu 3" descr="Schleich Amerikan Bizonu Figür Fiyatı - Taksit Seçenekleri">
            <a:extLst>
              <a:ext uri="{FF2B5EF4-FFF2-40B4-BE49-F238E27FC236}">
                <a16:creationId xmlns:a16="http://schemas.microsoft.com/office/drawing/2014/main" id="{FE73D110-DB01-AA68-BEBC-8B6EF3CDC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" y="2587942"/>
            <a:ext cx="35718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E4B5C80-B37D-B115-22CB-B53B52DC0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93" y="1690688"/>
            <a:ext cx="5927123" cy="463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948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0B2E6B-1DA2-67A3-DEDF-1A14DCBF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Balıkları ziyan ettik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0D7B16B-EF3B-4344-9DCC-5BA96B24E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99" y="1690688"/>
            <a:ext cx="8363886" cy="4426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10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A5C347-4DAB-0652-986A-8CD927A0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Öldürdük, yok ettik</a:t>
            </a:r>
          </a:p>
        </p:txBody>
      </p:sp>
      <p:pic>
        <p:nvPicPr>
          <p:cNvPr id="4" name="İçerik Yer Tutucusu 3" descr="Avcılar paylaştı, sosyal medya ayağa kalktı">
            <a:extLst>
              <a:ext uri="{FF2B5EF4-FFF2-40B4-BE49-F238E27FC236}">
                <a16:creationId xmlns:a16="http://schemas.microsoft.com/office/drawing/2014/main" id="{61DFF6B1-64D2-695A-3F2C-FCC35390B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72481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16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242C77-13E4-0C0C-57A0-0048B390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/>
              <a:t>Canlıkıran</a:t>
            </a:r>
            <a:r>
              <a:rPr lang="tr-TR" sz="3600" b="1" dirty="0"/>
              <a:t> serptik, ekolojik dengeyi bozduk</a:t>
            </a:r>
          </a:p>
        </p:txBody>
      </p:sp>
      <p:pic>
        <p:nvPicPr>
          <p:cNvPr id="4" name="İçerik Yer Tutucusu 3" descr="vietnam dioksin zehirlenmesi turuncu ajan">
            <a:extLst>
              <a:ext uri="{FF2B5EF4-FFF2-40B4-BE49-F238E27FC236}">
                <a16:creationId xmlns:a16="http://schemas.microsoft.com/office/drawing/2014/main" id="{BEC80D44-880A-6757-7F3E-0B16433B3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60" y="1332601"/>
            <a:ext cx="7419419" cy="4946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68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7A971A-EBB4-4CDB-4522-39F7AE04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Uzayda milyarlarca galaksi var</a:t>
            </a:r>
          </a:p>
        </p:txBody>
      </p:sp>
      <p:pic>
        <p:nvPicPr>
          <p:cNvPr id="3076" name="Picture 4" descr="Uzay şimdi bir başka güzel | Umut Fırat Eroğlu | Köşe Yazıları">
            <a:extLst>
              <a:ext uri="{FF2B5EF4-FFF2-40B4-BE49-F238E27FC236}">
                <a16:creationId xmlns:a16="http://schemas.microsoft.com/office/drawing/2014/main" id="{F81F3881-2426-BE64-59C5-4A6559B7B4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80" y="1314622"/>
            <a:ext cx="8229600" cy="492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8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A6641C-371B-CE29-A2F8-82AEC73E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Dünyayı çoraklaştırdık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0297A48-5DC9-E0F4-4311-93AF5293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" y="1545749"/>
            <a:ext cx="609600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D3B52AA-E56A-08E5-546E-CE940BDDC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60" y="2343785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15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229D0B-7CD7-0C4F-7679-D26722B5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Çölleşme yeni savaşlara yol açabilir">
            <a:extLst>
              <a:ext uri="{FF2B5EF4-FFF2-40B4-BE49-F238E27FC236}">
                <a16:creationId xmlns:a16="http://schemas.microsoft.com/office/drawing/2014/main" id="{9BD995F5-DCA0-1032-1E31-B9C4A397FA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" y="477044"/>
            <a:ext cx="60007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ünümüzün Önemli Çevresel Sorunu: Kuraklık ve Çölleşme | PeyzaX">
            <a:extLst>
              <a:ext uri="{FF2B5EF4-FFF2-40B4-BE49-F238E27FC236}">
                <a16:creationId xmlns:a16="http://schemas.microsoft.com/office/drawing/2014/main" id="{AEF570D9-BA75-BDE3-5D41-318B78D5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80" y="1821181"/>
            <a:ext cx="6228080" cy="414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7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2E94B6-8BEF-7DE4-F775-7E01427C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Denizleri plastik çöplerle doldurduk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F875C4-B641-871A-8C9A-DDFEC1B84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9E7418C-7FA6-DD56-FF46-BD328442D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06" y="1690688"/>
            <a:ext cx="7443644" cy="4351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201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2EE8FA-BF35-47C0-F15A-E0A98789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Canlıları plastiklerle öldürdük</a:t>
            </a:r>
          </a:p>
        </p:txBody>
      </p:sp>
      <p:pic>
        <p:nvPicPr>
          <p:cNvPr id="4" name="İçerik Yer Tutucusu 3" descr="Doğa Katliamı: Ölen Albatrosların Midelerinden Çıkanlara Bakın! - onedio.com">
            <a:extLst>
              <a:ext uri="{FF2B5EF4-FFF2-40B4-BE49-F238E27FC236}">
                <a16:creationId xmlns:a16="http://schemas.microsoft.com/office/drawing/2014/main" id="{5D6B944E-650B-1BE6-AE98-B1D58B6DC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44" y="1615440"/>
            <a:ext cx="6294556" cy="311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Plastik atıkların pençesindeki canlılar - Hayvanlar Alemi haberleri">
            <a:extLst>
              <a:ext uri="{FF2B5EF4-FFF2-40B4-BE49-F238E27FC236}">
                <a16:creationId xmlns:a16="http://schemas.microsoft.com/office/drawing/2014/main" id="{3DC4BAC6-2ED6-940A-1739-E2F001616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15" y="3068320"/>
            <a:ext cx="5581941" cy="32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25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39F6E6-16B1-EED0-F6D4-A6EE75FB3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Okyanuslarda çöp adaları oluşturduk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6B8CEB9-B8EA-02AE-A863-5B972FB57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21" y="1690688"/>
            <a:ext cx="8373939" cy="4708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548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D6D8F5-5458-9C8F-9698-1ACA0FB7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Nehirleri kirlettik</a:t>
            </a:r>
          </a:p>
        </p:txBody>
      </p:sp>
      <p:pic>
        <p:nvPicPr>
          <p:cNvPr id="15362" name="Picture 2" descr="Dünyanın En Kirli Nehri">
            <a:extLst>
              <a:ext uri="{FF2B5EF4-FFF2-40B4-BE49-F238E27FC236}">
                <a16:creationId xmlns:a16="http://schemas.microsoft.com/office/drawing/2014/main" id="{B846C578-E652-B13E-322A-F058D2653E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7" y="1762767"/>
            <a:ext cx="5011227" cy="333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bout half of US water 'too polluted' for swimming, fishing or drinking,  report finds – The Hill">
            <a:extLst>
              <a:ext uri="{FF2B5EF4-FFF2-40B4-BE49-F238E27FC236}">
                <a16:creationId xmlns:a16="http://schemas.microsoft.com/office/drawing/2014/main" id="{BF282818-798D-9C72-C31E-3612A36E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07" y="1795231"/>
            <a:ext cx="5808955" cy="326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858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7AA9D7-1475-72D2-AF1D-CD1F9974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Havayı kirlettik</a:t>
            </a:r>
          </a:p>
        </p:txBody>
      </p:sp>
      <p:pic>
        <p:nvPicPr>
          <p:cNvPr id="16388" name="Picture 4" descr="Does air pollution cause climate change? | IQAir">
            <a:extLst>
              <a:ext uri="{FF2B5EF4-FFF2-40B4-BE49-F238E27FC236}">
                <a16:creationId xmlns:a16="http://schemas.microsoft.com/office/drawing/2014/main" id="{8BC17F82-6096-33CC-0BDD-93FEE139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22" y="1456046"/>
            <a:ext cx="8388955" cy="436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5E048F9-9C41-6F54-EF0D-95BF387FC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6196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3653DF-5F49-9084-36CF-BDE3E1AC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Denizleri kirlettik</a:t>
            </a:r>
          </a:p>
        </p:txBody>
      </p:sp>
      <p:pic>
        <p:nvPicPr>
          <p:cNvPr id="5" name="Resim 4" descr="Dünyanın Başına İnsan Eliyle Gelmiş En Korkunç 10 Felaket - onedio.com">
            <a:extLst>
              <a:ext uri="{FF2B5EF4-FFF2-40B4-BE49-F238E27FC236}">
                <a16:creationId xmlns:a16="http://schemas.microsoft.com/office/drawing/2014/main" id="{99A5507A-C286-0BB0-7B4D-B89817BAA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37" y="1453816"/>
            <a:ext cx="6801331" cy="47231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2DF5D927-A096-C0BA-28B9-DC8DF5695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92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E38B8B-4779-8E42-E056-0275EE83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Nükleer kirlenmeye yol açtık</a:t>
            </a:r>
          </a:p>
        </p:txBody>
      </p:sp>
      <p:pic>
        <p:nvPicPr>
          <p:cNvPr id="5" name="Resim 4" descr="Image for post">
            <a:extLst>
              <a:ext uri="{FF2B5EF4-FFF2-40B4-BE49-F238E27FC236}">
                <a16:creationId xmlns:a16="http://schemas.microsoft.com/office/drawing/2014/main" id="{69A584B3-24FC-216E-0D6D-06991FF64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02" y="1605994"/>
            <a:ext cx="6224283" cy="364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İçerik Yer Tutucusu 3" descr="Ülkelerin nükleer silah dağılımı">
            <a:extLst>
              <a:ext uri="{FF2B5EF4-FFF2-40B4-BE49-F238E27FC236}">
                <a16:creationId xmlns:a16="http://schemas.microsoft.com/office/drawing/2014/main" id="{4FC8EBFF-CB1F-5377-A188-9EC402260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2" y="2987120"/>
            <a:ext cx="5791950" cy="289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990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8B5C4B-5091-9413-9BCD-0168B25A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Yok etmenin silahlarını geliştirdik</a:t>
            </a:r>
          </a:p>
        </p:txBody>
      </p:sp>
      <p:pic>
        <p:nvPicPr>
          <p:cNvPr id="4" name="İçerik Yer Tutucusu 3" descr="Atom bombası nedir?&lt;br /&gt;&#10;&amp;nbsp;">
            <a:extLst>
              <a:ext uri="{FF2B5EF4-FFF2-40B4-BE49-F238E27FC236}">
                <a16:creationId xmlns:a16="http://schemas.microsoft.com/office/drawing/2014/main" id="{53BBD63E-7B10-170A-9BF8-6B3A74BEE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92" y="1690688"/>
            <a:ext cx="8201814" cy="460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79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87FEB9-0EA1-BF30-D13F-DE09B7FC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Bizim galaksimiz: Samanyolu</a:t>
            </a:r>
          </a:p>
        </p:txBody>
      </p:sp>
      <p:pic>
        <p:nvPicPr>
          <p:cNvPr id="4098" name="Picture 2" descr="Samanyolu Galaksisi - UzayGO.Com">
            <a:extLst>
              <a:ext uri="{FF2B5EF4-FFF2-40B4-BE49-F238E27FC236}">
                <a16:creationId xmlns:a16="http://schemas.microsoft.com/office/drawing/2014/main" id="{6607537F-3D63-CDFD-2B7A-8E408981E1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86" y="1649100"/>
            <a:ext cx="7992228" cy="48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06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8F83C-12A8-C930-07D9-41B3CB682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Balıklar bile kanser oldu</a:t>
            </a:r>
          </a:p>
        </p:txBody>
      </p:sp>
      <p:pic>
        <p:nvPicPr>
          <p:cNvPr id="4" name="İçerik Yer Tutucusu 3" descr="fukuşima | Adana Ekoloji Derneği girişimi">
            <a:extLst>
              <a:ext uri="{FF2B5EF4-FFF2-40B4-BE49-F238E27FC236}">
                <a16:creationId xmlns:a16="http://schemas.microsoft.com/office/drawing/2014/main" id="{D81DF695-5358-8A9B-628B-2ACE5487D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6" y="2050828"/>
            <a:ext cx="7619047" cy="4063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333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31C225-E847-E10F-2076-4B2E1711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Özür diledik, ama iş işten geçmişti</a:t>
            </a:r>
          </a:p>
        </p:txBody>
      </p:sp>
      <p:pic>
        <p:nvPicPr>
          <p:cNvPr id="4" name="İçerik Yer Tutucusu 3" descr="sorry">
            <a:extLst>
              <a:ext uri="{FF2B5EF4-FFF2-40B4-BE49-F238E27FC236}">
                <a16:creationId xmlns:a16="http://schemas.microsoft.com/office/drawing/2014/main" id="{94BB2037-68BB-13CF-2855-B511A0DFD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72" y="1825625"/>
            <a:ext cx="7732056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685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0B2A36-5314-42FF-739E-7D96B17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Zehir saçan sanayi yarattık (</a:t>
            </a:r>
            <a:r>
              <a:rPr lang="tr-TR" sz="3600" b="1" dirty="0" err="1"/>
              <a:t>Bhopal</a:t>
            </a:r>
            <a:r>
              <a:rPr lang="tr-TR" sz="3600" b="1" dirty="0"/>
              <a:t> kenti)</a:t>
            </a:r>
          </a:p>
        </p:txBody>
      </p:sp>
      <p:pic>
        <p:nvPicPr>
          <p:cNvPr id="4" name="İçerik Yer Tutucusu 3">
            <a:hlinkClick r:id="rId2"/>
            <a:extLst>
              <a:ext uri="{FF2B5EF4-FFF2-40B4-BE49-F238E27FC236}">
                <a16:creationId xmlns:a16="http://schemas.microsoft.com/office/drawing/2014/main" id="{7D32AC14-7BF6-7F98-F85A-016DD3EAF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2" y="2133600"/>
            <a:ext cx="6755154" cy="32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>
            <a:hlinkClick r:id="rId4"/>
            <a:extLst>
              <a:ext uri="{FF2B5EF4-FFF2-40B4-BE49-F238E27FC236}">
                <a16:creationId xmlns:a16="http://schemas.microsoft.com/office/drawing/2014/main" id="{83A9005F-1E97-46E8-29D5-BA7BA488BA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60" y="3496945"/>
            <a:ext cx="5532120" cy="2995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04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345DA5-8031-652B-71BD-36B5F3C8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Dünyayı çöpe dönüştürdük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ADD696F-9666-8E73-C9B3-C8DA0E4A3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17" y="2235405"/>
            <a:ext cx="5590995" cy="372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İçerik Yer Tutucusu 7" descr="Kuveyt&amp;#39;te 7 milyon lastiğin bulunduğu çöplük ateşe verildi">
            <a:extLst>
              <a:ext uri="{FF2B5EF4-FFF2-40B4-BE49-F238E27FC236}">
                <a16:creationId xmlns:a16="http://schemas.microsoft.com/office/drawing/2014/main" id="{32BD4B38-1112-A7EE-C0F7-B2852E2F2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47" y="1923098"/>
            <a:ext cx="435133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633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D0096C-06B4-2B21-D1D3-4A4185D5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Elektronik çöplükler oluşturduk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88D6406-82E3-B6DC-19FB-199E8010D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48" y="1503680"/>
            <a:ext cx="6652260" cy="4989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026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E80153-6D0C-0280-166B-48CD75EF5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Çöpten izler bıraktık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7478881-31FB-8620-ADA0-C113E2ED0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041" y="1513840"/>
            <a:ext cx="4699692" cy="50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33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4BB907-55B7-F27D-634E-CF3A87B4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Su havzalarını yok ettik</a:t>
            </a:r>
            <a:endParaRPr lang="tr-TR" sz="36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72EDAD4-9D58-8225-1735-04696867A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85F96FE-21A6-AE7D-8699-258F601EEE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163" y="2505075"/>
            <a:ext cx="4917931" cy="3428365"/>
          </a:xfrm>
        </p:spPr>
      </p:pic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821BD72-067F-6886-D632-59C6F0F62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92A304C7-61D1-AC8D-0EB8-9C09A9CA8FD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85809" y="2506467"/>
            <a:ext cx="4625848" cy="3426973"/>
          </a:xfrm>
        </p:spPr>
      </p:pic>
    </p:spTree>
    <p:extLst>
      <p:ext uri="{BB962C8B-B14F-4D97-AF65-F5344CB8AC3E}">
        <p14:creationId xmlns:p14="http://schemas.microsoft.com/office/powerpoint/2010/main" val="2520894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F3EDE4-FE1D-575A-5AEF-3331F180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Ozon tabakasını incelttik</a:t>
            </a:r>
          </a:p>
        </p:txBody>
      </p:sp>
      <p:pic>
        <p:nvPicPr>
          <p:cNvPr id="5126" name="Picture 6" descr="Ozon tabakası hakkında, yıllardır ilk kez iyi bir haber geldi - CHIP Online">
            <a:extLst>
              <a:ext uri="{FF2B5EF4-FFF2-40B4-BE49-F238E27FC236}">
                <a16:creationId xmlns:a16="http://schemas.microsoft.com/office/drawing/2014/main" id="{650A674A-D317-462E-00F1-F92292B2BF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72" y="1825625"/>
            <a:ext cx="77320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13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02A889-7228-ACC5-DB09-29082289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/>
              <a:t>Kürenin ısınmasını hızlandırdık</a:t>
            </a:r>
          </a:p>
        </p:txBody>
      </p:sp>
      <p:pic>
        <p:nvPicPr>
          <p:cNvPr id="11266" name="Picture 2" descr="BM raporu: Küresel ısınma felakete doğru ilerliyor - bianet">
            <a:extLst>
              <a:ext uri="{FF2B5EF4-FFF2-40B4-BE49-F238E27FC236}">
                <a16:creationId xmlns:a16="http://schemas.microsoft.com/office/drawing/2014/main" id="{30866479-BDC9-C47B-8A86-10B890A8FA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906905"/>
            <a:ext cx="7121597" cy="460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33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D2AE3A-6A47-A0C7-EE50-6C5D768B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Doğanın bize sunduğu Dünyayı hor kullandık</a:t>
            </a:r>
          </a:p>
        </p:txBody>
      </p:sp>
      <p:pic>
        <p:nvPicPr>
          <p:cNvPr id="12290" name="Picture 2" descr="İklim Değişikliği, Küresel Isınma ve Türkiye İçin Sonuçları Röportajı  (Çağrı Mert Bakırcı) - Evrim Ağacı">
            <a:extLst>
              <a:ext uri="{FF2B5EF4-FFF2-40B4-BE49-F238E27FC236}">
                <a16:creationId xmlns:a16="http://schemas.microsoft.com/office/drawing/2014/main" id="{8C5FD071-9EF6-27EA-6F4C-B0E2D8CDE7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D754B5-B6EE-7133-CC18-66DE5D2B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Samanyolundaki milyarlarca yıldız sisteminden birisi </a:t>
            </a:r>
            <a:br>
              <a:rPr lang="tr-TR" sz="3600" b="1" dirty="0"/>
            </a:br>
            <a:r>
              <a:rPr lang="tr-TR" sz="3600" b="1" dirty="0"/>
              <a:t>Güneş Sistemi</a:t>
            </a:r>
          </a:p>
        </p:txBody>
      </p:sp>
      <p:pic>
        <p:nvPicPr>
          <p:cNvPr id="2052" name="Picture 4" descr="Güneş Sistemi İçin Bir Kılavuz: Güneş Sistemi İçindeki Cisimler Hakkında  Neler Biliyoruz? - Evrim Ağacı">
            <a:extLst>
              <a:ext uri="{FF2B5EF4-FFF2-40B4-BE49-F238E27FC236}">
                <a16:creationId xmlns:a16="http://schemas.microsoft.com/office/drawing/2014/main" id="{196B1B4A-02B2-8771-3668-5ABD1EC0B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19" y="1711897"/>
            <a:ext cx="8537461" cy="478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894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C6389F-D207-B12A-5324-51888B35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Çevreyi talan ediyoruz – Dünyayı tüketiyoruz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2F343E5-1923-427E-ACE9-7D5E89887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738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0B7FF6-D54B-A123-B6CC-7694A0BC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/>
              <a:t>Mavi gezegen, artık o kadar mavi değil</a:t>
            </a:r>
          </a:p>
        </p:txBody>
      </p:sp>
      <p:pic>
        <p:nvPicPr>
          <p:cNvPr id="4100" name="Picture 4" descr="ANF | Mavi gezegen de 2021'e girmek için acele etti">
            <a:extLst>
              <a:ext uri="{FF2B5EF4-FFF2-40B4-BE49-F238E27FC236}">
                <a16:creationId xmlns:a16="http://schemas.microsoft.com/office/drawing/2014/main" id="{B1355F3F-0946-74A2-D2A4-6AB354760B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43" y="1690688"/>
            <a:ext cx="81642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42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410001-E215-5E8C-DB8D-3796463E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Kıyamet yaklaşıyor</a:t>
            </a:r>
          </a:p>
        </p:txBody>
      </p:sp>
      <p:pic>
        <p:nvPicPr>
          <p:cNvPr id="13314" name="Picture 2" descr="Küresel ısınmanın maliyeti 178 trilyon dolara çıkabilir – Dijital Ekonomi">
            <a:extLst>
              <a:ext uri="{FF2B5EF4-FFF2-40B4-BE49-F238E27FC236}">
                <a16:creationId xmlns:a16="http://schemas.microsoft.com/office/drawing/2014/main" id="{0D1B06D2-4C95-CF27-78D1-C1DA0A8B61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96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36F48D-B3C2-E44C-AC8F-7C8E67DF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DF3D4F3-C072-0036-DC46-F5716B69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680" y="26384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/>
              <a:t>NE UĞRUNA?</a:t>
            </a:r>
          </a:p>
        </p:txBody>
      </p:sp>
    </p:spTree>
    <p:extLst>
      <p:ext uri="{BB962C8B-B14F-4D97-AF65-F5344CB8AC3E}">
        <p14:creationId xmlns:p14="http://schemas.microsoft.com/office/powerpoint/2010/main" val="2412941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C44BBB-B0B5-CE8F-8A53-01741D70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Daha fazla tüketim hırsı uğruna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A980DDA-61A5-FB3B-9755-DEFCCD903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461" y="1595120"/>
            <a:ext cx="810944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75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475E7F-CACE-A67C-9D1F-1A283D89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Kurtulabilir miyiz? </a:t>
            </a:r>
            <a:br>
              <a:rPr lang="tr-TR" b="1" dirty="0"/>
            </a:br>
            <a:r>
              <a:rPr lang="tr-TR" b="1" dirty="0"/>
              <a:t>Geri dönülebilir mi?</a:t>
            </a:r>
          </a:p>
        </p:txBody>
      </p:sp>
      <p:pic>
        <p:nvPicPr>
          <p:cNvPr id="4" name="İçerik Yer Tutucusu 3" descr="Código de marras">
            <a:extLst>
              <a:ext uri="{FF2B5EF4-FFF2-40B4-BE49-F238E27FC236}">
                <a16:creationId xmlns:a16="http://schemas.microsoft.com/office/drawing/2014/main" id="{5E568400-AA3B-F362-5297-5C39F731D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1690688"/>
            <a:ext cx="6339840" cy="4789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958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E957DD-59BA-4973-AFEA-2FA61702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20BFEE-D394-0991-6EA6-13D2B2A35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sz="4800" b="1" dirty="0"/>
              <a:t>HER ÜLKE </a:t>
            </a:r>
          </a:p>
          <a:p>
            <a:pPr marL="0" indent="0" algn="ctr">
              <a:buNone/>
            </a:pPr>
            <a:r>
              <a:rPr lang="tr-TR" sz="4800" b="1" dirty="0"/>
              <a:t>KENDİ SORUMLULUĞUNU </a:t>
            </a:r>
          </a:p>
          <a:p>
            <a:pPr marL="0" indent="0" algn="ctr">
              <a:buNone/>
            </a:pPr>
            <a:r>
              <a:rPr lang="tr-TR" sz="4800" b="1" dirty="0"/>
              <a:t>YERİNE GETİRİRSE</a:t>
            </a:r>
          </a:p>
          <a:p>
            <a:pPr marL="0" indent="0" algn="ctr">
              <a:buNone/>
            </a:pPr>
            <a:r>
              <a:rPr lang="tr-TR" sz="7200" b="1" dirty="0">
                <a:solidFill>
                  <a:srgbClr val="FF0000"/>
                </a:solidFill>
              </a:rPr>
              <a:t>EVET</a:t>
            </a:r>
          </a:p>
          <a:p>
            <a:pPr marL="0" indent="0" algn="ctr">
              <a:buNone/>
            </a:pPr>
            <a:r>
              <a:rPr lang="tr-TR" sz="4800" b="1" dirty="0"/>
              <a:t>GERİ DÖNÜLEBİLİR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1878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1B4766-84B0-A45F-F070-0217594F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9D91FD-8F13-ECA9-1FA6-5C5A3972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>
                <a:solidFill>
                  <a:srgbClr val="FF0000"/>
                </a:solidFill>
              </a:rPr>
              <a:t>TÜRKİYE ve BİZ</a:t>
            </a:r>
          </a:p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Türkiye sorumluluğunu yerine getiriyor mu?</a:t>
            </a:r>
          </a:p>
        </p:txBody>
      </p:sp>
    </p:spTree>
    <p:extLst>
      <p:ext uri="{BB962C8B-B14F-4D97-AF65-F5344CB8AC3E}">
        <p14:creationId xmlns:p14="http://schemas.microsoft.com/office/powerpoint/2010/main" val="3969673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794B0D-0084-32F1-5E92-AAFAB7CD1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4108E3-44B9-9208-30E5-AD64D4023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00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>
                <a:solidFill>
                  <a:srgbClr val="FF0000"/>
                </a:solidFill>
              </a:rPr>
              <a:t>Evet denilemez !!!</a:t>
            </a:r>
          </a:p>
        </p:txBody>
      </p:sp>
    </p:spTree>
    <p:extLst>
      <p:ext uri="{BB962C8B-B14F-4D97-AF65-F5344CB8AC3E}">
        <p14:creationId xmlns:p14="http://schemas.microsoft.com/office/powerpoint/2010/main" val="2327908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5CA09A-E10E-A04F-EAE6-38C9A242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Nehirleri kirlettik (Ergene Nehri)</a:t>
            </a:r>
          </a:p>
        </p:txBody>
      </p:sp>
      <p:pic>
        <p:nvPicPr>
          <p:cNvPr id="5" name="İçerik Yer Tutucusu 4" descr="açık hava, taş, kemer içeren bir resim&#10;&#10;Açıklama otomatik olarak oluşturuldu">
            <a:extLst>
              <a:ext uri="{FF2B5EF4-FFF2-40B4-BE49-F238E27FC236}">
                <a16:creationId xmlns:a16="http://schemas.microsoft.com/office/drawing/2014/main" id="{A0732417-8B14-FDC9-093D-1D5806407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367280"/>
            <a:ext cx="5856471" cy="3312160"/>
          </a:xfrm>
        </p:spPr>
      </p:pic>
      <p:pic>
        <p:nvPicPr>
          <p:cNvPr id="6" name="İçerik Yer Tutucusu 3" descr="turkiyenin-en-kirli-nehri2">
            <a:extLst>
              <a:ext uri="{FF2B5EF4-FFF2-40B4-BE49-F238E27FC236}">
                <a16:creationId xmlns:a16="http://schemas.microsoft.com/office/drawing/2014/main" id="{88423C4A-3278-F4E2-0BF9-C5C5E38AF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40" y="2367280"/>
            <a:ext cx="4975860" cy="3373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82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CD883D-F060-0018-B1E4-42013738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Yalnızca Dünya gezegeninde yaşam var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71B36FA-3B0A-98AE-C8FA-F1E953DBC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167" y="1290543"/>
            <a:ext cx="7826736" cy="51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3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86398F-F58F-97AD-277A-4D9D214B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Havayı kirlettik </a:t>
            </a:r>
            <a:r>
              <a:rPr lang="tr-TR" sz="2800" b="1" dirty="0"/>
              <a:t>(Afşin – Elbistan termik santrali)</a:t>
            </a:r>
          </a:p>
        </p:txBody>
      </p:sp>
      <p:pic>
        <p:nvPicPr>
          <p:cNvPr id="4" name="İçerik Yer Tutucusu 3" descr="Afşin-Elbistan'daki termik santral projesi tehlikede - Ekonomi Haberleri -  Son Dakika Haberler">
            <a:extLst>
              <a:ext uri="{FF2B5EF4-FFF2-40B4-BE49-F238E27FC236}">
                <a16:creationId xmlns:a16="http://schemas.microsoft.com/office/drawing/2014/main" id="{0438974F-92ED-A0E9-E4B4-8323531D1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" y="1337944"/>
            <a:ext cx="7532875" cy="5065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852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B329A4-1474-1D32-2912-C967CE0E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Denizleri kirlettik</a:t>
            </a:r>
          </a:p>
        </p:txBody>
      </p:sp>
      <p:pic>
        <p:nvPicPr>
          <p:cNvPr id="17410" name="Picture 2" descr="Körfezde Yüzeysel Kirlilikle Mücadele Ediyoruz">
            <a:extLst>
              <a:ext uri="{FF2B5EF4-FFF2-40B4-BE49-F238E27FC236}">
                <a16:creationId xmlns:a16="http://schemas.microsoft.com/office/drawing/2014/main" id="{B53B003A-BE70-6109-87E5-A649616F74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82" y="1439693"/>
            <a:ext cx="6775089" cy="473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50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9F5885-4A0F-6DAD-3D4C-8A85E2A7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Bacalara filtre takmadık (Yatağan)</a:t>
            </a:r>
          </a:p>
        </p:txBody>
      </p:sp>
      <p:pic>
        <p:nvPicPr>
          <p:cNvPr id="4" name="İçerik Yer Tutucusu 3" descr="Yatağan Termik Santrali yüzde 37.75 verimlilikle çalışıyor">
            <a:extLst>
              <a:ext uri="{FF2B5EF4-FFF2-40B4-BE49-F238E27FC236}">
                <a16:creationId xmlns:a16="http://schemas.microsoft.com/office/drawing/2014/main" id="{3B40191B-AB1F-0F98-C0ED-97A320FF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54" y="1560166"/>
            <a:ext cx="6704900" cy="4547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403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D2DA2A-0ED3-6631-D578-61C54D62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Verimli toprakları betonlaştırdık (Urfa)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94826D2-74E1-123F-5EAB-2F40B7F4B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905794"/>
            <a:ext cx="6286500" cy="4191000"/>
          </a:xfrm>
        </p:spPr>
      </p:pic>
    </p:spTree>
    <p:extLst>
      <p:ext uri="{BB962C8B-B14F-4D97-AF65-F5344CB8AC3E}">
        <p14:creationId xmlns:p14="http://schemas.microsoft.com/office/powerpoint/2010/main" val="2979509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97001E-3F96-C5DC-9BF6-CC0A3599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Betonlaştırdık, seller oldu</a:t>
            </a:r>
          </a:p>
        </p:txBody>
      </p:sp>
      <p:pic>
        <p:nvPicPr>
          <p:cNvPr id="18434" name="Picture 2" descr="Betonlaşma nasıl sele neden oluyor? | Kuzey Ormanları Savunması">
            <a:extLst>
              <a:ext uri="{FF2B5EF4-FFF2-40B4-BE49-F238E27FC236}">
                <a16:creationId xmlns:a16="http://schemas.microsoft.com/office/drawing/2014/main" id="{711E4C90-27B8-A574-4CD4-80D3DA17EF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16" y="1825625"/>
            <a:ext cx="65249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60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620A5C-3A0F-8D86-86A7-B980AE9F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Dere yataklarına yerleştik, sel aldı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279EE8A-FF85-6D1E-2798-FFE95E7F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01" y="1442113"/>
            <a:ext cx="6675268" cy="44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123ABCB-C35D-33A6-9C11-374E1B32F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8489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C631B5-9FD4-EF94-6AE4-5A84EA77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Dayanıksız evler yaptık, yıkıldı</a:t>
            </a:r>
          </a:p>
        </p:txBody>
      </p:sp>
      <p:pic>
        <p:nvPicPr>
          <p:cNvPr id="4" name="irc_mi" descr="http://www.nkfu.com/wp-content/uploads/2010/04/deprem-resimleri-7.jpg">
            <a:hlinkClick r:id="rId2"/>
            <a:extLst>
              <a:ext uri="{FF2B5EF4-FFF2-40B4-BE49-F238E27FC236}">
                <a16:creationId xmlns:a16="http://schemas.microsoft.com/office/drawing/2014/main" id="{D3B6561F-7CF5-6401-3DDD-CA0025E0351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2115344"/>
            <a:ext cx="58039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5262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7675B4-EFD0-AD27-850B-5312D814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Altın için tahrip ettik</a:t>
            </a:r>
          </a:p>
        </p:txBody>
      </p:sp>
      <p:pic>
        <p:nvPicPr>
          <p:cNvPr id="4" name="İçerik Yer Tutucusu 3" descr="Resim">
            <a:extLst>
              <a:ext uri="{FF2B5EF4-FFF2-40B4-BE49-F238E27FC236}">
                <a16:creationId xmlns:a16="http://schemas.microsoft.com/office/drawing/2014/main" id="{01C13862-225E-0D71-6260-E58DC0354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49" y="1825625"/>
            <a:ext cx="6460501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253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FE52C2-9C07-0FAE-41B8-0BA91361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Arıtma tesisi yapmadık, </a:t>
            </a:r>
            <a:r>
              <a:rPr lang="tr-TR" b="1" dirty="0" err="1"/>
              <a:t>müsülaj</a:t>
            </a:r>
            <a:r>
              <a:rPr lang="tr-TR" b="1" dirty="0"/>
              <a:t> oluşturduk</a:t>
            </a:r>
          </a:p>
        </p:txBody>
      </p:sp>
      <p:pic>
        <p:nvPicPr>
          <p:cNvPr id="4" name="İçerik Yer Tutucusu 3" descr="Deniz salyası (müsilaj) nedir, neden oluşur? İşte müsilajın nedenleri - 1">
            <a:extLst>
              <a:ext uri="{FF2B5EF4-FFF2-40B4-BE49-F238E27FC236}">
                <a16:creationId xmlns:a16="http://schemas.microsoft.com/office/drawing/2014/main" id="{27EB8819-82EC-ACCE-409F-F4E28E59C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7971"/>
            <a:ext cx="6725406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İçerik Yer Tutucusu 3" descr="Prof. Sarı fotoğrafladı: Denizin dibi müsilaj örtüsüyle kaplanmış durumda -  Sputnik Türkiye">
            <a:extLst>
              <a:ext uri="{FF2B5EF4-FFF2-40B4-BE49-F238E27FC236}">
                <a16:creationId xmlns:a16="http://schemas.microsoft.com/office/drawing/2014/main" id="{DF55C698-AA35-F2BD-D525-DC2F6CB52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4" y="2519680"/>
            <a:ext cx="6068007" cy="3282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6345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2B5179-A011-9015-BBA9-71966D3F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Yeşili yok ettik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7C84198-32A3-E4C2-556E-083D142EB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05" y="1513841"/>
            <a:ext cx="10205704" cy="4663440"/>
          </a:xfrm>
        </p:spPr>
      </p:pic>
    </p:spTree>
    <p:extLst>
      <p:ext uri="{BB962C8B-B14F-4D97-AF65-F5344CB8AC3E}">
        <p14:creationId xmlns:p14="http://schemas.microsoft.com/office/powerpoint/2010/main" val="313051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CA894D-9BA8-CE7B-2C86-C7B7E25C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930DFB9-E66B-7596-B518-3A6FB5173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4400" b="1" dirty="0"/>
              <a:t>Dünyanın ve atmosferin oluşması milyarlarca </a:t>
            </a:r>
          </a:p>
          <a:p>
            <a:r>
              <a:rPr lang="tr-TR" sz="4400" b="1" dirty="0"/>
              <a:t>yılda oldu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16D2F07-8BBF-3CB4-573C-24C68F382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81" y="535336"/>
            <a:ext cx="4885972" cy="59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012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0AC8E9-3629-7B0F-5B94-A483C401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Çöp yığınları oluşturduk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99C517-C160-32DC-5B6C-8626418C8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27" y="1526959"/>
            <a:ext cx="7520386" cy="3978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523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A76CD0-A870-9DC5-C3D8-00085AE8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Yanlış suladık, toprak tuzlandı</a:t>
            </a:r>
          </a:p>
        </p:txBody>
      </p:sp>
      <p:pic>
        <p:nvPicPr>
          <p:cNvPr id="3074" name="Picture 2" descr="Halomorfik (Tuzlu, Alkali, Sodik) Toprakların Özellikleri | Onlinezeka">
            <a:extLst>
              <a:ext uri="{FF2B5EF4-FFF2-40B4-BE49-F238E27FC236}">
                <a16:creationId xmlns:a16="http://schemas.microsoft.com/office/drawing/2014/main" id="{746DAA3A-D9F2-871B-E622-1C37528878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38" y="1534160"/>
            <a:ext cx="7484922" cy="496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375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2B4DC8-27F6-C011-9741-B34A62CC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Kumullar genişledi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EE1FC1-CAAA-0EA5-F401-A5827F4BB9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68" y="1432560"/>
            <a:ext cx="7565296" cy="506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474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8C5AC8-A826-FE97-C5F5-FF8DC638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Göller yok oldu (Burdur Gölü)</a:t>
            </a:r>
          </a:p>
        </p:txBody>
      </p:sp>
      <p:pic>
        <p:nvPicPr>
          <p:cNvPr id="5" name="İçerik Yer Tutucusu 4" descr="Burdur Gölü - Burdur Merkez Burdur | Neredekal.com">
            <a:extLst>
              <a:ext uri="{FF2B5EF4-FFF2-40B4-BE49-F238E27FC236}">
                <a16:creationId xmlns:a16="http://schemas.microsoft.com/office/drawing/2014/main" id="{F7AB3BCB-1AB1-D361-D04E-C132C6D69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48" y="2423605"/>
            <a:ext cx="5859452" cy="330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818DDA1F-0850-DD4B-1290-3FA32C7857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89" y="2385569"/>
            <a:ext cx="4988511" cy="333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3072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DC4940-6BB8-D6B9-9FA2-EF445370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tr-TR" sz="3600" b="1" dirty="0"/>
            </a:br>
            <a:r>
              <a:rPr lang="tr-TR" sz="3600" b="1" dirty="0"/>
              <a:t>Gökyüzünü aydınlatıyoruz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24E49D4-C56C-4A65-EF7B-CFA5C37AE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92" y="1864519"/>
            <a:ext cx="6735389" cy="4487453"/>
          </a:xfrm>
        </p:spPr>
      </p:pic>
    </p:spTree>
    <p:extLst>
      <p:ext uri="{BB962C8B-B14F-4D97-AF65-F5344CB8AC3E}">
        <p14:creationId xmlns:p14="http://schemas.microsoft.com/office/powerpoint/2010/main" val="3814336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691BB5-7584-4CF1-68A7-A4E2BBF1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01" y="773497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/>
              <a:t>Nükleer santraller yapıyoruz, </a:t>
            </a:r>
            <a:br>
              <a:rPr lang="tr-TR" sz="3600" b="1" dirty="0"/>
            </a:br>
            <a:r>
              <a:rPr lang="tr-TR" sz="3600" b="1" dirty="0"/>
              <a:t>kazalardan korkuyoruz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599BAB7-61F2-0A3B-3286-4F70CF560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5" y="2339591"/>
            <a:ext cx="466725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İçerik Yer Tutucusu 3">
            <a:extLst>
              <a:ext uri="{FF2B5EF4-FFF2-40B4-BE49-F238E27FC236}">
                <a16:creationId xmlns:a16="http://schemas.microsoft.com/office/drawing/2014/main" id="{D79617E2-1472-B5F0-CDC5-2237107DE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46" y="3279890"/>
            <a:ext cx="4667250" cy="241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105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CA13F-1735-8A3F-2C7A-AC887A56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ÇED raporlarına güvenemiyoruz</a:t>
            </a:r>
          </a:p>
        </p:txBody>
      </p:sp>
      <p:pic>
        <p:nvPicPr>
          <p:cNvPr id="22530" name="Picture 2" descr="If Canal Istanbul was built? - YouTube">
            <a:extLst>
              <a:ext uri="{FF2B5EF4-FFF2-40B4-BE49-F238E27FC236}">
                <a16:creationId xmlns:a16="http://schemas.microsoft.com/office/drawing/2014/main" id="{DF5410F5-0271-6602-6C6A-F748D16EF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36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AD6F4B-4440-8B3F-A1BD-A634F2A8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A7F659-C10E-5568-F1BC-F67F511C6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DEVLETİN BUNDAN BAŞKA GÖREVİ YOKTUR.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BUNUN DIŞINDAKİ BÜTÜN İŞLER AYRINTIDIR;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SAĞLIKLI TOPLUM OLUŞTURMAK İÇİN ARAÇLARDIR, 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AMAÇLAR DEĞİL.</a:t>
            </a:r>
            <a:endParaRPr lang="tr-T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6956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EA65DA-4982-4243-48CE-B6DEF12D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403555-DA7F-1276-22C4-FDEF1F62A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GELECEK KUŞAKLARI HARCAMAKTAN 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DAHA KÖTÜ BİR ŞEY YOKTUR!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23820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D39232-B16D-3D65-5E7E-33FC90E1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05E838-1D91-1AD1-F968-861239AC7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Devletin temelinde sağlıklı toplum vardır</a:t>
            </a:r>
            <a:r>
              <a:rPr lang="tr-TR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58046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4BEE3D-DC5B-F07C-70F5-B03A0E7D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Sonra insanoğlu belirdi yer kürede </a:t>
            </a:r>
          </a:p>
        </p:txBody>
      </p:sp>
      <p:pic>
        <p:nvPicPr>
          <p:cNvPr id="8194" name="Picture 2" descr="İnsanın evrimi - Türlerin Kökeni - YouTube">
            <a:extLst>
              <a:ext uri="{FF2B5EF4-FFF2-40B4-BE49-F238E27FC236}">
                <a16:creationId xmlns:a16="http://schemas.microsoft.com/office/drawing/2014/main" id="{884CEF9D-897F-0D56-6818-13D420D3D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10" y="1283680"/>
            <a:ext cx="6294563" cy="47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885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03040F-E835-513D-8BB3-DF0D492B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D306F8-C9B2-8924-038F-5BD0EB0E5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Ülkelerdeki en değerli unsur sağlıklı halktır. Devletlerin yaptığı her şey, her yatırım, her ekonomik girişim, bütün hizmetler sağlıklı, uzun ve mutlu yaşayan bir toplum yaratabilmek içindir. 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0375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805A35-02D6-7274-1C36-DBC123F36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72CA92-F946-32C1-1ED9-8319C5F08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Güvenlik mülkün temelidir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Eğitim mülkün temelidir.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Sağlık mülkün temelidir.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20868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A4C9A1-6CF8-3B86-4889-D712DAE0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617A17-F2DC-0B46-DC77-F1F1F5AE6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Devletin temelinde sağlıklı toplum vardır”</a:t>
            </a:r>
            <a:r>
              <a:rPr lang="tr-TR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25630907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E155CD-67E4-0984-09CC-7E00A80A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EC5B48-657E-EB57-B70A-82B9F38A9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Ülkelerdeki en değerli unsur sağlıklı halktır. Devletlerin yaptığı her şey, her yatırım, her ekonomik girişim, bütün hizmetler sağlıklı, uzun ve mutlu yaşayan bir toplum yaratabilmek içindir. 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6282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A878EA-8B2A-F5BC-F366-B4D178F75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8ED9E1-5827-BC3C-75E8-AF4CF82B2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KİŞİNİN HAKKINI MAHKEMELER KORUYOR.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DOĞANIN HAKKINI KİM KORUYACAK?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30508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933E5F-B008-A9D1-B1F0-39341D0E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26B061-3037-42C3-2BF8-C263D5C7D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Çevre ve Şehircilik Bakanlığı hem uygulamaları başlatan hem de son kararı veren hakemdir.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26274410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226946-6471-8FAC-3760-10212D99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06675C-7B5C-FDD6-B709-DFFF08A1A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9705" algn="r">
              <a:lnSpc>
                <a:spcPct val="115000"/>
              </a:lnSpc>
              <a:spcAft>
                <a:spcPts val="600"/>
              </a:spcAft>
            </a:pPr>
            <a:r>
              <a:rPr lang="tr-TR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Hiçbir hizmet insan sağlığı kadar önemli ve öncelikli değildir. 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algn="r">
              <a:lnSpc>
                <a:spcPct val="115000"/>
              </a:lnSpc>
              <a:spcAft>
                <a:spcPts val="600"/>
              </a:spcAft>
            </a:pPr>
            <a:r>
              <a:rPr lang="tr-TR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(Yargıtay’ın baz istasyonları hakkında Aralık 2004 tarihinde aldığı kararın gerekçesinden)</a:t>
            </a:r>
            <a:endParaRPr lang="tr-T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54330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5BD671-E646-E46A-26CA-8BA5D465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9661E2-FAAE-C556-AE67-4153DCDA7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Çevre ve hayvan hakları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Madde 56/A – </a:t>
            </a:r>
            <a:r>
              <a:rPr lang="tr-T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Herkes insanî gelişimi mümkün kılan, sağlıklı, ekosistem açısından dengeli bir çevrede yaşama hakkına sahiptir.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Çevreyi geliştirmek, çevre değerlerini korumak, çevre kirliliğini önlemek, çevre kalitesini yükseltmek ve gıdaların doğallığını sağlamak herkesin ve devletin görevidir.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Devlet, çevre ve halk sağlığıyla ilgili denetim görevini yetki, sorumluluk ve çalışma esasları kanunla belirlenecek özerk bir kurum aracılıyla yerine getirir.</a:t>
            </a:r>
            <a:endParaRPr lang="tr-TR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Devlet doğal hayatı ve hayvanları korur. Hayvanlara yönelik eziyet ve kötü muamele yapılmaması için gerekli tedbirleri alır.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2905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F26103-99D4-3299-DF79-D51F2750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Doğa bize milyarlarca yılda yaptığı Dünyayı sunmuştu</a:t>
            </a:r>
          </a:p>
        </p:txBody>
      </p:sp>
      <p:pic>
        <p:nvPicPr>
          <p:cNvPr id="5124" name="Picture 4" descr="Bilim insanları şaşkın; Dünya artık daha hızlı... | Rudaw.net">
            <a:extLst>
              <a:ext uri="{FF2B5EF4-FFF2-40B4-BE49-F238E27FC236}">
                <a16:creationId xmlns:a16="http://schemas.microsoft.com/office/drawing/2014/main" id="{2D42D908-D3EA-50E5-9F14-D31DFC34EF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1" y="1527046"/>
            <a:ext cx="8026400" cy="50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45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0ACB29-7CE8-5050-ACF3-F1C93DE9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716EF1-6417-983E-7A8D-5D979F06C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480" y="262826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/>
              <a:t>BİZ NE YAPTIK?</a:t>
            </a:r>
          </a:p>
        </p:txBody>
      </p:sp>
    </p:spTree>
    <p:extLst>
      <p:ext uri="{BB962C8B-B14F-4D97-AF65-F5344CB8AC3E}">
        <p14:creationId xmlns:p14="http://schemas.microsoft.com/office/powerpoint/2010/main" val="1339163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559</Words>
  <Application>Microsoft Office PowerPoint</Application>
  <PresentationFormat>Geniş ekran</PresentationFormat>
  <Paragraphs>95</Paragraphs>
  <Slides>77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Symbol</vt:lpstr>
      <vt:lpstr>Office Teması</vt:lpstr>
      <vt:lpstr>DÜNYA ve BİZ    Prof. Dr. Zafer Öztek HASUDER üyesi </vt:lpstr>
      <vt:lpstr>Uzayda milyarlarca galaksi var</vt:lpstr>
      <vt:lpstr>Bizim galaksimiz: Samanyolu</vt:lpstr>
      <vt:lpstr>Samanyolundaki milyarlarca yıldız sisteminden birisi  Güneş Sistemi</vt:lpstr>
      <vt:lpstr>Yalnızca Dünya gezegeninde yaşam var</vt:lpstr>
      <vt:lpstr>PowerPoint Sunusu</vt:lpstr>
      <vt:lpstr>Sonra insanoğlu belirdi yer kürede </vt:lpstr>
      <vt:lpstr>Doğa bize milyarlarca yılda yaptığı Dünyayı sunmuştu</vt:lpstr>
      <vt:lpstr>PowerPoint Sunusu</vt:lpstr>
      <vt:lpstr>Ormanları yok ettik</vt:lpstr>
      <vt:lpstr>Asırlık ağaçları kestik</vt:lpstr>
      <vt:lpstr>Yaktık</vt:lpstr>
      <vt:lpstr>Dünyanın akciğeri Amazon Ormanını tahrip ettik</vt:lpstr>
      <vt:lpstr>Amazon’da altın aradık</vt:lpstr>
      <vt:lpstr>Gölleri kuruttuk</vt:lpstr>
      <vt:lpstr>Canlıların kökünü kazıdık</vt:lpstr>
      <vt:lpstr>Balıkları ziyan ettik</vt:lpstr>
      <vt:lpstr>Öldürdük, yok ettik</vt:lpstr>
      <vt:lpstr>Canlıkıran serptik, ekolojik dengeyi bozduk</vt:lpstr>
      <vt:lpstr>Dünyayı çoraklaştırdık</vt:lpstr>
      <vt:lpstr>PowerPoint Sunusu</vt:lpstr>
      <vt:lpstr>Denizleri plastik çöplerle doldurduk</vt:lpstr>
      <vt:lpstr>Canlıları plastiklerle öldürdük</vt:lpstr>
      <vt:lpstr>Okyanuslarda çöp adaları oluşturduk</vt:lpstr>
      <vt:lpstr>Nehirleri kirlettik</vt:lpstr>
      <vt:lpstr>Havayı kirlettik</vt:lpstr>
      <vt:lpstr>Denizleri kirlettik</vt:lpstr>
      <vt:lpstr>Nükleer kirlenmeye yol açtık</vt:lpstr>
      <vt:lpstr>Yok etmenin silahlarını geliştirdik</vt:lpstr>
      <vt:lpstr>Balıklar bile kanser oldu</vt:lpstr>
      <vt:lpstr>Özür diledik, ama iş işten geçmişti</vt:lpstr>
      <vt:lpstr>Zehir saçan sanayi yarattık (Bhopal kenti)</vt:lpstr>
      <vt:lpstr>Dünyayı çöpe dönüştürdük</vt:lpstr>
      <vt:lpstr>Elektronik çöplükler oluşturduk</vt:lpstr>
      <vt:lpstr>Çöpten izler bıraktık</vt:lpstr>
      <vt:lpstr>Su havzalarını yok ettik</vt:lpstr>
      <vt:lpstr>Ozon tabakasını incelttik</vt:lpstr>
      <vt:lpstr>Kürenin ısınmasını hızlandırdık</vt:lpstr>
      <vt:lpstr>Doğanın bize sunduğu Dünyayı hor kullandık</vt:lpstr>
      <vt:lpstr>Çevreyi talan ediyoruz – Dünyayı tüketiyoruz</vt:lpstr>
      <vt:lpstr>Mavi gezegen, artık o kadar mavi değil</vt:lpstr>
      <vt:lpstr>Kıyamet yaklaşıyor</vt:lpstr>
      <vt:lpstr>PowerPoint Sunusu</vt:lpstr>
      <vt:lpstr>Daha fazla tüketim hırsı uğruna </vt:lpstr>
      <vt:lpstr>Kurtulabilir miyiz?  Geri dönülebilir mi?</vt:lpstr>
      <vt:lpstr>PowerPoint Sunusu</vt:lpstr>
      <vt:lpstr>PowerPoint Sunusu</vt:lpstr>
      <vt:lpstr>PowerPoint Sunusu</vt:lpstr>
      <vt:lpstr>Nehirleri kirlettik (Ergene Nehri)</vt:lpstr>
      <vt:lpstr>Havayı kirlettik (Afşin – Elbistan termik santrali)</vt:lpstr>
      <vt:lpstr>Denizleri kirlettik</vt:lpstr>
      <vt:lpstr>Bacalara filtre takmadık (Yatağan)</vt:lpstr>
      <vt:lpstr>Verimli toprakları betonlaştırdık (Urfa)</vt:lpstr>
      <vt:lpstr>Betonlaştırdık, seller oldu</vt:lpstr>
      <vt:lpstr>Dere yataklarına yerleştik, sel aldı</vt:lpstr>
      <vt:lpstr>Dayanıksız evler yaptık, yıkıldı</vt:lpstr>
      <vt:lpstr>Altın için tahrip ettik</vt:lpstr>
      <vt:lpstr>Arıtma tesisi yapmadık, müsülaj oluşturduk</vt:lpstr>
      <vt:lpstr>Yeşili yok ettik</vt:lpstr>
      <vt:lpstr>Çöp yığınları oluşturduk</vt:lpstr>
      <vt:lpstr>Yanlış suladık, toprak tuzlandı</vt:lpstr>
      <vt:lpstr>Kumullar genişledi</vt:lpstr>
      <vt:lpstr>Göller yok oldu (Burdur Gölü)</vt:lpstr>
      <vt:lpstr> Gökyüzünü aydınlatıyoruz</vt:lpstr>
      <vt:lpstr>Nükleer santraller yapıyoruz,  kazalardan korkuyoruz</vt:lpstr>
      <vt:lpstr>ÇED raporlarına güvenemiyoruz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TÜRKİYE ÇEVRE ve HALK SAĞLIĞI KURUMU  ve  ANAYASA MADDESİ ÖNERİSİ     Prof. Dr. Zafer Öztek</dc:title>
  <dc:creator>zafer öztek</dc:creator>
  <cp:lastModifiedBy>zafer öztek</cp:lastModifiedBy>
  <cp:revision>30</cp:revision>
  <dcterms:created xsi:type="dcterms:W3CDTF">2023-01-27T07:46:25Z</dcterms:created>
  <dcterms:modified xsi:type="dcterms:W3CDTF">2025-01-21T15:36:17Z</dcterms:modified>
</cp:coreProperties>
</file>