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258" r:id="rId2"/>
    <p:sldId id="260" r:id="rId3"/>
    <p:sldId id="261" r:id="rId4"/>
    <p:sldId id="263" r:id="rId5"/>
    <p:sldId id="264" r:id="rId6"/>
    <p:sldId id="316" r:id="rId7"/>
    <p:sldId id="274" r:id="rId8"/>
    <p:sldId id="275" r:id="rId9"/>
    <p:sldId id="276" r:id="rId10"/>
    <p:sldId id="277" r:id="rId11"/>
    <p:sldId id="278" r:id="rId12"/>
    <p:sldId id="279" r:id="rId13"/>
    <p:sldId id="280" r:id="rId14"/>
    <p:sldId id="281" r:id="rId15"/>
    <p:sldId id="282" r:id="rId16"/>
    <p:sldId id="283" r:id="rId17"/>
    <p:sldId id="428" r:id="rId18"/>
    <p:sldId id="429" r:id="rId19"/>
    <p:sldId id="284" r:id="rId20"/>
    <p:sldId id="285" r:id="rId21"/>
    <p:sldId id="381" r:id="rId22"/>
    <p:sldId id="382" r:id="rId23"/>
    <p:sldId id="427" r:id="rId24"/>
    <p:sldId id="386" r:id="rId25"/>
    <p:sldId id="384" r:id="rId26"/>
    <p:sldId id="430" r:id="rId27"/>
    <p:sldId id="317" r:id="rId28"/>
    <p:sldId id="318" r:id="rId29"/>
    <p:sldId id="322" r:id="rId30"/>
    <p:sldId id="323" r:id="rId31"/>
    <p:sldId id="426" r:id="rId32"/>
    <p:sldId id="425" r:id="rId33"/>
    <p:sldId id="415" r:id="rId34"/>
    <p:sldId id="333" r:id="rId35"/>
    <p:sldId id="406" r:id="rId36"/>
    <p:sldId id="407" r:id="rId37"/>
    <p:sldId id="408" r:id="rId38"/>
    <p:sldId id="409" r:id="rId39"/>
    <p:sldId id="410" r:id="rId40"/>
    <p:sldId id="404" r:id="rId41"/>
    <p:sldId id="351" r:id="rId42"/>
    <p:sldId id="352" r:id="rId43"/>
    <p:sldId id="353" r:id="rId44"/>
    <p:sldId id="354" r:id="rId45"/>
    <p:sldId id="304" r:id="rId46"/>
    <p:sldId id="355" r:id="rId47"/>
    <p:sldId id="356" r:id="rId48"/>
    <p:sldId id="361" r:id="rId49"/>
    <p:sldId id="362" r:id="rId50"/>
    <p:sldId id="363" r:id="rId51"/>
    <p:sldId id="364" r:id="rId52"/>
    <p:sldId id="365" r:id="rId53"/>
    <p:sldId id="366" r:id="rId54"/>
    <p:sldId id="417" r:id="rId55"/>
    <p:sldId id="418" r:id="rId56"/>
    <p:sldId id="419" r:id="rId57"/>
    <p:sldId id="420" r:id="rId58"/>
    <p:sldId id="421" r:id="rId59"/>
    <p:sldId id="422" r:id="rId60"/>
    <p:sldId id="423" r:id="rId61"/>
    <p:sldId id="369" r:id="rId62"/>
    <p:sldId id="370" r:id="rId63"/>
    <p:sldId id="377" r:id="rId64"/>
    <p:sldId id="265" r:id="rId65"/>
    <p:sldId id="266" r:id="rId66"/>
    <p:sldId id="399" r:id="rId67"/>
    <p:sldId id="267" r:id="rId68"/>
    <p:sldId id="268" r:id="rId69"/>
    <p:sldId id="269" r:id="rId70"/>
    <p:sldId id="308" r:id="rId71"/>
    <p:sldId id="309" r:id="rId72"/>
    <p:sldId id="310" r:id="rId73"/>
    <p:sldId id="312" r:id="rId74"/>
    <p:sldId id="313" r:id="rId75"/>
    <p:sldId id="314" r:id="rId76"/>
    <p:sldId id="391" r:id="rId77"/>
    <p:sldId id="393" r:id="rId78"/>
    <p:sldId id="394" r:id="rId79"/>
    <p:sldId id="401" r:id="rId80"/>
    <p:sldId id="400" r:id="rId81"/>
    <p:sldId id="414" r:id="rId82"/>
    <p:sldId id="398" r:id="rId83"/>
    <p:sldId id="397" r:id="rId84"/>
    <p:sldId id="380" r:id="rId85"/>
  </p:sldIdLst>
  <p:sldSz cx="9144000" cy="6858000" type="screen4x3"/>
  <p:notesSz cx="6669088" cy="97742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BB9C74F1-6E58-424E-B482-E38CD2EF9484}" type="datetimeFigureOut">
              <a:rPr lang="tr-TR" smtClean="0"/>
              <a:t>16.12.2013</a:t>
            </a:fld>
            <a:endParaRPr lang="tr-TR"/>
          </a:p>
        </p:txBody>
      </p:sp>
      <p:sp>
        <p:nvSpPr>
          <p:cNvPr id="4" name="3 Altbilgi Yer Tutucusu"/>
          <p:cNvSpPr>
            <a:spLocks noGrp="1"/>
          </p:cNvSpPr>
          <p:nvPr>
            <p:ph type="ftr" sz="quarter" idx="2"/>
          </p:nvPr>
        </p:nvSpPr>
        <p:spPr>
          <a:xfrm>
            <a:off x="0" y="9283700"/>
            <a:ext cx="2889250" cy="48895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778250" y="9283700"/>
            <a:ext cx="2889250" cy="488950"/>
          </a:xfrm>
          <a:prstGeom prst="rect">
            <a:avLst/>
          </a:prstGeom>
        </p:spPr>
        <p:txBody>
          <a:bodyPr vert="horz" lIns="91440" tIns="45720" rIns="91440" bIns="45720" rtlCol="0" anchor="b"/>
          <a:lstStyle>
            <a:lvl1pPr algn="r">
              <a:defRPr sz="1200"/>
            </a:lvl1pPr>
          </a:lstStyle>
          <a:p>
            <a:fld id="{69EF547D-1834-4711-AC94-CA3085D50846}" type="slidenum">
              <a:rPr lang="tr-TR" smtClean="0"/>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889938" cy="48871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777607" y="0"/>
            <a:ext cx="2889938" cy="488712"/>
          </a:xfrm>
          <a:prstGeom prst="rect">
            <a:avLst/>
          </a:prstGeom>
        </p:spPr>
        <p:txBody>
          <a:bodyPr vert="horz" lIns="91440" tIns="45720" rIns="91440" bIns="45720" rtlCol="0"/>
          <a:lstStyle>
            <a:lvl1pPr algn="r">
              <a:defRPr sz="1200"/>
            </a:lvl1pPr>
          </a:lstStyle>
          <a:p>
            <a:fld id="{360274C4-45D4-4148-BC81-8E14C0BC7876}" type="datetimeFigureOut">
              <a:rPr lang="tr-TR" smtClean="0"/>
              <a:pPr/>
              <a:t>16.12.2013</a:t>
            </a:fld>
            <a:endParaRPr lang="tr-TR"/>
          </a:p>
        </p:txBody>
      </p:sp>
      <p:sp>
        <p:nvSpPr>
          <p:cNvPr id="4" name="3 Slayt Görüntüsü Yer Tutucusu"/>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66909" y="4642763"/>
            <a:ext cx="5335270" cy="43984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283830"/>
            <a:ext cx="2889938" cy="48871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777607" y="9283830"/>
            <a:ext cx="2889938" cy="488712"/>
          </a:xfrm>
          <a:prstGeom prst="rect">
            <a:avLst/>
          </a:prstGeom>
        </p:spPr>
        <p:txBody>
          <a:bodyPr vert="horz" lIns="91440" tIns="45720" rIns="91440" bIns="45720" rtlCol="0" anchor="b"/>
          <a:lstStyle>
            <a:lvl1pPr algn="r">
              <a:defRPr sz="1200"/>
            </a:lvl1pPr>
          </a:lstStyle>
          <a:p>
            <a:fld id="{AAD1D05A-96A4-4ACB-9AC4-836A50362CDC}" type="slidenum">
              <a:rPr lang="tr-TR" smtClean="0"/>
              <a:pPr/>
              <a:t>‹#›</a:t>
            </a:fld>
            <a:endParaRPr lang="tr-TR"/>
          </a:p>
        </p:txBody>
      </p:sp>
    </p:spTree>
    <p:extLst>
      <p:ext uri="{BB962C8B-B14F-4D97-AF65-F5344CB8AC3E}">
        <p14:creationId xmlns:p14="http://schemas.microsoft.com/office/powerpoint/2010/main" xmlns="" val="181309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34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35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36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37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AD1D05A-96A4-4ACB-9AC4-836A50362CDC}" type="slidenum">
              <a:rPr lang="tr-TR" smtClean="0"/>
              <a:pPr/>
              <a:t>40</a:t>
            </a:fld>
            <a:endParaRPr lang="tr-TR"/>
          </a:p>
        </p:txBody>
      </p:sp>
    </p:spTree>
    <p:extLst>
      <p:ext uri="{BB962C8B-B14F-4D97-AF65-F5344CB8AC3E}">
        <p14:creationId xmlns:p14="http://schemas.microsoft.com/office/powerpoint/2010/main" xmlns="" val="122029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47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59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61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62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63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64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65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67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68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69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70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71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72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73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74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85C94-E725-4A4D-B240-F3EF52ED79D9}" type="slidenum">
              <a:rPr lang="en-US" smtClean="0"/>
              <a:pPr/>
              <a:t>75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FCA6D3-615A-45DE-AF5C-5CF853CBE7AD}" type="slidenum">
              <a:rPr lang="tr-TR" smtClean="0"/>
              <a:pPr/>
              <a:t>84</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85C94-E725-4A4D-B240-F3EF52ED79D9}"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9349886-37F7-44D6-AF10-03BABA7AB181}" type="datetimeFigureOut">
              <a:rPr lang="tr-TR" smtClean="0"/>
              <a:pPr/>
              <a:t>16.12.2013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5BEC810-1ADF-4C14-A633-8E57181BE7A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49886-37F7-44D6-AF10-03BABA7AB181}" type="datetimeFigureOut">
              <a:rPr lang="tr-TR" smtClean="0"/>
              <a:pPr/>
              <a:t>16.12.2013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EC810-1ADF-4C14-A633-8E57181BE7A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tr/url?sa=i&amp;rct=j&amp;q=maltepe+%C3%BCniversitesi+logo&amp;source=images&amp;cd=&amp;cad=rja&amp;docid=vihH1Cn9fLattM&amp;tbnid=2brTljrYT35-iM:&amp;ved=0CAUQjRw&amp;url=http://bilgibank.us/core/Dosya:Maltepe-%C3%9Cniversitesi-Logo.svg&amp;ei=cDfIUcPtEIjzsgac6YD4DA&amp;bvm=bv.48293060,d.Yms&amp;psig=AFQjCNFPZTzIowPYMhXd3r_q_BmHNWMHbg&amp;ust=137216210155816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en.wikipedia.org/wiki/File:Cowpox_Engraving_(detail).png"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The_cow_pock.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upload.wikimedia.org/wikipedia/commons/a/aa/Benjamin_Jesty_Portrait.jpg" TargetMode="External"/><Relationship Id="rId7" Type="http://schemas.openxmlformats.org/officeDocument/2006/relationships/hyperlink" Target="http://en.wikipedia.org/wiki/File:Jesty_blue_plaque.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en.wikipedia.org/wiki/File:Jesty_Upbury_Farm_Yetminster.JPG"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pload.wikimedia.org/wikipedia/en/7/7a/Jesty_tomb295.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e.academic.ru/pictures/dewiki/115/selman_waksman_nywts.jp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upload.wikimedia.org/wikipedia/commons/8/87/Justus_von_Liebig_NIH.jp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hyperlink" Target="http://www.wdr.de/tv/quarks/sendungsbeitraege/2009/0407/img/Text-3_2.jpg" TargetMode="Externa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images.wellcome.ac.uk/ixbin/hixclient.exe?MIROPAC=L0002838E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en.wikipedia.org/wiki/File:Brown_Dog_-_Battersea_Park_-_2008-04-09.jpg" TargetMode="External"/><Relationship Id="rId4" Type="http://schemas.openxmlformats.org/officeDocument/2006/relationships/image" Target="../media/image63.jpe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tr/imgres?q=Guatemala+haritas%C4%B1&amp;um=1&amp;hl=tr&amp;rlz=1R2GPEA_en&amp;biw=1016&amp;bih=504&amp;tbm=isch&amp;tbnid=xllfNJUSlUSYOM:&amp;imgrefurl=http://data.un.org/CountryProfile.aspx?crName=Guatemala&amp;docid=fwb_W4fzeHR-2M&amp;imgurl=http://data.un.org/_Images/Maps/Guatemala.gif&amp;w=300&amp;h=300&amp;ei=6FhYUPKZN8XctAa4wIDACg&amp;zoom=1&amp;iact=hc&amp;vpx=430&amp;vpy=161&amp;dur=5453&amp;hovh=225&amp;hovw=225&amp;tx=112&amp;ty=144&amp;sig=114079364171985165076&amp;page=2&amp;tbnh=149&amp;tbnw=149&amp;start=10&amp;ndsp=15&amp;ved=1t:429,r:12,s:10,i:139"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hyperlink" Target="http://farm4.staticflickr.com/3437/3921128114_d2a1de4838.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1.jpeg"/><Relationship Id="rId7" Type="http://schemas.openxmlformats.org/officeDocument/2006/relationships/image" Target="../media/image7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en.wikipedia.org/wiki/File:Yellow_finch_1.jpg" TargetMode="External"/><Relationship Id="rId5" Type="http://schemas.openxmlformats.org/officeDocument/2006/relationships/image" Target="../media/image72.jpeg"/><Relationship Id="rId4" Type="http://schemas.openxmlformats.org/officeDocument/2006/relationships/hyperlink" Target="http://en.wikipedia.org/wiki/File:Mine_safety_lamp.jpg" TargetMode="External"/><Relationship Id="rId9" Type="http://schemas.openxmlformats.org/officeDocument/2006/relationships/image" Target="../media/image7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com.tr/imgres?q=Santorio+Santorio&amp;hl=tr&amp;biw=989&amp;bih=498&amp;tbm=isch&amp;tbnid=qyXxutw8Ps25bM:&amp;imgrefurl=http://randomoverload.net/historical-thursday-santorio-santorio%E2%80%99s-life-held-some-weight&amp;docid=bYp6e8CR_-cphM&amp;imgurl=http://randomoverload.net/wp-content/uploads/2011/11/026dc4f6some-weight.jpg&amp;w=500&amp;h=391&amp;ei=j9ZMUOfkNc_MsgbQ-YGwAg&amp;zoom=1&amp;iact=rc&amp;dur=484&amp;sig=113361427184035428491&amp;page=2&amp;tbnh=142&amp;tbnw=182&amp;start=13&amp;ndsp=16&amp;ved=1t:429,r:12,s:13,i:148&amp;tx=90&amp;ty=94"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6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hyperlink" Target="http://tr.wikipedia.org/wiki/Mide" TargetMode="External"/><Relationship Id="rId7" Type="http://schemas.openxmlformats.org/officeDocument/2006/relationships/hyperlink" Target="http://tr.wikipedia.org/wiki/1891" TargetMode="External"/><Relationship Id="rId2" Type="http://schemas.openxmlformats.org/officeDocument/2006/relationships/hyperlink" Target="http://tr.wikipedia.org/wiki/1881" TargetMode="External"/><Relationship Id="rId1" Type="http://schemas.openxmlformats.org/officeDocument/2006/relationships/slideLayout" Target="../slideLayouts/slideLayout4.xml"/><Relationship Id="rId6" Type="http://schemas.openxmlformats.org/officeDocument/2006/relationships/hyperlink" Target="http://tr.wikipedia.org/wiki/Viyana" TargetMode="External"/><Relationship Id="rId5" Type="http://schemas.openxmlformats.org/officeDocument/2006/relationships/hyperlink" Target="http://tr.wikipedia.org/w/index.php?title=Kar%C4%B1n_cerrahisi&amp;action=edit&amp;redlink=1" TargetMode="External"/><Relationship Id="rId4" Type="http://schemas.openxmlformats.org/officeDocument/2006/relationships/hyperlink" Target="http://tr.wikipedia.org/wiki/Ameliyat"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6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7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73.xml.rels><?xml version="1.0" encoding="UTF-8" standalone="yes"?>
<Relationships xmlns="http://schemas.openxmlformats.org/package/2006/relationships"><Relationship Id="rId3" Type="http://schemas.openxmlformats.org/officeDocument/2006/relationships/hyperlink" Target="http://upload.wikimedia.org/wikipedia/commons/1/19/DrGuillotin.jp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en.wikipedia.org/wiki/File:Portrait_of_Erasmus_Darwin_by_Joseph_Wright_of_Derby_(1792).jpg" TargetMode="External"/><Relationship Id="rId2" Type="http://schemas.openxmlformats.org/officeDocument/2006/relationships/image" Target="../media/image107.jpeg"/><Relationship Id="rId1" Type="http://schemas.openxmlformats.org/officeDocument/2006/relationships/slideLayout" Target="../slideLayouts/slideLayout4.xml"/><Relationship Id="rId4" Type="http://schemas.openxmlformats.org/officeDocument/2006/relationships/image" Target="../media/image108.jpeg"/></Relationships>
</file>

<file path=ppt/slides/_rels/slide82.xml.rels><?xml version="1.0" encoding="UTF-8" standalone="yes"?>
<Relationships xmlns="http://schemas.openxmlformats.org/package/2006/relationships"><Relationship Id="rId8" Type="http://schemas.openxmlformats.org/officeDocument/2006/relationships/hyperlink" Target="http://en.wikipedia.org/wiki/Fermium" TargetMode="External"/><Relationship Id="rId3" Type="http://schemas.openxmlformats.org/officeDocument/2006/relationships/hyperlink" Target="http://en.wikipedia.org/wiki/Americium" TargetMode="External"/><Relationship Id="rId7" Type="http://schemas.openxmlformats.org/officeDocument/2006/relationships/hyperlink" Target="http://en.wikipedia.org/wiki/Einsteinium" TargetMode="External"/><Relationship Id="rId12" Type="http://schemas.openxmlformats.org/officeDocument/2006/relationships/image" Target="../media/image109.png"/><Relationship Id="rId2" Type="http://schemas.openxmlformats.org/officeDocument/2006/relationships/hyperlink" Target="http://en.wikipedia.org/wiki/Plutonium" TargetMode="External"/><Relationship Id="rId1" Type="http://schemas.openxmlformats.org/officeDocument/2006/relationships/slideLayout" Target="../slideLayouts/slideLayout4.xml"/><Relationship Id="rId6" Type="http://schemas.openxmlformats.org/officeDocument/2006/relationships/hyperlink" Target="http://en.wikipedia.org/wiki/Californium" TargetMode="External"/><Relationship Id="rId11" Type="http://schemas.openxmlformats.org/officeDocument/2006/relationships/hyperlink" Target="http://en.wikipedia.org/wiki/Seaborgium" TargetMode="External"/><Relationship Id="rId5" Type="http://schemas.openxmlformats.org/officeDocument/2006/relationships/hyperlink" Target="http://en.wikipedia.org/wiki/Berkelium" TargetMode="External"/><Relationship Id="rId10" Type="http://schemas.openxmlformats.org/officeDocument/2006/relationships/hyperlink" Target="http://en.wikipedia.org/wiki/Nobelium" TargetMode="External"/><Relationship Id="rId4" Type="http://schemas.openxmlformats.org/officeDocument/2006/relationships/hyperlink" Target="http://en.wikipedia.org/wiki/Curium" TargetMode="External"/><Relationship Id="rId9" Type="http://schemas.openxmlformats.org/officeDocument/2006/relationships/hyperlink" Target="http://en.wikipedia.org/wiki/Mendelevium"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hyperlink" Target="http://en.wikipedia.org/wiki/Haemophilus_influenzae" TargetMode="Externa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sz="5400" b="1" dirty="0" smtClean="0">
                <a:solidFill>
                  <a:srgbClr val="C00000"/>
                </a:solidFill>
              </a:rPr>
              <a:t>TIP TARİHİNDE GEZİNTİ</a:t>
            </a:r>
            <a:br>
              <a:rPr lang="tr-TR" sz="5400" b="1" dirty="0" smtClean="0">
                <a:solidFill>
                  <a:srgbClr val="C00000"/>
                </a:solidFill>
              </a:rPr>
            </a:br>
            <a:r>
              <a:rPr lang="tr-TR" sz="4000" b="1" dirty="0" smtClean="0">
                <a:solidFill>
                  <a:srgbClr val="C00000"/>
                </a:solidFill>
              </a:rPr>
              <a:t>“Daldan Dala Kırıntılar”</a:t>
            </a:r>
            <a:endParaRPr lang="tr-TR" sz="4000" b="1" dirty="0">
              <a:solidFill>
                <a:srgbClr val="C00000"/>
              </a:solidFill>
            </a:endParaRPr>
          </a:p>
        </p:txBody>
      </p:sp>
      <p:sp>
        <p:nvSpPr>
          <p:cNvPr id="3" name="Subtitle 2"/>
          <p:cNvSpPr>
            <a:spLocks noGrp="1"/>
          </p:cNvSpPr>
          <p:nvPr>
            <p:ph type="subTitle" idx="1"/>
          </p:nvPr>
        </p:nvSpPr>
        <p:spPr>
          <a:xfrm>
            <a:off x="1248544" y="3861048"/>
            <a:ext cx="6400800" cy="1752600"/>
          </a:xfrm>
        </p:spPr>
        <p:txBody>
          <a:bodyPr>
            <a:normAutofit/>
          </a:bodyPr>
          <a:lstStyle/>
          <a:p>
            <a:r>
              <a:rPr lang="tr-TR" sz="2000" dirty="0" smtClean="0">
                <a:solidFill>
                  <a:srgbClr val="C00000"/>
                </a:solidFill>
              </a:rPr>
              <a:t>Prof. Dr. Zafer Öztek</a:t>
            </a:r>
          </a:p>
          <a:p>
            <a:r>
              <a:rPr lang="tr-TR" sz="2000" dirty="0" smtClean="0">
                <a:solidFill>
                  <a:srgbClr val="C00000"/>
                </a:solidFill>
              </a:rPr>
              <a:t>18 Aralık 2013</a:t>
            </a:r>
            <a:endParaRPr lang="tr-TR" sz="2000" dirty="0">
              <a:solidFill>
                <a:srgbClr val="C00000"/>
              </a:solidFill>
            </a:endParaRPr>
          </a:p>
        </p:txBody>
      </p:sp>
      <p:pic>
        <p:nvPicPr>
          <p:cNvPr id="4" name="Picture 5" descr="http://t3.gstatic.com/images?q=tbn:ANd9GcRDdYfaa7LasgJvYgUR_fb8O5qZntYFpLUcpK94_YFIOKOmp7hsug">
            <a:hlinkClick r:id="rId3"/>
          </p:cNvPr>
          <p:cNvPicPr>
            <a:picLocks noChangeAspect="1" noChangeArrowheads="1"/>
          </p:cNvPicPr>
          <p:nvPr/>
        </p:nvPicPr>
        <p:blipFill>
          <a:blip r:embed="rId4" cstate="print"/>
          <a:srcRect/>
          <a:stretch>
            <a:fillRect/>
          </a:stretch>
        </p:blipFill>
        <p:spPr bwMode="auto">
          <a:xfrm>
            <a:off x="3713553" y="5291221"/>
            <a:ext cx="1482080" cy="569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tr-TR" sz="3600" b="1" dirty="0"/>
              <a:t>Nicolae Paulescu </a:t>
            </a:r>
            <a:r>
              <a:rPr lang="tr-TR" sz="3600" b="1" dirty="0" smtClean="0"/>
              <a:t/>
            </a:r>
            <a:br>
              <a:rPr lang="tr-TR" sz="3600" b="1" dirty="0" smtClean="0"/>
            </a:br>
            <a:r>
              <a:rPr lang="tr-TR" sz="3600" dirty="0" smtClean="0"/>
              <a:t>(</a:t>
            </a:r>
            <a:r>
              <a:rPr lang="tr-TR" sz="3600" dirty="0"/>
              <a:t>1869 – 1931</a:t>
            </a:r>
            <a:r>
              <a:rPr lang="tr-TR" sz="3600" dirty="0" smtClean="0"/>
              <a:t>)</a:t>
            </a:r>
            <a:br>
              <a:rPr lang="tr-TR" sz="3600" dirty="0" smtClean="0"/>
            </a:br>
            <a:r>
              <a:rPr lang="tr-TR" sz="2700" dirty="0" smtClean="0">
                <a:solidFill>
                  <a:srgbClr val="C00000"/>
                </a:solidFill>
              </a:rPr>
              <a:t>1916 yılında “pancreatin” adını verdiği enzimi tanımladı. Fransızca olarak yayınladı. İngilizce çevirmenin kurbanı oldu. </a:t>
            </a:r>
            <a:endParaRPr lang="tr-TR" sz="2700" dirty="0">
              <a:solidFill>
                <a:srgbClr val="C00000"/>
              </a:solidFill>
            </a:endParaRPr>
          </a:p>
        </p:txBody>
      </p:sp>
      <p:pic>
        <p:nvPicPr>
          <p:cNvPr id="6" name="Resim 12" descr="K:\1000 Tıp Büyüğü\1000 Tıp Büyüğü FOTO\729 Paulescu, Nicolae.jpg"/>
          <p:cNvPicPr>
            <a:picLocks noGrp="1"/>
          </p:cNvPicPr>
          <p:nvPr>
            <p:ph idx="1"/>
          </p:nvPr>
        </p:nvPicPr>
        <p:blipFill>
          <a:blip r:embed="rId3" cstate="print"/>
          <a:srcRect/>
          <a:stretch>
            <a:fillRect/>
          </a:stretch>
        </p:blipFill>
        <p:spPr bwMode="auto">
          <a:xfrm>
            <a:off x="3203848" y="2636912"/>
            <a:ext cx="2736304" cy="3645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67544" y="2336407"/>
            <a:ext cx="8229600" cy="4525963"/>
          </a:xfrm>
        </p:spPr>
        <p:txBody>
          <a:bodyPr>
            <a:normAutofit/>
          </a:bodyPr>
          <a:lstStyle/>
          <a:p>
            <a:pPr algn="ctr">
              <a:buNone/>
            </a:pPr>
            <a:r>
              <a:rPr lang="tr-TR" sz="4400" b="1" dirty="0" smtClean="0">
                <a:solidFill>
                  <a:srgbClr val="FF0000"/>
                </a:solidFill>
              </a:rPr>
              <a:t>Çiçek </a:t>
            </a:r>
            <a:r>
              <a:rPr lang="tr-TR" sz="4400" b="1" dirty="0">
                <a:solidFill>
                  <a:srgbClr val="FF0000"/>
                </a:solidFill>
              </a:rPr>
              <a:t>A</a:t>
            </a:r>
            <a:r>
              <a:rPr lang="tr-TR" sz="4400" b="1" dirty="0" smtClean="0">
                <a:solidFill>
                  <a:srgbClr val="FF0000"/>
                </a:solidFill>
              </a:rPr>
              <a:t>şısının Bulunuşu...</a:t>
            </a:r>
          </a:p>
          <a:p>
            <a:pPr algn="ctr">
              <a:buNone/>
            </a:pPr>
            <a:r>
              <a:rPr lang="tr-TR" sz="4400" b="1" dirty="0" smtClean="0">
                <a:solidFill>
                  <a:srgbClr val="FF0000"/>
                </a:solidFill>
              </a:rPr>
              <a:t>Bilimsel Kumar  ve Bir Köylü</a:t>
            </a:r>
            <a:endParaRPr lang="tr-TR" sz="44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b="1" dirty="0"/>
              <a:t>Dr. Edward Jenner </a:t>
            </a:r>
            <a:r>
              <a:rPr lang="tr-TR" sz="3600" b="1" dirty="0" smtClean="0"/>
              <a:t/>
            </a:r>
            <a:br>
              <a:rPr lang="tr-TR" sz="3600" b="1" dirty="0" smtClean="0"/>
            </a:br>
            <a:r>
              <a:rPr lang="tr-TR" sz="3600" b="1" dirty="0" smtClean="0"/>
              <a:t>(</a:t>
            </a:r>
            <a:r>
              <a:rPr lang="tr-TR" sz="3600" b="1" dirty="0"/>
              <a:t>1749 – 1823) </a:t>
            </a:r>
          </a:p>
        </p:txBody>
      </p:sp>
      <p:pic>
        <p:nvPicPr>
          <p:cNvPr id="4" name="Resim 17" descr="K:\1000 Tıp Büyüğü\1000 Tıp Büyüğü FOTO\503 Jenner, Edward.jpg"/>
          <p:cNvPicPr>
            <a:picLocks noGrp="1"/>
          </p:cNvPicPr>
          <p:nvPr>
            <p:ph idx="1"/>
          </p:nvPr>
        </p:nvPicPr>
        <p:blipFill>
          <a:blip r:embed="rId3" cstate="print"/>
          <a:srcRect/>
          <a:stretch>
            <a:fillRect/>
          </a:stretch>
        </p:blipFill>
        <p:spPr bwMode="auto">
          <a:xfrm>
            <a:off x="4572000" y="1556792"/>
            <a:ext cx="3816424" cy="4680520"/>
          </a:xfrm>
          <a:prstGeom prst="rect">
            <a:avLst/>
          </a:prstGeom>
          <a:noFill/>
          <a:ln w="9525">
            <a:noFill/>
            <a:miter lim="800000"/>
            <a:headEnd/>
            <a:tailEnd/>
          </a:ln>
        </p:spPr>
      </p:pic>
      <p:pic>
        <p:nvPicPr>
          <p:cNvPr id="28682" name="Picture 10" descr="http://www.rotwang.co.uk/images/jenner_stamp.jpg"/>
          <p:cNvPicPr>
            <a:picLocks noChangeAspect="1" noChangeArrowheads="1"/>
          </p:cNvPicPr>
          <p:nvPr/>
        </p:nvPicPr>
        <p:blipFill>
          <a:blip r:embed="rId4" cstate="print"/>
          <a:srcRect/>
          <a:stretch>
            <a:fillRect/>
          </a:stretch>
        </p:blipFill>
        <p:spPr bwMode="auto">
          <a:xfrm>
            <a:off x="467544" y="1412776"/>
            <a:ext cx="3458920" cy="3384376"/>
          </a:xfrm>
          <a:prstGeom prst="rect">
            <a:avLst/>
          </a:prstGeom>
          <a:noFill/>
        </p:spPr>
      </p:pic>
      <p:pic>
        <p:nvPicPr>
          <p:cNvPr id="38914" name="Picture 2" descr="http://upload.wikimedia.org/wikipedia/commons/thumb/4/49/Cowpox_Engraving_%28detail%29.png/220px-Cowpox_Engraving_%28detail%29.png">
            <a:hlinkClick r:id="rId5"/>
          </p:cNvPr>
          <p:cNvPicPr>
            <a:picLocks noChangeAspect="1" noChangeArrowheads="1"/>
          </p:cNvPicPr>
          <p:nvPr/>
        </p:nvPicPr>
        <p:blipFill>
          <a:blip r:embed="rId6" cstate="print"/>
          <a:srcRect/>
          <a:stretch>
            <a:fillRect/>
          </a:stretch>
        </p:blipFill>
        <p:spPr bwMode="auto">
          <a:xfrm>
            <a:off x="1115616" y="5085184"/>
            <a:ext cx="2095500" cy="12192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4" descr="http://bogdanrau.com/wp-content/uploads/2012/07/jenner.jpg"/>
          <p:cNvPicPr>
            <a:picLocks noGrp="1" noChangeAspect="1" noChangeArrowheads="1"/>
          </p:cNvPicPr>
          <p:nvPr>
            <p:ph idx="1"/>
          </p:nvPr>
        </p:nvPicPr>
        <p:blipFill>
          <a:blip r:embed="rId3" cstate="print"/>
          <a:srcRect/>
          <a:stretch>
            <a:fillRect/>
          </a:stretch>
        </p:blipFill>
        <p:spPr bwMode="auto">
          <a:xfrm>
            <a:off x="395536" y="692696"/>
            <a:ext cx="4898149" cy="3168352"/>
          </a:xfrm>
          <a:prstGeom prst="rect">
            <a:avLst/>
          </a:prstGeom>
          <a:noFill/>
        </p:spPr>
      </p:pic>
      <p:pic>
        <p:nvPicPr>
          <p:cNvPr id="5" name="Picture 8" descr="http://www.sciencephoto.com/image/226190/large/H4100108-Edward_Jenner,_British_physician-SPL.jpg"/>
          <p:cNvPicPr>
            <a:picLocks noChangeAspect="1" noChangeArrowheads="1"/>
          </p:cNvPicPr>
          <p:nvPr/>
        </p:nvPicPr>
        <p:blipFill>
          <a:blip r:embed="rId4" cstate="print"/>
          <a:srcRect/>
          <a:stretch>
            <a:fillRect/>
          </a:stretch>
        </p:blipFill>
        <p:spPr bwMode="auto">
          <a:xfrm>
            <a:off x="5508104" y="2654531"/>
            <a:ext cx="2875199" cy="3441063"/>
          </a:xfrm>
          <a:prstGeom prst="rect">
            <a:avLst/>
          </a:prstGeom>
          <a:noFill/>
        </p:spPr>
      </p:pic>
      <p:sp>
        <p:nvSpPr>
          <p:cNvPr id="6" name="Rectangle 5"/>
          <p:cNvSpPr/>
          <p:nvPr/>
        </p:nvSpPr>
        <p:spPr>
          <a:xfrm>
            <a:off x="467544" y="4653136"/>
            <a:ext cx="3456384" cy="646331"/>
          </a:xfrm>
          <a:prstGeom prst="rect">
            <a:avLst/>
          </a:prstGeom>
        </p:spPr>
        <p:txBody>
          <a:bodyPr wrap="square">
            <a:spAutoFit/>
          </a:bodyPr>
          <a:lstStyle/>
          <a:p>
            <a:r>
              <a:rPr lang="tr-TR" sz="3600" b="1" dirty="0" smtClean="0"/>
              <a:t>14 Mayıs 1796</a:t>
            </a:r>
            <a:endParaRPr lang="tr-TR" sz="3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descr="http://upload.wikimedia.org/wikipedia/commons/thumb/d/d6/The_cow_pock.jpg/300px-The_cow_pock.jpg">
            <a:hlinkClick r:id="rId3"/>
          </p:cNvPr>
          <p:cNvPicPr>
            <a:picLocks noGrp="1" noChangeAspect="1" noChangeArrowheads="1"/>
          </p:cNvPicPr>
          <p:nvPr>
            <p:ph idx="1"/>
          </p:nvPr>
        </p:nvPicPr>
        <p:blipFill>
          <a:blip r:embed="rId4" cstate="print"/>
          <a:srcRect/>
          <a:stretch>
            <a:fillRect/>
          </a:stretch>
        </p:blipFill>
        <p:spPr bwMode="auto">
          <a:xfrm>
            <a:off x="1547664" y="1484784"/>
            <a:ext cx="6374191" cy="45256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Lady Mary Montagu – 1716</a:t>
            </a:r>
            <a:br>
              <a:rPr lang="tr-TR" dirty="0" smtClean="0"/>
            </a:br>
            <a:r>
              <a:rPr lang="tr-TR" dirty="0" smtClean="0"/>
              <a:t>Edirne / İstanbul</a:t>
            </a:r>
            <a:endParaRPr lang="tr-TR" dirty="0"/>
          </a:p>
        </p:txBody>
      </p:sp>
      <p:pic>
        <p:nvPicPr>
          <p:cNvPr id="4" name="Picture 12" descr="http://theadequatemother.files.wordpress.com/2012/04/lady-mary-worltley-montague.jpg"/>
          <p:cNvPicPr>
            <a:picLocks noGrp="1" noChangeAspect="1" noChangeArrowheads="1"/>
          </p:cNvPicPr>
          <p:nvPr>
            <p:ph idx="1"/>
          </p:nvPr>
        </p:nvPicPr>
        <p:blipFill>
          <a:blip r:embed="rId3" cstate="print"/>
          <a:srcRect/>
          <a:stretch>
            <a:fillRect/>
          </a:stretch>
        </p:blipFill>
        <p:spPr bwMode="auto">
          <a:xfrm>
            <a:off x="2555776" y="1484784"/>
            <a:ext cx="4032448" cy="51123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395536" y="908720"/>
            <a:ext cx="8229600" cy="5721499"/>
          </a:xfrm>
        </p:spPr>
        <p:txBody>
          <a:bodyPr>
            <a:normAutofit/>
          </a:bodyPr>
          <a:lstStyle/>
          <a:p>
            <a:r>
              <a:rPr lang="tr-TR" b="1" dirty="0" smtClean="0">
                <a:solidFill>
                  <a:srgbClr val="C00000"/>
                </a:solidFill>
              </a:rPr>
              <a:t>Dr. Jenner’e 1806 yılında 10.000 £, 1807 yılında 20.000 £ ödül verildi. </a:t>
            </a:r>
          </a:p>
          <a:p>
            <a:endParaRPr lang="tr-TR" b="1" dirty="0" smtClean="0">
              <a:solidFill>
                <a:srgbClr val="C00000"/>
              </a:solidFill>
            </a:endParaRPr>
          </a:p>
          <a:p>
            <a:r>
              <a:rPr lang="tr-TR" b="1" dirty="0" smtClean="0">
                <a:solidFill>
                  <a:srgbClr val="C00000"/>
                </a:solidFill>
              </a:rPr>
              <a:t>Aslında, sığır çiçeği geçirenlerde çiçek hastalığının görülmediği ya da hafif geçirildiği Danimarka, Almanya ve İngiltere’de biliniyordu. O nedenle, bazı çevreler Dr. Jenner’in buluşunun orijinal olmadığını ileri sürdüler.</a:t>
            </a:r>
          </a:p>
          <a:p>
            <a:endParaRPr lang="tr-TR" b="1" dirty="0" smtClean="0">
              <a:solidFill>
                <a:srgbClr val="C00000"/>
              </a:solidFill>
            </a:endParaRPr>
          </a:p>
          <a:p>
            <a:endParaRPr lang="tr-TR" dirty="0" smtClean="0"/>
          </a:p>
          <a:p>
            <a:pPr>
              <a:buNone/>
            </a:pPr>
            <a:endParaRPr lang="tr-TR" dirty="0" smtClean="0"/>
          </a:p>
          <a:p>
            <a:pPr>
              <a:buNone/>
            </a:pPr>
            <a:endParaRPr lang="tr-T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solidFill>
                  <a:srgbClr val="FF0000"/>
                </a:solidFill>
              </a:rPr>
              <a:t>Avrupa’da Varyolasyon uygulamaları</a:t>
            </a:r>
            <a:endParaRPr lang="tr-TR" dirty="0">
              <a:solidFill>
                <a:srgbClr val="FF0000"/>
              </a:solidFill>
            </a:endParaRPr>
          </a:p>
        </p:txBody>
      </p:sp>
      <p:sp>
        <p:nvSpPr>
          <p:cNvPr id="3" name="Content Placeholder 2"/>
          <p:cNvSpPr>
            <a:spLocks noGrp="1"/>
          </p:cNvSpPr>
          <p:nvPr>
            <p:ph idx="1"/>
          </p:nvPr>
        </p:nvSpPr>
        <p:spPr/>
        <p:txBody>
          <a:bodyPr>
            <a:normAutofit fontScale="92500"/>
          </a:bodyPr>
          <a:lstStyle/>
          <a:p>
            <a:r>
              <a:rPr lang="tr-TR" sz="3600" i="1" dirty="0" smtClean="0"/>
              <a:t>Osmanlı (Edirne, İstanbul, Yunanistan) (1716)</a:t>
            </a:r>
          </a:p>
          <a:p>
            <a:r>
              <a:rPr lang="en-US" sz="3600" i="1" dirty="0" err="1" smtClean="0"/>
              <a:t>Almanya'da</a:t>
            </a:r>
            <a:r>
              <a:rPr lang="en-US" sz="3600" i="1" dirty="0" smtClean="0"/>
              <a:t> </a:t>
            </a:r>
            <a:r>
              <a:rPr lang="en-US" sz="3600" i="1" dirty="0"/>
              <a:t>Jensen (1770)</a:t>
            </a:r>
            <a:endParaRPr lang="tr-TR" sz="3600" i="1" dirty="0"/>
          </a:p>
          <a:p>
            <a:r>
              <a:rPr lang="tr-TR" sz="3600" i="1" dirty="0" smtClean="0"/>
              <a:t>İngiltere’</a:t>
            </a:r>
            <a:r>
              <a:rPr lang="en-US" sz="3600" i="1" dirty="0" smtClean="0"/>
              <a:t>de </a:t>
            </a:r>
            <a:r>
              <a:rPr lang="en-US" sz="3600" i="1" dirty="0" err="1"/>
              <a:t>kimliği</a:t>
            </a:r>
            <a:r>
              <a:rPr lang="en-US" sz="3600" i="1" dirty="0"/>
              <a:t> </a:t>
            </a:r>
            <a:r>
              <a:rPr lang="en-US" sz="3600" i="1" dirty="0" err="1"/>
              <a:t>bilinmeyen</a:t>
            </a:r>
            <a:r>
              <a:rPr lang="en-US" sz="3600" i="1" dirty="0"/>
              <a:t> </a:t>
            </a:r>
            <a:r>
              <a:rPr lang="en-US" sz="3600" i="1" dirty="0" err="1"/>
              <a:t>biri</a:t>
            </a:r>
            <a:r>
              <a:rPr lang="en-US" sz="3600" i="1" dirty="0"/>
              <a:t> </a:t>
            </a:r>
            <a:r>
              <a:rPr lang="en-US" sz="3600" i="1" dirty="0" smtClean="0"/>
              <a:t>(1771) </a:t>
            </a:r>
            <a:endParaRPr lang="tr-TR" sz="3600" i="1" dirty="0" smtClean="0"/>
          </a:p>
          <a:p>
            <a:r>
              <a:rPr lang="en-US" sz="3600" i="1" dirty="0" err="1" smtClean="0"/>
              <a:t>Almanya'da</a:t>
            </a:r>
            <a:r>
              <a:rPr lang="en-US" sz="3600" i="1" dirty="0" smtClean="0"/>
              <a:t> </a:t>
            </a:r>
            <a:r>
              <a:rPr lang="en-US" sz="3600" i="1" dirty="0" err="1"/>
              <a:t>Sevel</a:t>
            </a:r>
            <a:r>
              <a:rPr lang="en-US" sz="3600" i="1" dirty="0"/>
              <a:t> </a:t>
            </a:r>
            <a:r>
              <a:rPr lang="en-US" sz="3600" i="1" dirty="0" smtClean="0"/>
              <a:t>(1772) </a:t>
            </a:r>
            <a:endParaRPr lang="tr-TR" sz="3600" i="1" dirty="0" smtClean="0"/>
          </a:p>
          <a:p>
            <a:r>
              <a:rPr lang="en-US" sz="3600" b="1" i="1" dirty="0" err="1" smtClean="0">
                <a:solidFill>
                  <a:srgbClr val="00B0F0"/>
                </a:solidFill>
              </a:rPr>
              <a:t>İngiltere'de</a:t>
            </a:r>
            <a:r>
              <a:rPr lang="en-US" sz="3600" b="1" i="1" dirty="0" smtClean="0">
                <a:solidFill>
                  <a:srgbClr val="00B0F0"/>
                </a:solidFill>
              </a:rPr>
              <a:t> </a:t>
            </a:r>
            <a:r>
              <a:rPr lang="en-US" sz="3600" b="1" i="1" dirty="0" err="1">
                <a:solidFill>
                  <a:srgbClr val="00B0F0"/>
                </a:solidFill>
              </a:rPr>
              <a:t>Jesty</a:t>
            </a:r>
            <a:r>
              <a:rPr lang="en-US" sz="3600" b="1" i="1" dirty="0">
                <a:solidFill>
                  <a:srgbClr val="00B0F0"/>
                </a:solidFill>
              </a:rPr>
              <a:t> (1774</a:t>
            </a:r>
            <a:r>
              <a:rPr lang="en-US" sz="3600" b="1" i="1" dirty="0" smtClean="0">
                <a:solidFill>
                  <a:srgbClr val="00B0F0"/>
                </a:solidFill>
              </a:rPr>
              <a:t>) </a:t>
            </a:r>
            <a:endParaRPr lang="tr-TR" sz="3600" b="1" i="1" dirty="0">
              <a:solidFill>
                <a:srgbClr val="00B0F0"/>
              </a:solidFill>
            </a:endParaRPr>
          </a:p>
          <a:p>
            <a:r>
              <a:rPr lang="en-US" sz="3600" i="1" dirty="0" err="1" smtClean="0"/>
              <a:t>İngiltere'de</a:t>
            </a:r>
            <a:r>
              <a:rPr lang="en-US" sz="3600" i="1" dirty="0" smtClean="0"/>
              <a:t> </a:t>
            </a:r>
            <a:r>
              <a:rPr lang="en-US" sz="3600" i="1" dirty="0" err="1"/>
              <a:t>Rendall</a:t>
            </a:r>
            <a:r>
              <a:rPr lang="en-US" sz="3600" i="1" dirty="0"/>
              <a:t> </a:t>
            </a:r>
            <a:r>
              <a:rPr lang="en-US" sz="3600" i="1" dirty="0" smtClean="0"/>
              <a:t>(1782)</a:t>
            </a:r>
            <a:endParaRPr lang="tr-TR" sz="3600" i="1" dirty="0" smtClean="0"/>
          </a:p>
          <a:p>
            <a:r>
              <a:rPr lang="en-US" sz="3600" i="1" dirty="0" err="1" smtClean="0"/>
              <a:t>Almanya'da</a:t>
            </a:r>
            <a:r>
              <a:rPr lang="en-US" sz="3600" i="1" dirty="0" smtClean="0"/>
              <a:t> </a:t>
            </a:r>
            <a:r>
              <a:rPr lang="en-US" sz="3600" i="1" dirty="0"/>
              <a:t>Peter </a:t>
            </a:r>
            <a:r>
              <a:rPr lang="en-US" sz="3600" i="1" dirty="0" err="1"/>
              <a:t>Plett'dir</a:t>
            </a:r>
            <a:r>
              <a:rPr lang="en-US" sz="3600" i="1" dirty="0"/>
              <a:t> (</a:t>
            </a:r>
            <a:r>
              <a:rPr lang="en-US" sz="3600" i="1" dirty="0" smtClean="0"/>
              <a:t>1791</a:t>
            </a:r>
            <a:r>
              <a:rPr lang="tr-TR" sz="3600" i="1" dirty="0" smtClean="0"/>
              <a:t>)</a:t>
            </a:r>
            <a:endParaRPr lang="tr-TR" sz="3600" dirty="0"/>
          </a:p>
        </p:txBody>
      </p:sp>
    </p:spTree>
    <p:extLst>
      <p:ext uri="{BB962C8B-B14F-4D97-AF65-F5344CB8AC3E}">
        <p14:creationId xmlns:p14="http://schemas.microsoft.com/office/powerpoint/2010/main" xmlns="" val="95425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931346" y="2332037"/>
            <a:ext cx="8229600" cy="4525963"/>
          </a:xfrm>
        </p:spPr>
        <p:txBody>
          <a:bodyPr/>
          <a:lstStyle/>
          <a:p>
            <a:pPr marL="0" indent="0">
              <a:buNone/>
            </a:pPr>
            <a:r>
              <a:rPr lang="tr-TR" b="1" dirty="0">
                <a:solidFill>
                  <a:srgbClr val="00B0F0"/>
                </a:solidFill>
              </a:rPr>
              <a:t>Dr. Andrew Bell</a:t>
            </a:r>
            <a:r>
              <a:rPr lang="tr-TR" b="1" dirty="0">
                <a:solidFill>
                  <a:srgbClr val="C00000"/>
                </a:solidFill>
              </a:rPr>
              <a:t>, bu aşı uygulamasının Jenner’den yaklaşık 20 yıl önce yapıldığını kanıtladı ve bu kişinin kayıtlara aşıyı uygulayan ilk kişi olarak geçirilmesini önerdi.</a:t>
            </a:r>
          </a:p>
          <a:p>
            <a:pPr marL="0" indent="0">
              <a:buNone/>
            </a:pPr>
            <a:endParaRPr lang="tr-TR" dirty="0"/>
          </a:p>
        </p:txBody>
      </p:sp>
    </p:spTree>
    <p:extLst>
      <p:ext uri="{BB962C8B-B14F-4D97-AF65-F5344CB8AC3E}">
        <p14:creationId xmlns:p14="http://schemas.microsoft.com/office/powerpoint/2010/main" xmlns="" val="305689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b="1" dirty="0" smtClean="0"/>
              <a:t>Benjamin Jesty</a:t>
            </a:r>
            <a:br>
              <a:rPr lang="tr-TR" sz="3600" b="1" dirty="0" smtClean="0"/>
            </a:br>
            <a:r>
              <a:rPr lang="tr-TR" sz="3600" dirty="0" smtClean="0"/>
              <a:t>(1736 – 1816)</a:t>
            </a:r>
            <a:endParaRPr lang="tr-TR" sz="3600" dirty="0"/>
          </a:p>
        </p:txBody>
      </p:sp>
      <p:pic>
        <p:nvPicPr>
          <p:cNvPr id="4" name="Content Placeholder 3" descr="File:Benjamin Jesty Portrait.jpg">
            <a:hlinkClick r:id="rId3"/>
          </p:cNvPr>
          <p:cNvPicPr>
            <a:picLocks noGrp="1"/>
          </p:cNvPicPr>
          <p:nvPr>
            <p:ph idx="1"/>
          </p:nvPr>
        </p:nvPicPr>
        <p:blipFill>
          <a:blip r:embed="rId4" cstate="print"/>
          <a:srcRect/>
          <a:stretch>
            <a:fillRect/>
          </a:stretch>
        </p:blipFill>
        <p:spPr bwMode="auto">
          <a:xfrm>
            <a:off x="395536" y="1412776"/>
            <a:ext cx="3469905" cy="4525963"/>
          </a:xfrm>
          <a:prstGeom prst="rect">
            <a:avLst/>
          </a:prstGeom>
          <a:noFill/>
          <a:ln w="9525">
            <a:noFill/>
            <a:miter lim="800000"/>
            <a:headEnd/>
            <a:tailEnd/>
          </a:ln>
        </p:spPr>
      </p:pic>
      <p:pic>
        <p:nvPicPr>
          <p:cNvPr id="74754" name="Picture 2" descr="http://upload.wikimedia.org/wikipedia/en/thumb/c/cb/Jesty_Upbury_Farm_Yetminster.JPG/200px-Jesty_Upbury_Farm_Yetminster.JPG">
            <a:hlinkClick r:id="rId5"/>
          </p:cNvPr>
          <p:cNvPicPr>
            <a:picLocks noChangeAspect="1" noChangeArrowheads="1"/>
          </p:cNvPicPr>
          <p:nvPr/>
        </p:nvPicPr>
        <p:blipFill>
          <a:blip r:embed="rId6" cstate="print"/>
          <a:srcRect/>
          <a:stretch>
            <a:fillRect/>
          </a:stretch>
        </p:blipFill>
        <p:spPr bwMode="auto">
          <a:xfrm>
            <a:off x="4932040" y="1412776"/>
            <a:ext cx="2880320" cy="2160240"/>
          </a:xfrm>
          <a:prstGeom prst="rect">
            <a:avLst/>
          </a:prstGeom>
          <a:noFill/>
        </p:spPr>
      </p:pic>
      <p:pic>
        <p:nvPicPr>
          <p:cNvPr id="74756" name="Picture 4" descr="http://upload.wikimedia.org/wikipedia/en/thumb/7/76/Jesty_blue_plaque.JPG/200px-Jesty_blue_plaque.JPG">
            <a:hlinkClick r:id="rId7"/>
          </p:cNvPr>
          <p:cNvPicPr>
            <a:picLocks noChangeAspect="1" noChangeArrowheads="1"/>
          </p:cNvPicPr>
          <p:nvPr/>
        </p:nvPicPr>
        <p:blipFill>
          <a:blip r:embed="rId8" cstate="print"/>
          <a:srcRect/>
          <a:stretch>
            <a:fillRect/>
          </a:stretch>
        </p:blipFill>
        <p:spPr bwMode="auto">
          <a:xfrm>
            <a:off x="4980044" y="4293096"/>
            <a:ext cx="2904323" cy="2178242"/>
          </a:xfrm>
          <a:prstGeom prst="rect">
            <a:avLst/>
          </a:prstGeom>
          <a:noFill/>
        </p:spPr>
      </p:pic>
      <p:sp>
        <p:nvSpPr>
          <p:cNvPr id="6" name="Rectangle 5"/>
          <p:cNvSpPr/>
          <p:nvPr/>
        </p:nvSpPr>
        <p:spPr>
          <a:xfrm>
            <a:off x="6012160" y="3645024"/>
            <a:ext cx="1043812" cy="369332"/>
          </a:xfrm>
          <a:prstGeom prst="rect">
            <a:avLst/>
          </a:prstGeom>
        </p:spPr>
        <p:txBody>
          <a:bodyPr wrap="none">
            <a:spAutoFit/>
          </a:bodyPr>
          <a:lstStyle/>
          <a:p>
            <a:r>
              <a:rPr lang="tr-TR" b="1" dirty="0" smtClean="0"/>
              <a:t>Yıl : 1774</a:t>
            </a:r>
            <a:endParaRPr lang="tr-T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026" name="Picture 2" descr="F:\Şekil\imagesCA3GCG92.jpg"/>
          <p:cNvPicPr>
            <a:picLocks noGrp="1" noChangeAspect="1" noChangeArrowheads="1"/>
          </p:cNvPicPr>
          <p:nvPr>
            <p:ph idx="1"/>
          </p:nvPr>
        </p:nvPicPr>
        <p:blipFill>
          <a:blip r:embed="rId3" cstate="print"/>
          <a:srcRect/>
          <a:stretch>
            <a:fillRect/>
          </a:stretch>
        </p:blipFill>
        <p:spPr bwMode="auto">
          <a:xfrm>
            <a:off x="1238838" y="1700808"/>
            <a:ext cx="6770740" cy="43924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sz="3600" b="1" dirty="0" smtClean="0"/>
              <a:t>Jesty’nin mezar taşında </a:t>
            </a:r>
            <a:br>
              <a:rPr lang="tr-TR" sz="3600" b="1" dirty="0" smtClean="0"/>
            </a:br>
            <a:r>
              <a:rPr lang="tr-TR" sz="3600" b="1" dirty="0" smtClean="0"/>
              <a:t>şunlar yazılıdır :</a:t>
            </a:r>
            <a:endParaRPr lang="tr-TR" sz="3600" b="1" dirty="0"/>
          </a:p>
        </p:txBody>
      </p:sp>
      <p:sp>
        <p:nvSpPr>
          <p:cNvPr id="3" name="Content Placeholder 2"/>
          <p:cNvSpPr>
            <a:spLocks noGrp="1"/>
          </p:cNvSpPr>
          <p:nvPr>
            <p:ph idx="1"/>
          </p:nvPr>
        </p:nvSpPr>
        <p:spPr/>
        <p:txBody>
          <a:bodyPr>
            <a:normAutofit fontScale="92500"/>
          </a:bodyPr>
          <a:lstStyle/>
          <a:p>
            <a:pPr>
              <a:buNone/>
            </a:pPr>
            <a:endParaRPr lang="en-US" dirty="0" smtClean="0"/>
          </a:p>
          <a:p>
            <a:pPr>
              <a:buNone/>
            </a:pPr>
            <a:r>
              <a:rPr lang="tr-TR" i="1" dirty="0" smtClean="0"/>
              <a:t>	</a:t>
            </a:r>
            <a:r>
              <a:rPr lang="tr-TR" i="1" dirty="0" smtClean="0">
                <a:solidFill>
                  <a:srgbClr val="C00000"/>
                </a:solidFill>
              </a:rPr>
              <a:t>T</a:t>
            </a:r>
            <a:r>
              <a:rPr lang="en-US" i="1" dirty="0" smtClean="0">
                <a:solidFill>
                  <a:srgbClr val="C00000"/>
                </a:solidFill>
              </a:rPr>
              <a:t>o the Memory </a:t>
            </a:r>
            <a:r>
              <a:rPr lang="tr-TR" i="1" dirty="0" smtClean="0">
                <a:solidFill>
                  <a:srgbClr val="C00000"/>
                </a:solidFill>
              </a:rPr>
              <a:t>of</a:t>
            </a:r>
            <a:r>
              <a:rPr lang="en-US" i="1" dirty="0" smtClean="0">
                <a:solidFill>
                  <a:srgbClr val="C00000"/>
                </a:solidFill>
              </a:rPr>
              <a:t> </a:t>
            </a:r>
            <a:r>
              <a:rPr lang="en-US" i="1" dirty="0" err="1" smtClean="0">
                <a:solidFill>
                  <a:srgbClr val="C00000"/>
                </a:solidFill>
              </a:rPr>
              <a:t>Benj</a:t>
            </a:r>
            <a:r>
              <a:rPr lang="tr-TR" i="1" dirty="0" smtClean="0">
                <a:solidFill>
                  <a:srgbClr val="C00000"/>
                </a:solidFill>
              </a:rPr>
              <a:t>am</a:t>
            </a:r>
            <a:r>
              <a:rPr lang="en-US" i="1" dirty="0" smtClean="0">
                <a:solidFill>
                  <a:srgbClr val="C00000"/>
                </a:solidFill>
              </a:rPr>
              <a:t>in </a:t>
            </a:r>
            <a:r>
              <a:rPr lang="en-US" i="1" dirty="0" err="1" smtClean="0">
                <a:solidFill>
                  <a:srgbClr val="C00000"/>
                </a:solidFill>
              </a:rPr>
              <a:t>Jesty</a:t>
            </a:r>
            <a:r>
              <a:rPr lang="tr-TR" i="1" dirty="0" smtClean="0">
                <a:solidFill>
                  <a:srgbClr val="C00000"/>
                </a:solidFill>
              </a:rPr>
              <a:t> </a:t>
            </a:r>
            <a:r>
              <a:rPr lang="en-US" i="1" dirty="0" smtClean="0">
                <a:solidFill>
                  <a:srgbClr val="C00000"/>
                </a:solidFill>
              </a:rPr>
              <a:t>who departed this Life, April 16th 1816 aged 79 Years. He was born at Yet</a:t>
            </a:r>
            <a:r>
              <a:rPr lang="tr-TR" i="1" dirty="0" smtClean="0">
                <a:solidFill>
                  <a:srgbClr val="C00000"/>
                </a:solidFill>
              </a:rPr>
              <a:t>s</a:t>
            </a:r>
            <a:r>
              <a:rPr lang="en-US" i="1" dirty="0" smtClean="0">
                <a:solidFill>
                  <a:srgbClr val="C00000"/>
                </a:solidFill>
              </a:rPr>
              <a:t>minster in this County, and was an upright honest Man: particularly noted for having been the first Person (known) that Introduced the Cow Pox by Inoculation, and who from his great strength of mind made the Experiment from the (Cow) on his Wife and two Sons in the Year 1774.</a:t>
            </a:r>
            <a:endParaRPr lang="en-US" dirty="0" smtClean="0">
              <a:solidFill>
                <a:srgbClr val="C00000"/>
              </a:solidFill>
            </a:endParaRPr>
          </a:p>
          <a:p>
            <a:pPr marL="0" indent="0">
              <a:buNone/>
            </a:pPr>
            <a:endParaRPr lang="tr-TR" dirty="0">
              <a:solidFill>
                <a:srgbClr val="C00000"/>
              </a:solidFill>
            </a:endParaRPr>
          </a:p>
        </p:txBody>
      </p:sp>
      <p:pic>
        <p:nvPicPr>
          <p:cNvPr id="4" name="Picture 3" descr="File:Jesty tomb295.jpg">
            <a:hlinkClick r:id="rId3"/>
          </p:cNvPr>
          <p:cNvPicPr/>
          <p:nvPr/>
        </p:nvPicPr>
        <p:blipFill>
          <a:blip r:embed="rId4" cstate="print"/>
          <a:srcRect/>
          <a:stretch>
            <a:fillRect/>
          </a:stretch>
        </p:blipFill>
        <p:spPr bwMode="auto">
          <a:xfrm>
            <a:off x="5436096" y="260648"/>
            <a:ext cx="2081808" cy="1844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683568" y="2132856"/>
            <a:ext cx="8229600" cy="4525963"/>
          </a:xfrm>
        </p:spPr>
        <p:txBody>
          <a:bodyPr>
            <a:normAutofit/>
          </a:bodyPr>
          <a:lstStyle/>
          <a:p>
            <a:pPr algn="ctr">
              <a:buNone/>
            </a:pPr>
            <a:r>
              <a:rPr lang="tr-TR" sz="4400" b="1" dirty="0" smtClean="0">
                <a:solidFill>
                  <a:srgbClr val="FF0000"/>
                </a:solidFill>
              </a:rPr>
              <a:t>Penisilini Kim </a:t>
            </a:r>
            <a:r>
              <a:rPr lang="tr-TR" sz="4400" b="1" dirty="0">
                <a:solidFill>
                  <a:srgbClr val="FF0000"/>
                </a:solidFill>
              </a:rPr>
              <a:t>B</a:t>
            </a:r>
            <a:r>
              <a:rPr lang="tr-TR" sz="4400" b="1" dirty="0" smtClean="0">
                <a:solidFill>
                  <a:srgbClr val="FF0000"/>
                </a:solidFill>
              </a:rPr>
              <a:t>uldu ?</a:t>
            </a:r>
          </a:p>
          <a:p>
            <a:pPr algn="ctr">
              <a:buNone/>
            </a:pPr>
            <a:r>
              <a:rPr lang="tr-TR" sz="4400" b="1" dirty="0" smtClean="0">
                <a:solidFill>
                  <a:srgbClr val="FF0000"/>
                </a:solidFill>
              </a:rPr>
              <a:t>Churchill Nasıl Tedavi Edildi ?</a:t>
            </a:r>
            <a:r>
              <a:rPr lang="tr-TR" sz="4400" dirty="0" smtClean="0">
                <a:solidFill>
                  <a:srgbClr val="FF0000"/>
                </a:solidFill>
              </a:rPr>
              <a:t> </a:t>
            </a:r>
            <a:endParaRPr lang="tr-TR" sz="4400" dirty="0">
              <a:solidFill>
                <a:srgbClr val="FF0000"/>
              </a:solidFill>
            </a:endParaRPr>
          </a:p>
        </p:txBody>
      </p:sp>
    </p:spTree>
    <p:extLst>
      <p:ext uri="{BB962C8B-B14F-4D97-AF65-F5344CB8AC3E}">
        <p14:creationId xmlns:p14="http://schemas.microsoft.com/office/powerpoint/2010/main" xmlns="" val="2167001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Alexander  Fleming </a:t>
            </a:r>
            <a:r>
              <a:rPr lang="tr-TR" sz="3600" dirty="0" smtClean="0"/>
              <a:t/>
            </a:r>
            <a:br>
              <a:rPr lang="tr-TR" sz="3600" dirty="0" smtClean="0"/>
            </a:br>
            <a:r>
              <a:rPr lang="tr-TR" sz="3600" dirty="0" smtClean="0"/>
              <a:t>(</a:t>
            </a:r>
            <a:r>
              <a:rPr lang="tr-TR" sz="3600" dirty="0"/>
              <a:t>1881 – 1955)</a:t>
            </a:r>
          </a:p>
        </p:txBody>
      </p:sp>
      <p:pic>
        <p:nvPicPr>
          <p:cNvPr id="4" name="Resim 31" descr="K:\1000 Tıp Büyüğü\1000 Tıp Büyüğü FOTO\326 Fleming, Alexandre.jpg"/>
          <p:cNvPicPr>
            <a:picLocks noGrp="1"/>
          </p:cNvPicPr>
          <p:nvPr>
            <p:ph idx="1"/>
          </p:nvPr>
        </p:nvPicPr>
        <p:blipFill>
          <a:blip r:embed="rId3" cstate="print"/>
          <a:srcRect/>
          <a:stretch>
            <a:fillRect/>
          </a:stretch>
        </p:blipFill>
        <p:spPr bwMode="auto">
          <a:xfrm>
            <a:off x="3059832" y="1484784"/>
            <a:ext cx="3312368" cy="4608512"/>
          </a:xfrm>
          <a:prstGeom prst="rect">
            <a:avLst/>
          </a:prstGeom>
          <a:noFill/>
          <a:ln w="9525">
            <a:noFill/>
            <a:miter lim="800000"/>
            <a:headEnd/>
            <a:tailEnd/>
          </a:ln>
        </p:spPr>
      </p:pic>
      <p:pic>
        <p:nvPicPr>
          <p:cNvPr id="13314" name="Picture 2" descr="http://3.bp.blogspot.com/-Tf6VUijIBHA/T7Hb9WTuQKI/AAAAAAAAANQ/KxOHWIw2azw/s320/penicillin.gif"/>
          <p:cNvPicPr>
            <a:picLocks noChangeAspect="1" noChangeArrowheads="1"/>
          </p:cNvPicPr>
          <p:nvPr/>
        </p:nvPicPr>
        <p:blipFill>
          <a:blip r:embed="rId4" cstate="print"/>
          <a:srcRect/>
          <a:stretch>
            <a:fillRect/>
          </a:stretch>
        </p:blipFill>
        <p:spPr bwMode="auto">
          <a:xfrm>
            <a:off x="323528" y="2132856"/>
            <a:ext cx="2560284" cy="2448272"/>
          </a:xfrm>
          <a:prstGeom prst="rect">
            <a:avLst/>
          </a:prstGeom>
          <a:noFill/>
        </p:spPr>
      </p:pic>
      <p:pic>
        <p:nvPicPr>
          <p:cNvPr id="3" name="Picture 2" descr="http://t3.gstatic.com/images?q=tbn:ANd9GcRePQ2oibPQqcIiasSfH6Pxp8qX0sf8l5qYiERWm6lleLSbB6xs7g"/>
          <p:cNvPicPr>
            <a:picLocks noChangeAspect="1" noChangeArrowheads="1"/>
          </p:cNvPicPr>
          <p:nvPr/>
        </p:nvPicPr>
        <p:blipFill>
          <a:blip r:embed="rId5" cstate="print"/>
          <a:srcRect/>
          <a:stretch>
            <a:fillRect/>
          </a:stretch>
        </p:blipFill>
        <p:spPr bwMode="auto">
          <a:xfrm>
            <a:off x="6516216" y="2045916"/>
            <a:ext cx="2282949" cy="2440758"/>
          </a:xfrm>
          <a:prstGeom prst="rect">
            <a:avLst/>
          </a:prstGeom>
          <a:noFill/>
        </p:spPr>
      </p:pic>
    </p:spTree>
    <p:extLst>
      <p:ext uri="{BB962C8B-B14F-4D97-AF65-F5344CB8AC3E}">
        <p14:creationId xmlns:p14="http://schemas.microsoft.com/office/powerpoint/2010/main" xmlns="" val="3796137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b="1" dirty="0" smtClean="0">
                <a:solidFill>
                  <a:srgbClr val="FF0000"/>
                </a:solidFill>
              </a:rPr>
              <a:t>Fleming olmasaydı Florey ve Chain olmazdı; </a:t>
            </a:r>
            <a:br>
              <a:rPr lang="tr-TR" sz="2800" b="1" dirty="0" smtClean="0">
                <a:solidFill>
                  <a:srgbClr val="FF0000"/>
                </a:solidFill>
              </a:rPr>
            </a:br>
            <a:r>
              <a:rPr lang="tr-TR" sz="2800" b="1" dirty="0" smtClean="0">
                <a:solidFill>
                  <a:srgbClr val="FF0000"/>
                </a:solidFill>
              </a:rPr>
              <a:t>Florey olmasaydı Heatley olmazdı; </a:t>
            </a:r>
            <a:br>
              <a:rPr lang="tr-TR" sz="2800" b="1" dirty="0" smtClean="0">
                <a:solidFill>
                  <a:srgbClr val="FF0000"/>
                </a:solidFill>
              </a:rPr>
            </a:br>
            <a:r>
              <a:rPr lang="tr-TR" sz="2800" b="1" dirty="0" smtClean="0">
                <a:solidFill>
                  <a:srgbClr val="FF0000"/>
                </a:solidFill>
              </a:rPr>
              <a:t>Heatley olmasaydı penisilin olmazdı.</a:t>
            </a:r>
            <a:endParaRPr lang="tr-TR" sz="2800" b="1" dirty="0">
              <a:solidFill>
                <a:srgbClr val="FF0000"/>
              </a:solidFill>
            </a:endParaRPr>
          </a:p>
        </p:txBody>
      </p:sp>
      <p:sp>
        <p:nvSpPr>
          <p:cNvPr id="3" name="Text Placeholder 2"/>
          <p:cNvSpPr>
            <a:spLocks noGrp="1"/>
          </p:cNvSpPr>
          <p:nvPr>
            <p:ph type="body" idx="1"/>
          </p:nvPr>
        </p:nvSpPr>
        <p:spPr/>
        <p:txBody>
          <a:bodyPr>
            <a:normAutofit/>
          </a:bodyPr>
          <a:lstStyle/>
          <a:p>
            <a:r>
              <a:rPr lang="tr-TR" dirty="0"/>
              <a:t>Howart Florey </a:t>
            </a:r>
          </a:p>
        </p:txBody>
      </p:sp>
      <p:sp>
        <p:nvSpPr>
          <p:cNvPr id="5" name="Text Placeholder 4"/>
          <p:cNvSpPr>
            <a:spLocks noGrp="1"/>
          </p:cNvSpPr>
          <p:nvPr>
            <p:ph type="body" sz="quarter" idx="3"/>
          </p:nvPr>
        </p:nvSpPr>
        <p:spPr>
          <a:xfrm>
            <a:off x="2987824" y="1484784"/>
            <a:ext cx="5616623" cy="639762"/>
          </a:xfrm>
        </p:spPr>
        <p:txBody>
          <a:bodyPr>
            <a:normAutofit fontScale="25000" lnSpcReduction="20000"/>
          </a:bodyPr>
          <a:lstStyle/>
          <a:p>
            <a:endParaRPr lang="tr-TR" dirty="0" smtClean="0"/>
          </a:p>
          <a:p>
            <a:endParaRPr lang="tr-TR" dirty="0"/>
          </a:p>
          <a:p>
            <a:r>
              <a:rPr lang="tr-TR" sz="9600" dirty="0"/>
              <a:t>Ernest </a:t>
            </a:r>
            <a:r>
              <a:rPr lang="tr-TR" sz="9600" dirty="0" err="1"/>
              <a:t>Boris</a:t>
            </a:r>
            <a:r>
              <a:rPr lang="tr-TR" sz="9600" dirty="0"/>
              <a:t> </a:t>
            </a:r>
            <a:r>
              <a:rPr lang="tr-TR" sz="9600" dirty="0" err="1" smtClean="0"/>
              <a:t>Chain</a:t>
            </a:r>
            <a:r>
              <a:rPr lang="tr-TR" sz="9600" dirty="0" smtClean="0"/>
              <a:t>             </a:t>
            </a:r>
            <a:r>
              <a:rPr lang="tr-TR" sz="9600" dirty="0" err="1" smtClean="0"/>
              <a:t>Norman</a:t>
            </a:r>
            <a:r>
              <a:rPr lang="tr-TR" sz="9600" dirty="0" smtClean="0"/>
              <a:t> </a:t>
            </a:r>
            <a:r>
              <a:rPr lang="tr-TR" sz="9600" dirty="0" err="1" smtClean="0"/>
              <a:t>Heatley</a:t>
            </a:r>
            <a:r>
              <a:rPr lang="tr-TR" sz="9600" dirty="0" smtClean="0"/>
              <a:t> </a:t>
            </a:r>
            <a:endParaRPr lang="tr-TR" sz="9600" dirty="0"/>
          </a:p>
        </p:txBody>
      </p:sp>
      <p:pic>
        <p:nvPicPr>
          <p:cNvPr id="7" name="Content Placeholder 6" descr="F:\1000 Tıp Büyüğü\1000 Tıp Büyüğü FOTO\178 Chain, Ernst.jpg"/>
          <p:cNvPicPr>
            <a:picLocks noGrp="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2492896"/>
            <a:ext cx="2736304" cy="3672407"/>
          </a:xfrm>
          <a:prstGeom prst="rect">
            <a:avLst/>
          </a:prstGeom>
          <a:noFill/>
          <a:ln>
            <a:noFill/>
          </a:ln>
        </p:spPr>
      </p:pic>
      <p:pic>
        <p:nvPicPr>
          <p:cNvPr id="8" name="Content Placeholder 7" descr="F:\1000 Tıp Büyüğü\1000 Tıp Büyüğü FOTO\330 Florey, Howard.jpg"/>
          <p:cNvPicPr>
            <a:picLocks noGrp="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492896"/>
            <a:ext cx="2736304" cy="3672408"/>
          </a:xfrm>
          <a:prstGeom prst="rect">
            <a:avLst/>
          </a:prstGeom>
          <a:noFill/>
          <a:ln>
            <a:noFill/>
          </a:ln>
        </p:spPr>
      </p:pic>
      <p:pic>
        <p:nvPicPr>
          <p:cNvPr id="1026" name="Picture 2" descr="H:\1000 Tıp Büyüğü\1000 Tıp Büyüğü FOTO\425 Heatley, Norman G..jpg"/>
          <p:cNvPicPr>
            <a:picLocks noChangeAspect="1" noChangeArrowheads="1"/>
          </p:cNvPicPr>
          <p:nvPr/>
        </p:nvPicPr>
        <p:blipFill>
          <a:blip r:embed="rId4" cstate="print"/>
          <a:srcRect/>
          <a:stretch>
            <a:fillRect/>
          </a:stretch>
        </p:blipFill>
        <p:spPr bwMode="auto">
          <a:xfrm>
            <a:off x="6084169" y="2564904"/>
            <a:ext cx="2510108" cy="3571674"/>
          </a:xfrm>
          <a:prstGeom prst="rect">
            <a:avLst/>
          </a:prstGeom>
          <a:noFill/>
        </p:spPr>
      </p:pic>
    </p:spTree>
    <p:extLst>
      <p:ext uri="{BB962C8B-B14F-4D97-AF65-F5344CB8AC3E}">
        <p14:creationId xmlns:p14="http://schemas.microsoft.com/office/powerpoint/2010/main" xmlns="" val="1638239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r>
              <a:rPr lang="tr-TR" sz="3600" dirty="0"/>
              <a:t>Dr. Ernest Duchesne </a:t>
            </a:r>
            <a:r>
              <a:rPr lang="tr-TR" sz="3600" dirty="0" smtClean="0"/>
              <a:t/>
            </a:r>
            <a:br>
              <a:rPr lang="tr-TR" sz="3600" dirty="0" smtClean="0"/>
            </a:br>
            <a:r>
              <a:rPr lang="tr-TR" sz="3600" dirty="0" smtClean="0"/>
              <a:t>(</a:t>
            </a:r>
            <a:r>
              <a:rPr lang="tr-TR" sz="3600" dirty="0"/>
              <a:t>1874 – 1912) </a:t>
            </a:r>
            <a:r>
              <a:rPr lang="tr-TR" sz="3600" dirty="0" smtClean="0"/>
              <a:t/>
            </a:r>
            <a:br>
              <a:rPr lang="tr-TR" sz="3600" dirty="0" smtClean="0"/>
            </a:br>
            <a:r>
              <a:rPr lang="tr-TR" sz="2700" dirty="0" smtClean="0">
                <a:solidFill>
                  <a:srgbClr val="C00000"/>
                </a:solidFill>
              </a:rPr>
              <a:t>1897 yılında 23 yaşındaydı; </a:t>
            </a:r>
            <a:br>
              <a:rPr lang="tr-TR" sz="2700" dirty="0" smtClean="0">
                <a:solidFill>
                  <a:srgbClr val="C00000"/>
                </a:solidFill>
              </a:rPr>
            </a:br>
            <a:r>
              <a:rPr lang="tr-TR" sz="2700" dirty="0" smtClean="0">
                <a:solidFill>
                  <a:srgbClr val="C00000"/>
                </a:solidFill>
              </a:rPr>
              <a:t>Yaşı küçük olmasaydı, penisilini bulacaktı…</a:t>
            </a:r>
            <a:r>
              <a:rPr lang="tr-TR" sz="3600" dirty="0" smtClean="0">
                <a:solidFill>
                  <a:srgbClr val="C00000"/>
                </a:solidFill>
              </a:rPr>
              <a:t/>
            </a:r>
            <a:br>
              <a:rPr lang="tr-TR" sz="3600" dirty="0" smtClean="0">
                <a:solidFill>
                  <a:srgbClr val="C00000"/>
                </a:solidFill>
              </a:rPr>
            </a:br>
            <a:r>
              <a:rPr lang="tr-TR" sz="3600" dirty="0" smtClean="0"/>
              <a:t/>
            </a:r>
            <a:br>
              <a:rPr lang="tr-TR" sz="3600" dirty="0" smtClean="0"/>
            </a:br>
            <a:endParaRPr lang="tr-TR" sz="3100" dirty="0"/>
          </a:p>
        </p:txBody>
      </p:sp>
      <p:pic>
        <p:nvPicPr>
          <p:cNvPr id="4" name="Resim 8" descr="K:\1000 Tıp Büyüğü\1000 Tıp Büyüğü FOTO\275 Duchesne, Ernest.jpg"/>
          <p:cNvPicPr>
            <a:picLocks noGrp="1"/>
          </p:cNvPicPr>
          <p:nvPr>
            <p:ph idx="1"/>
          </p:nvPr>
        </p:nvPicPr>
        <p:blipFill>
          <a:blip r:embed="rId3" cstate="print"/>
          <a:srcRect/>
          <a:stretch>
            <a:fillRect/>
          </a:stretch>
        </p:blipFill>
        <p:spPr bwMode="auto">
          <a:xfrm>
            <a:off x="3347864" y="2060848"/>
            <a:ext cx="2376264" cy="3960440"/>
          </a:xfrm>
          <a:prstGeom prst="rect">
            <a:avLst/>
          </a:prstGeom>
          <a:noFill/>
          <a:ln w="9525">
            <a:noFill/>
            <a:miter lim="800000"/>
            <a:headEnd/>
            <a:tailEnd/>
          </a:ln>
        </p:spPr>
      </p:pic>
      <p:pic>
        <p:nvPicPr>
          <p:cNvPr id="36866" name="Picture 2" descr="http://t1.gstatic.com/images?q=tbn:ANd9GcRvy1V0xmAKDmUS0_DE0-RMKo5C6_KhdrfrONz01o4vVfKgYG2dAA"/>
          <p:cNvPicPr>
            <a:picLocks noChangeAspect="1" noChangeArrowheads="1"/>
          </p:cNvPicPr>
          <p:nvPr/>
        </p:nvPicPr>
        <p:blipFill>
          <a:blip r:embed="rId4" cstate="print"/>
          <a:srcRect/>
          <a:stretch>
            <a:fillRect/>
          </a:stretch>
        </p:blipFill>
        <p:spPr bwMode="auto">
          <a:xfrm>
            <a:off x="6804248" y="2996952"/>
            <a:ext cx="1943100" cy="1476375"/>
          </a:xfrm>
          <a:prstGeom prst="rect">
            <a:avLst/>
          </a:prstGeom>
          <a:noFill/>
        </p:spPr>
      </p:pic>
      <p:pic>
        <p:nvPicPr>
          <p:cNvPr id="36872" name="Picture 8" descr="http://t2.gstatic.com/images?q=tbn:ANd9GcQ-ul-lFco6-HWQ3RaiSORlGgP1T9zNzUlbk5eXWDSp3112Hh-W"/>
          <p:cNvPicPr>
            <a:picLocks noChangeAspect="1" noChangeArrowheads="1"/>
          </p:cNvPicPr>
          <p:nvPr/>
        </p:nvPicPr>
        <p:blipFill>
          <a:blip r:embed="rId5" cstate="print"/>
          <a:srcRect/>
          <a:stretch>
            <a:fillRect/>
          </a:stretch>
        </p:blipFill>
        <p:spPr bwMode="auto">
          <a:xfrm>
            <a:off x="179512" y="2780928"/>
            <a:ext cx="2400300" cy="1905000"/>
          </a:xfrm>
          <a:prstGeom prst="rect">
            <a:avLst/>
          </a:prstGeom>
          <a:noFill/>
        </p:spPr>
      </p:pic>
    </p:spTree>
    <p:extLst>
      <p:ext uri="{BB962C8B-B14F-4D97-AF65-F5344CB8AC3E}">
        <p14:creationId xmlns:p14="http://schemas.microsoft.com/office/powerpoint/2010/main" xmlns="" val="1018940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000" b="1" dirty="0" err="1" smtClean="0"/>
              <a:t>Clodomiro</a:t>
            </a:r>
            <a:r>
              <a:rPr lang="tr-TR" sz="2000" b="1" dirty="0" smtClean="0"/>
              <a:t> </a:t>
            </a:r>
            <a:r>
              <a:rPr lang="tr-TR" sz="2000" b="1" dirty="0" err="1" smtClean="0"/>
              <a:t>PicadoTwight</a:t>
            </a:r>
            <a:r>
              <a:rPr lang="tr-TR" sz="2000" dirty="0"/>
              <a:t> </a:t>
            </a:r>
            <a:r>
              <a:rPr lang="tr-TR" sz="2000" dirty="0" smtClean="0"/>
              <a:t> </a:t>
            </a:r>
            <a:r>
              <a:rPr lang="tr-TR" sz="2000" b="1" dirty="0" smtClean="0">
                <a:solidFill>
                  <a:srgbClr val="FF0000"/>
                </a:solidFill>
              </a:rPr>
              <a:t>(</a:t>
            </a:r>
            <a:r>
              <a:rPr lang="tr-TR" sz="2000" b="1" dirty="0" err="1" smtClean="0">
                <a:solidFill>
                  <a:srgbClr val="FF0000"/>
                </a:solidFill>
              </a:rPr>
              <a:t>Clorito</a:t>
            </a:r>
            <a:r>
              <a:rPr lang="tr-TR" sz="2000" b="1" dirty="0" smtClean="0">
                <a:solidFill>
                  <a:srgbClr val="FF0000"/>
                </a:solidFill>
              </a:rPr>
              <a:t> </a:t>
            </a:r>
            <a:r>
              <a:rPr lang="tr-TR" sz="2000" b="1" dirty="0" err="1" smtClean="0">
                <a:solidFill>
                  <a:srgbClr val="FF0000"/>
                </a:solidFill>
              </a:rPr>
              <a:t>Picado</a:t>
            </a:r>
            <a:r>
              <a:rPr lang="tr-TR" sz="2000" b="1" dirty="0" smtClean="0">
                <a:solidFill>
                  <a:srgbClr val="FF0000"/>
                </a:solidFill>
              </a:rPr>
              <a:t>) </a:t>
            </a:r>
            <a:r>
              <a:rPr lang="tr-TR" sz="2000" b="1" dirty="0">
                <a:solidFill>
                  <a:srgbClr val="FF0000"/>
                </a:solidFill>
              </a:rPr>
              <a:t> </a:t>
            </a:r>
            <a:r>
              <a:rPr lang="tr-TR" sz="2000" b="1" dirty="0" smtClean="0"/>
              <a:t>(1887 - 1944)</a:t>
            </a:r>
            <a:endParaRPr lang="tr-TR" sz="2000" dirty="0"/>
          </a:p>
        </p:txBody>
      </p:sp>
      <p:sp>
        <p:nvSpPr>
          <p:cNvPr id="3" name="2 Metin Yer Tutucusu"/>
          <p:cNvSpPr>
            <a:spLocks noGrp="1"/>
          </p:cNvSpPr>
          <p:nvPr>
            <p:ph type="body" idx="1"/>
          </p:nvPr>
        </p:nvSpPr>
        <p:spPr/>
        <p:txBody>
          <a:bodyPr/>
          <a:lstStyle/>
          <a:p>
            <a:r>
              <a:rPr lang="tr-TR" dirty="0" smtClean="0"/>
              <a:t>Kosta Rikalı zoolog</a:t>
            </a:r>
            <a:endParaRPr lang="tr-TR" dirty="0"/>
          </a:p>
        </p:txBody>
      </p:sp>
      <p:sp>
        <p:nvSpPr>
          <p:cNvPr id="4" name="3 İçerik Yer Tutucusu"/>
          <p:cNvSpPr>
            <a:spLocks noGrp="1"/>
          </p:cNvSpPr>
          <p:nvPr>
            <p:ph sz="half" idx="2"/>
          </p:nvPr>
        </p:nvSpPr>
        <p:spPr/>
        <p:txBody>
          <a:bodyPr>
            <a:normAutofit fontScale="70000" lnSpcReduction="20000"/>
          </a:bodyPr>
          <a:lstStyle/>
          <a:p>
            <a:r>
              <a:rPr lang="tr-TR" dirty="0"/>
              <a:t>Yılan </a:t>
            </a:r>
            <a:r>
              <a:rPr lang="tr-TR" dirty="0" err="1" smtClean="0"/>
              <a:t>zehirine</a:t>
            </a:r>
            <a:r>
              <a:rPr lang="tr-TR" dirty="0" smtClean="0"/>
              <a:t> karşı serum geliştirmiştir.</a:t>
            </a:r>
          </a:p>
          <a:p>
            <a:r>
              <a:rPr lang="tr-TR" dirty="0" smtClean="0"/>
              <a:t>Ancak</a:t>
            </a:r>
            <a:r>
              <a:rPr lang="tr-TR" dirty="0"/>
              <a:t>, </a:t>
            </a:r>
            <a:r>
              <a:rPr lang="tr-TR" dirty="0" err="1"/>
              <a:t>Alexander</a:t>
            </a:r>
            <a:r>
              <a:rPr lang="tr-TR" dirty="0"/>
              <a:t> </a:t>
            </a:r>
            <a:r>
              <a:rPr lang="tr-TR" dirty="0" err="1"/>
              <a:t>Fleming</a:t>
            </a:r>
            <a:r>
              <a:rPr lang="tr-TR" dirty="0"/>
              <a:t> tarafından penisilinin 1928 yılında bulunmasından önce hastaları tedavi için penisilin kullandığı dikkatten kaçmıştır. </a:t>
            </a:r>
            <a:endParaRPr lang="tr-TR" dirty="0" smtClean="0"/>
          </a:p>
          <a:p>
            <a:r>
              <a:rPr lang="tr-TR" dirty="0" smtClean="0"/>
              <a:t>2000 </a:t>
            </a:r>
            <a:r>
              <a:rPr lang="tr-TR" dirty="0"/>
              <a:t>yılında bir grup bilim adamı  </a:t>
            </a:r>
            <a:r>
              <a:rPr lang="tr-TR" dirty="0" err="1"/>
              <a:t>Picado’nun</a:t>
            </a:r>
            <a:r>
              <a:rPr lang="tr-TR" dirty="0"/>
              <a:t> laboratuar kayıtlarını inceleyerek bulguları yayımladı. Anlaşıldı ki, </a:t>
            </a:r>
            <a:r>
              <a:rPr lang="tr-TR" dirty="0" err="1">
                <a:solidFill>
                  <a:srgbClr val="C00000"/>
                </a:solidFill>
              </a:rPr>
              <a:t>Picado</a:t>
            </a:r>
            <a:r>
              <a:rPr lang="tr-TR" dirty="0">
                <a:solidFill>
                  <a:srgbClr val="C00000"/>
                </a:solidFill>
              </a:rPr>
              <a:t> 1915-1927 yılları arasında “</a:t>
            </a:r>
            <a:r>
              <a:rPr lang="tr-TR" dirty="0" err="1">
                <a:solidFill>
                  <a:srgbClr val="C00000"/>
                </a:solidFill>
              </a:rPr>
              <a:t>Penicillin</a:t>
            </a:r>
            <a:r>
              <a:rPr lang="tr-TR" dirty="0">
                <a:solidFill>
                  <a:srgbClr val="C00000"/>
                </a:solidFill>
              </a:rPr>
              <a:t> </a:t>
            </a:r>
            <a:r>
              <a:rPr lang="tr-TR" dirty="0" err="1">
                <a:solidFill>
                  <a:srgbClr val="C00000"/>
                </a:solidFill>
              </a:rPr>
              <a:t>sp</a:t>
            </a:r>
            <a:r>
              <a:rPr lang="tr-TR" dirty="0">
                <a:solidFill>
                  <a:srgbClr val="C00000"/>
                </a:solidFill>
              </a:rPr>
              <a:t>" adlı mantarın stafilokok ve </a:t>
            </a:r>
            <a:r>
              <a:rPr lang="tr-TR" dirty="0" err="1">
                <a:solidFill>
                  <a:srgbClr val="C00000"/>
                </a:solidFill>
              </a:rPr>
              <a:t>streptekokların</a:t>
            </a:r>
            <a:r>
              <a:rPr lang="tr-TR" dirty="0">
                <a:solidFill>
                  <a:srgbClr val="C00000"/>
                </a:solidFill>
              </a:rPr>
              <a:t> üremesini engellediğini bulmuş ve kayıt altına almış. </a:t>
            </a:r>
            <a:endParaRPr lang="tr-TR" dirty="0" smtClean="0">
              <a:solidFill>
                <a:srgbClr val="C00000"/>
              </a:solidFill>
            </a:endParaRPr>
          </a:p>
          <a:p>
            <a:r>
              <a:rPr lang="tr-TR" dirty="0" smtClean="0"/>
              <a:t>Aslında</a:t>
            </a:r>
            <a:r>
              <a:rPr lang="tr-TR" dirty="0"/>
              <a:t>, </a:t>
            </a:r>
            <a:r>
              <a:rPr lang="tr-TR" dirty="0" err="1"/>
              <a:t>Picado’nun</a:t>
            </a:r>
            <a:r>
              <a:rPr lang="tr-TR" dirty="0"/>
              <a:t> penisilin ile tedavi hakkındaki araştırması 1927 yılında Paris Biyoloji Derneği (</a:t>
            </a:r>
            <a:r>
              <a:rPr lang="tr-TR" dirty="0" err="1"/>
              <a:t>Biology</a:t>
            </a:r>
            <a:r>
              <a:rPr lang="tr-TR" dirty="0"/>
              <a:t> </a:t>
            </a:r>
            <a:r>
              <a:rPr lang="tr-TR" dirty="0" err="1"/>
              <a:t>Society</a:t>
            </a:r>
            <a:r>
              <a:rPr lang="tr-TR" dirty="0"/>
              <a:t> of Paris) tarafından yayımlanmıştır. </a:t>
            </a:r>
          </a:p>
          <a:p>
            <a:endParaRPr lang="tr-TR" dirty="0"/>
          </a:p>
        </p:txBody>
      </p:sp>
      <p:sp>
        <p:nvSpPr>
          <p:cNvPr id="5" name="4 Metin Yer Tutucusu"/>
          <p:cNvSpPr>
            <a:spLocks noGrp="1"/>
          </p:cNvSpPr>
          <p:nvPr>
            <p:ph type="body" sz="quarter" idx="3"/>
          </p:nvPr>
        </p:nvSpPr>
        <p:spPr/>
        <p:txBody>
          <a:bodyPr/>
          <a:lstStyle/>
          <a:p>
            <a:endParaRPr lang="tr-TR"/>
          </a:p>
        </p:txBody>
      </p:sp>
      <p:pic>
        <p:nvPicPr>
          <p:cNvPr id="7" name="Picture 2"/>
          <p:cNvPicPr>
            <a:picLocks noGrp="1" noChangeAspect="1" noChangeArrowheads="1"/>
          </p:cNvPicPr>
          <p:nvPr>
            <p:ph sz="quarter" idx="4"/>
          </p:nvPr>
        </p:nvPicPr>
        <p:blipFill>
          <a:blip r:embed="rId2" cstate="print"/>
          <a:srcRect/>
          <a:stretch>
            <a:fillRect/>
          </a:stretch>
        </p:blipFill>
        <p:spPr bwMode="auto">
          <a:xfrm>
            <a:off x="5033672" y="1628801"/>
            <a:ext cx="3282744" cy="5071654"/>
          </a:xfrm>
          <a:prstGeom prst="rect">
            <a:avLst/>
          </a:prstGeom>
          <a:noFill/>
          <a:ln w="9525">
            <a:noFill/>
            <a:miter lim="800000"/>
            <a:headEnd/>
            <a:tailEnd/>
          </a:ln>
          <a:effectLst/>
        </p:spPr>
      </p:pic>
    </p:spTree>
    <p:extLst>
      <p:ext uri="{BB962C8B-B14F-4D97-AF65-F5344CB8AC3E}">
        <p14:creationId xmlns:p14="http://schemas.microsoft.com/office/powerpoint/2010/main" xmlns="" val="1777185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Şu görüşe ne dersiniz ?</a:t>
            </a:r>
            <a:endParaRPr lang="tr-TR" dirty="0"/>
          </a:p>
        </p:txBody>
      </p:sp>
      <p:sp>
        <p:nvSpPr>
          <p:cNvPr id="3" name="Content Placeholder 2"/>
          <p:cNvSpPr>
            <a:spLocks noGrp="1"/>
          </p:cNvSpPr>
          <p:nvPr>
            <p:ph idx="1"/>
          </p:nvPr>
        </p:nvSpPr>
        <p:spPr/>
        <p:txBody>
          <a:bodyPr>
            <a:normAutofit fontScale="85000" lnSpcReduction="10000"/>
          </a:bodyPr>
          <a:lstStyle/>
          <a:p>
            <a:pPr marL="0" indent="0">
              <a:buNone/>
            </a:pPr>
            <a:r>
              <a:rPr lang="tr-TR" dirty="0" smtClean="0"/>
              <a:t>Penisilini,</a:t>
            </a:r>
          </a:p>
          <a:p>
            <a:pPr marL="0" indent="0">
              <a:buNone/>
            </a:pPr>
            <a:endParaRPr lang="tr-TR" dirty="0" smtClean="0"/>
          </a:p>
          <a:p>
            <a:r>
              <a:rPr lang="tr-TR" u="sng" dirty="0" smtClean="0">
                <a:solidFill>
                  <a:srgbClr val="7030A0"/>
                </a:solidFill>
              </a:rPr>
              <a:t>Ernest Duchesne </a:t>
            </a:r>
            <a:r>
              <a:rPr lang="tr-TR" dirty="0" smtClean="0">
                <a:solidFill>
                  <a:srgbClr val="7030A0"/>
                </a:solidFill>
              </a:rPr>
              <a:t>bilimsel olarak ilk kez fark etti ve kanıtladı;</a:t>
            </a:r>
          </a:p>
          <a:p>
            <a:r>
              <a:rPr lang="tr-TR" u="sng" dirty="0" smtClean="0">
                <a:solidFill>
                  <a:srgbClr val="7030A0"/>
                </a:solidFill>
              </a:rPr>
              <a:t>Clorito Picado </a:t>
            </a:r>
            <a:r>
              <a:rPr lang="tr-TR" dirty="0" smtClean="0">
                <a:solidFill>
                  <a:srgbClr val="7030A0"/>
                </a:solidFill>
              </a:rPr>
              <a:t>fark etti, kanıtladı, kullandı;</a:t>
            </a:r>
          </a:p>
          <a:p>
            <a:r>
              <a:rPr lang="tr-TR" u="sng" dirty="0" smtClean="0">
                <a:solidFill>
                  <a:srgbClr val="7030A0"/>
                </a:solidFill>
              </a:rPr>
              <a:t>Fleming</a:t>
            </a:r>
            <a:r>
              <a:rPr lang="tr-TR" dirty="0" smtClean="0">
                <a:solidFill>
                  <a:srgbClr val="7030A0"/>
                </a:solidFill>
              </a:rPr>
              <a:t> rastlantı sonucu yeniden fark etti;</a:t>
            </a:r>
          </a:p>
          <a:p>
            <a:r>
              <a:rPr lang="tr-TR" u="sng" dirty="0" smtClean="0">
                <a:solidFill>
                  <a:srgbClr val="7030A0"/>
                </a:solidFill>
              </a:rPr>
              <a:t>Florey</a:t>
            </a:r>
            <a:r>
              <a:rPr lang="tr-TR" dirty="0" smtClean="0">
                <a:solidFill>
                  <a:srgbClr val="7030A0"/>
                </a:solidFill>
              </a:rPr>
              <a:t> ve </a:t>
            </a:r>
            <a:r>
              <a:rPr lang="tr-TR" u="sng" dirty="0" smtClean="0">
                <a:solidFill>
                  <a:srgbClr val="7030A0"/>
                </a:solidFill>
              </a:rPr>
              <a:t>Chain</a:t>
            </a:r>
            <a:r>
              <a:rPr lang="tr-TR" dirty="0" smtClean="0">
                <a:solidFill>
                  <a:srgbClr val="7030A0"/>
                </a:solidFill>
              </a:rPr>
              <a:t> değerini fark etti ve kullandı;</a:t>
            </a:r>
          </a:p>
          <a:p>
            <a:r>
              <a:rPr lang="tr-TR" u="sng" dirty="0" smtClean="0">
                <a:solidFill>
                  <a:srgbClr val="7030A0"/>
                </a:solidFill>
              </a:rPr>
              <a:t>Heatley</a:t>
            </a:r>
            <a:r>
              <a:rPr lang="tr-TR" dirty="0" smtClean="0">
                <a:solidFill>
                  <a:srgbClr val="7030A0"/>
                </a:solidFill>
              </a:rPr>
              <a:t> ilaç olarak geliştirdi;</a:t>
            </a:r>
          </a:p>
          <a:p>
            <a:r>
              <a:rPr lang="tr-TR" u="sng" dirty="0" smtClean="0">
                <a:solidFill>
                  <a:srgbClr val="7030A0"/>
                </a:solidFill>
              </a:rPr>
              <a:t>Pasteur Enstitüsü </a:t>
            </a:r>
            <a:r>
              <a:rPr lang="tr-TR" dirty="0" smtClean="0">
                <a:solidFill>
                  <a:srgbClr val="7030A0"/>
                </a:solidFill>
              </a:rPr>
              <a:t>buluşun gecikmesine neden oldu.</a:t>
            </a:r>
          </a:p>
          <a:p>
            <a:pPr marL="0" indent="0">
              <a:buNone/>
            </a:pPr>
            <a:r>
              <a:rPr lang="tr-TR" dirty="0"/>
              <a:t>	</a:t>
            </a:r>
          </a:p>
        </p:txBody>
      </p:sp>
    </p:spTree>
    <p:extLst>
      <p:ext uri="{BB962C8B-B14F-4D97-AF65-F5344CB8AC3E}">
        <p14:creationId xmlns:p14="http://schemas.microsoft.com/office/powerpoint/2010/main" xmlns="" val="3900750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539552" y="2996952"/>
            <a:ext cx="8229600" cy="4525963"/>
          </a:xfrm>
        </p:spPr>
        <p:txBody>
          <a:bodyPr>
            <a:normAutofit/>
          </a:bodyPr>
          <a:lstStyle/>
          <a:p>
            <a:pPr algn="ctr">
              <a:buNone/>
            </a:pPr>
            <a:r>
              <a:rPr lang="tr-TR" sz="4400" b="1" dirty="0" smtClean="0">
                <a:solidFill>
                  <a:srgbClr val="FF0000"/>
                </a:solidFill>
              </a:rPr>
              <a:t>Streptomisin’i Kim Buldu ?</a:t>
            </a:r>
            <a:endParaRPr lang="tr-TR" sz="44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bodyPr>
          <a:lstStyle/>
          <a:p>
            <a:pPr algn="l"/>
            <a:r>
              <a:rPr lang="tr-TR" sz="2800" dirty="0" smtClean="0">
                <a:solidFill>
                  <a:srgbClr val="FF0000"/>
                </a:solidFill>
              </a:rPr>
              <a:t>1942 : </a:t>
            </a:r>
            <a:r>
              <a:rPr lang="tr-TR" sz="2800" dirty="0" smtClean="0">
                <a:solidFill>
                  <a:srgbClr val="0000FF"/>
                </a:solidFill>
              </a:rPr>
              <a:t>Schatz topraktan bazı suşları üretti;  </a:t>
            </a:r>
            <a:r>
              <a:rPr lang="tr-TR" sz="2800" dirty="0" smtClean="0">
                <a:solidFill>
                  <a:srgbClr val="FF0000"/>
                </a:solidFill>
              </a:rPr>
              <a:t/>
            </a:r>
            <a:br>
              <a:rPr lang="tr-TR" sz="2800" dirty="0" smtClean="0">
                <a:solidFill>
                  <a:srgbClr val="FF0000"/>
                </a:solidFill>
              </a:rPr>
            </a:br>
            <a:r>
              <a:rPr lang="tr-TR" sz="2800" dirty="0" smtClean="0">
                <a:solidFill>
                  <a:srgbClr val="FF0000"/>
                </a:solidFill>
              </a:rPr>
              <a:t>1943 : </a:t>
            </a:r>
            <a:r>
              <a:rPr lang="tr-TR" sz="2800" dirty="0" smtClean="0">
                <a:solidFill>
                  <a:srgbClr val="0000FF"/>
                </a:solidFill>
              </a:rPr>
              <a:t>Schatz, Walksman’ın laboratuarında «actinobacteria»      	maddesini buldu; «Streptomisin» adıyla patent alındı; </a:t>
            </a:r>
            <a:r>
              <a:rPr lang="tr-TR" sz="2800" dirty="0" smtClean="0">
                <a:solidFill>
                  <a:srgbClr val="FF0000"/>
                </a:solidFill>
              </a:rPr>
              <a:t/>
            </a:r>
            <a:br>
              <a:rPr lang="tr-TR" sz="2800" dirty="0" smtClean="0">
                <a:solidFill>
                  <a:srgbClr val="FF0000"/>
                </a:solidFill>
              </a:rPr>
            </a:br>
            <a:r>
              <a:rPr lang="tr-TR" sz="2800" dirty="0" smtClean="0">
                <a:solidFill>
                  <a:srgbClr val="FF0000"/>
                </a:solidFill>
              </a:rPr>
              <a:t>1952 : </a:t>
            </a:r>
            <a:r>
              <a:rPr lang="tr-TR" sz="2800" dirty="0" smtClean="0">
                <a:solidFill>
                  <a:srgbClr val="0000FF"/>
                </a:solidFill>
              </a:rPr>
              <a:t>Nobel Tıp ve Fizyoloji Ödülü Walksman’a verildi</a:t>
            </a:r>
            <a:endParaRPr lang="tr-TR" sz="2800" dirty="0">
              <a:solidFill>
                <a:srgbClr val="0000FF"/>
              </a:solidFill>
            </a:endParaRPr>
          </a:p>
        </p:txBody>
      </p:sp>
      <p:sp>
        <p:nvSpPr>
          <p:cNvPr id="3" name="Text Placeholder 2"/>
          <p:cNvSpPr>
            <a:spLocks noGrp="1"/>
          </p:cNvSpPr>
          <p:nvPr>
            <p:ph type="body" idx="1"/>
          </p:nvPr>
        </p:nvSpPr>
        <p:spPr/>
        <p:txBody>
          <a:bodyPr>
            <a:normAutofit/>
          </a:bodyPr>
          <a:lstStyle/>
          <a:p>
            <a:r>
              <a:rPr lang="tr-TR" sz="2200" dirty="0" smtClean="0"/>
              <a:t>Albert Schatz (1922 – 2005)</a:t>
            </a:r>
            <a:endParaRPr lang="tr-TR" sz="2200" dirty="0"/>
          </a:p>
        </p:txBody>
      </p:sp>
      <p:sp>
        <p:nvSpPr>
          <p:cNvPr id="5" name="Text Placeholder 4"/>
          <p:cNvSpPr>
            <a:spLocks noGrp="1"/>
          </p:cNvSpPr>
          <p:nvPr>
            <p:ph type="body" sz="quarter" idx="3"/>
          </p:nvPr>
        </p:nvSpPr>
        <p:spPr/>
        <p:txBody>
          <a:bodyPr>
            <a:normAutofit fontScale="92500"/>
          </a:bodyPr>
          <a:lstStyle/>
          <a:p>
            <a:r>
              <a:rPr lang="tr-TR" dirty="0" smtClean="0"/>
              <a:t>Salman Walksman (1888-1973)</a:t>
            </a:r>
            <a:endParaRPr lang="tr-TR" dirty="0"/>
          </a:p>
        </p:txBody>
      </p:sp>
      <p:pic>
        <p:nvPicPr>
          <p:cNvPr id="8" name="Content Placeholder 7" descr="http://de.academic.ru/pictures/dewiki/49/180px-selman_waksman_nywts.jpg">
            <a:hlinkClick r:id="rId3" tooltip="&quot;Selman Waksman (1953)&quot;"/>
          </p:cNvPr>
          <p:cNvPicPr>
            <a:picLocks noGrp="1"/>
          </p:cNvPicPr>
          <p:nvPr>
            <p:ph sz="quarter" idx="4"/>
          </p:nvPr>
        </p:nvPicPr>
        <p:blipFill>
          <a:blip r:embed="rId4" cstate="print"/>
          <a:srcRect/>
          <a:stretch>
            <a:fillRect/>
          </a:stretch>
        </p:blipFill>
        <p:spPr bwMode="auto">
          <a:xfrm>
            <a:off x="4932040" y="2420888"/>
            <a:ext cx="2876872" cy="3528391"/>
          </a:xfrm>
          <a:prstGeom prst="rect">
            <a:avLst/>
          </a:prstGeom>
          <a:noFill/>
          <a:ln w="9525">
            <a:noFill/>
            <a:miter lim="800000"/>
            <a:headEnd/>
            <a:tailEnd/>
          </a:ln>
        </p:spPr>
      </p:pic>
      <p:pic>
        <p:nvPicPr>
          <p:cNvPr id="9" name="Resim 13" descr="K:\1000 Tıp Büyüğü\1000 Tıp Büyüğü FOTO\820 Schatz, Albert.jpg"/>
          <p:cNvPicPr>
            <a:picLocks/>
          </p:cNvPicPr>
          <p:nvPr/>
        </p:nvPicPr>
        <p:blipFill>
          <a:blip r:embed="rId5" cstate="print"/>
          <a:srcRect/>
          <a:stretch>
            <a:fillRect/>
          </a:stretch>
        </p:blipFill>
        <p:spPr bwMode="auto">
          <a:xfrm>
            <a:off x="971600" y="2276872"/>
            <a:ext cx="2880320" cy="3816424"/>
          </a:xfrm>
          <a:prstGeom prst="rect">
            <a:avLst/>
          </a:prstGeom>
          <a:noFill/>
          <a:ln w="9525">
            <a:noFill/>
            <a:miter lim="800000"/>
            <a:headEnd/>
            <a:tailEnd/>
          </a:ln>
        </p:spPr>
      </p:pic>
      <p:sp>
        <p:nvSpPr>
          <p:cNvPr id="10" name="Content Placeholder 9"/>
          <p:cNvSpPr>
            <a:spLocks noGrp="1"/>
          </p:cNvSpPr>
          <p:nvPr>
            <p:ph sz="half" idx="2"/>
          </p:nvPr>
        </p:nvSpPr>
        <p:spPr/>
        <p:txBody>
          <a:bodyPr/>
          <a:lstStyle/>
          <a:p>
            <a:pPr>
              <a:buNone/>
            </a:pP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67544" y="2924944"/>
            <a:ext cx="8229600" cy="4525963"/>
          </a:xfrm>
        </p:spPr>
        <p:txBody>
          <a:bodyPr>
            <a:normAutofit/>
          </a:bodyPr>
          <a:lstStyle/>
          <a:p>
            <a:pPr algn="ctr">
              <a:buNone/>
            </a:pPr>
            <a:r>
              <a:rPr lang="tr-TR" sz="4400" b="1" dirty="0" smtClean="0">
                <a:solidFill>
                  <a:srgbClr val="FF0000"/>
                </a:solidFill>
              </a:rPr>
              <a:t>MR ‘ı Kim Buldu ?</a:t>
            </a:r>
            <a:endParaRPr lang="tr-TR" sz="44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026" name="Picture 2" descr="F:\figures1\30_645animasyon%2011[1].jpg"/>
          <p:cNvPicPr>
            <a:picLocks noGrp="1" noChangeAspect="1" noChangeArrowheads="1"/>
          </p:cNvPicPr>
          <p:nvPr>
            <p:ph idx="1"/>
          </p:nvPr>
        </p:nvPicPr>
        <p:blipFill>
          <a:blip r:embed="rId3" cstate="print"/>
          <a:srcRect/>
          <a:stretch>
            <a:fillRect/>
          </a:stretch>
        </p:blipFill>
        <p:spPr bwMode="auto">
          <a:xfrm>
            <a:off x="323528" y="188640"/>
            <a:ext cx="8496944" cy="63727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dirty="0"/>
              <a:t>Raymond Vahan </a:t>
            </a:r>
            <a:r>
              <a:rPr lang="tr-TR" sz="3600" dirty="0" smtClean="0"/>
              <a:t>Damadia</a:t>
            </a:r>
            <a:br>
              <a:rPr lang="tr-TR" sz="3600" dirty="0" smtClean="0"/>
            </a:br>
            <a:r>
              <a:rPr lang="tr-TR" sz="3600" dirty="0" smtClean="0"/>
              <a:t>(1936 -  )</a:t>
            </a:r>
            <a:endParaRPr lang="tr-TR" sz="2800" dirty="0"/>
          </a:p>
        </p:txBody>
      </p:sp>
      <p:pic>
        <p:nvPicPr>
          <p:cNvPr id="4" name="Resim 15" descr="K:\1000 Tıp Büyüğü\1000 Tıp Büyüğü FOTO\236 Damadian, Raymond.jpg"/>
          <p:cNvPicPr>
            <a:picLocks noGrp="1"/>
          </p:cNvPicPr>
          <p:nvPr>
            <p:ph idx="1"/>
          </p:nvPr>
        </p:nvPicPr>
        <p:blipFill>
          <a:blip r:embed="rId3" cstate="print"/>
          <a:srcRect/>
          <a:stretch>
            <a:fillRect/>
          </a:stretch>
        </p:blipFill>
        <p:spPr bwMode="auto">
          <a:xfrm>
            <a:off x="4788024" y="1844824"/>
            <a:ext cx="3456383" cy="4320480"/>
          </a:xfrm>
          <a:prstGeom prst="rect">
            <a:avLst/>
          </a:prstGeom>
          <a:noFill/>
          <a:ln w="9525">
            <a:noFill/>
            <a:miter lim="800000"/>
            <a:headEnd/>
            <a:tailEnd/>
          </a:ln>
        </p:spPr>
      </p:pic>
      <p:pic>
        <p:nvPicPr>
          <p:cNvPr id="30722" name="Picture 2" descr="http://www.beyhekim.com/Images/Resimler_Dosyalar/aestivamri2.JPG"/>
          <p:cNvPicPr>
            <a:picLocks noChangeAspect="1" noChangeArrowheads="1"/>
          </p:cNvPicPr>
          <p:nvPr/>
        </p:nvPicPr>
        <p:blipFill>
          <a:blip r:embed="rId4" cstate="print"/>
          <a:srcRect/>
          <a:stretch>
            <a:fillRect/>
          </a:stretch>
        </p:blipFill>
        <p:spPr bwMode="auto">
          <a:xfrm>
            <a:off x="251520" y="4221088"/>
            <a:ext cx="3177222" cy="2435690"/>
          </a:xfrm>
          <a:prstGeom prst="rect">
            <a:avLst/>
          </a:prstGeom>
          <a:noFill/>
        </p:spPr>
      </p:pic>
      <p:pic>
        <p:nvPicPr>
          <p:cNvPr id="30724" name="Picture 4" descr="http://www.datamed.com.tr/angora_capture_mr.jpg"/>
          <p:cNvPicPr>
            <a:picLocks noChangeAspect="1" noChangeArrowheads="1"/>
          </p:cNvPicPr>
          <p:nvPr/>
        </p:nvPicPr>
        <p:blipFill>
          <a:blip r:embed="rId5" cstate="print"/>
          <a:srcRect/>
          <a:stretch>
            <a:fillRect/>
          </a:stretch>
        </p:blipFill>
        <p:spPr bwMode="auto">
          <a:xfrm>
            <a:off x="251520" y="1052736"/>
            <a:ext cx="2879805" cy="2780928"/>
          </a:xfrm>
          <a:prstGeom prst="rect">
            <a:avLst/>
          </a:prstGeom>
          <a:noFill/>
        </p:spPr>
      </p:pic>
      <p:sp>
        <p:nvSpPr>
          <p:cNvPr id="6" name="Rectangle 5"/>
          <p:cNvSpPr/>
          <p:nvPr/>
        </p:nvSpPr>
        <p:spPr>
          <a:xfrm>
            <a:off x="3275856" y="3356992"/>
            <a:ext cx="1325427" cy="461665"/>
          </a:xfrm>
          <a:prstGeom prst="rect">
            <a:avLst/>
          </a:prstGeom>
        </p:spPr>
        <p:txBody>
          <a:bodyPr wrap="none">
            <a:spAutoFit/>
          </a:bodyPr>
          <a:lstStyle/>
          <a:p>
            <a:r>
              <a:rPr lang="tr-TR" sz="2400" b="1" dirty="0" smtClean="0"/>
              <a:t>Yıl : 1969</a:t>
            </a:r>
            <a:endParaRPr lang="tr-TR"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t>
            </a:r>
            <a:r>
              <a:rPr lang="tr-TR" sz="2200" u="sng" dirty="0" smtClean="0"/>
              <a:t>Eğer ben doğmamış olsaydım, MRI geliştirilebilir miydi? Sanmıyorum. </a:t>
            </a:r>
            <a:br>
              <a:rPr lang="tr-TR" sz="2200" u="sng" dirty="0" smtClean="0"/>
            </a:br>
            <a:r>
              <a:rPr lang="tr-TR" sz="2200" u="sng" dirty="0" smtClean="0"/>
              <a:t>Eğer </a:t>
            </a:r>
            <a:r>
              <a:rPr lang="tr-TR" sz="2200" u="sng" dirty="0" err="1" smtClean="0"/>
              <a:t>Lauterbur</a:t>
            </a:r>
            <a:r>
              <a:rPr lang="tr-TR" sz="2200" u="sng" dirty="0" smtClean="0"/>
              <a:t> doğmasaydı, ben aynı şeyi  yapardım.”</a:t>
            </a:r>
            <a:r>
              <a:rPr lang="tr-TR" dirty="0" smtClean="0"/>
              <a:t/>
            </a:r>
            <a:br>
              <a:rPr lang="tr-TR" dirty="0" smtClean="0"/>
            </a:br>
            <a:endParaRPr lang="tr-TR" dirty="0"/>
          </a:p>
        </p:txBody>
      </p:sp>
      <p:sp>
        <p:nvSpPr>
          <p:cNvPr id="3" name="2 Metin Yer Tutucusu"/>
          <p:cNvSpPr>
            <a:spLocks noGrp="1"/>
          </p:cNvSpPr>
          <p:nvPr>
            <p:ph type="body" idx="1"/>
          </p:nvPr>
        </p:nvSpPr>
        <p:spPr/>
        <p:txBody>
          <a:bodyPr>
            <a:normAutofit fontScale="77500" lnSpcReduction="20000"/>
          </a:bodyPr>
          <a:lstStyle/>
          <a:p>
            <a:pPr algn="ctr"/>
            <a:r>
              <a:rPr lang="tr-TR" u="sng" dirty="0" smtClean="0"/>
              <a:t>Paul </a:t>
            </a:r>
            <a:r>
              <a:rPr lang="tr-TR" u="sng" dirty="0" err="1" smtClean="0"/>
              <a:t>Lauterbur</a:t>
            </a:r>
            <a:r>
              <a:rPr lang="tr-TR" dirty="0" smtClean="0"/>
              <a:t> </a:t>
            </a:r>
          </a:p>
          <a:p>
            <a:pPr algn="ctr"/>
            <a:r>
              <a:rPr lang="tr-TR" dirty="0" smtClean="0"/>
              <a:t>2003 Nobel Ödülü</a:t>
            </a:r>
            <a:endParaRPr lang="tr-TR" dirty="0"/>
          </a:p>
        </p:txBody>
      </p:sp>
      <p:sp>
        <p:nvSpPr>
          <p:cNvPr id="5" name="4 Metin Yer Tutucusu"/>
          <p:cNvSpPr>
            <a:spLocks noGrp="1"/>
          </p:cNvSpPr>
          <p:nvPr>
            <p:ph type="body" sz="quarter" idx="3"/>
          </p:nvPr>
        </p:nvSpPr>
        <p:spPr/>
        <p:txBody>
          <a:bodyPr>
            <a:normAutofit fontScale="77500" lnSpcReduction="20000"/>
          </a:bodyPr>
          <a:lstStyle/>
          <a:p>
            <a:pPr algn="ctr"/>
            <a:r>
              <a:rPr lang="tr-TR" u="sng" dirty="0" err="1" smtClean="0"/>
              <a:t>Sir</a:t>
            </a:r>
            <a:r>
              <a:rPr lang="tr-TR" u="sng" dirty="0" smtClean="0"/>
              <a:t> Peter </a:t>
            </a:r>
            <a:r>
              <a:rPr lang="tr-TR" u="sng" dirty="0" err="1" smtClean="0"/>
              <a:t>Mansfield</a:t>
            </a:r>
            <a:r>
              <a:rPr lang="tr-TR" dirty="0" smtClean="0"/>
              <a:t> </a:t>
            </a:r>
          </a:p>
          <a:p>
            <a:pPr algn="ctr"/>
            <a:r>
              <a:rPr lang="tr-TR" dirty="0" smtClean="0"/>
              <a:t>2003 Nobel Ödülü</a:t>
            </a:r>
            <a:endParaRPr lang="tr-TR" dirty="0"/>
          </a:p>
        </p:txBody>
      </p:sp>
      <p:pic>
        <p:nvPicPr>
          <p:cNvPr id="7" name="6 İçerik Yer Tutucusu" descr="F:\1000 Tıp Büyüğü\1000 Tıp Büyüğü FOTO\565 Lauterber, paul C..jpg"/>
          <p:cNvPicPr>
            <a:picLocks noGrp="1"/>
          </p:cNvPicPr>
          <p:nvPr>
            <p:ph sz="half" idx="2"/>
          </p:nvPr>
        </p:nvPicPr>
        <p:blipFill>
          <a:blip r:embed="rId2" cstate="print"/>
          <a:srcRect/>
          <a:stretch>
            <a:fillRect/>
          </a:stretch>
        </p:blipFill>
        <p:spPr bwMode="auto">
          <a:xfrm>
            <a:off x="1187624" y="2492896"/>
            <a:ext cx="2448272" cy="3312368"/>
          </a:xfrm>
          <a:prstGeom prst="rect">
            <a:avLst/>
          </a:prstGeom>
          <a:noFill/>
          <a:ln w="9525">
            <a:noFill/>
            <a:miter lim="800000"/>
            <a:headEnd/>
            <a:tailEnd/>
          </a:ln>
        </p:spPr>
      </p:pic>
      <p:pic>
        <p:nvPicPr>
          <p:cNvPr id="8" name="7 İçerik Yer Tutucusu" descr="F:\1000 Tıp Büyüğü\1000 Tıp Büyüğü FOTO\627 Mansfield, Peter.jpg"/>
          <p:cNvPicPr>
            <a:picLocks noGrp="1"/>
          </p:cNvPicPr>
          <p:nvPr>
            <p:ph sz="quarter" idx="4"/>
          </p:nvPr>
        </p:nvPicPr>
        <p:blipFill>
          <a:blip r:embed="rId3" cstate="print"/>
          <a:srcRect/>
          <a:stretch>
            <a:fillRect/>
          </a:stretch>
        </p:blipFill>
        <p:spPr bwMode="auto">
          <a:xfrm>
            <a:off x="5292080" y="2492896"/>
            <a:ext cx="2448272"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Autofit/>
          </a:bodyPr>
          <a:lstStyle/>
          <a:p>
            <a:pPr algn="l"/>
            <a:r>
              <a:rPr lang="tr-TR" sz="2800" b="1" dirty="0"/>
              <a:t>Samuel Guthrie </a:t>
            </a:r>
            <a:r>
              <a:rPr lang="tr-TR" sz="2800" b="1" dirty="0" smtClean="0"/>
              <a:t>      </a:t>
            </a:r>
            <a:r>
              <a:rPr lang="tr-TR" sz="2800" dirty="0" smtClean="0"/>
              <a:t>Eugene</a:t>
            </a:r>
            <a:r>
              <a:rPr lang="tr-TR" sz="2800" b="1" dirty="0" smtClean="0"/>
              <a:t> </a:t>
            </a:r>
            <a:r>
              <a:rPr lang="tr-TR" sz="2800" dirty="0" smtClean="0"/>
              <a:t>Soubeiran    Justus Liebig</a:t>
            </a:r>
            <a:br>
              <a:rPr lang="tr-TR" sz="2800" dirty="0" smtClean="0"/>
            </a:br>
            <a:r>
              <a:rPr lang="tr-TR" sz="2800" dirty="0" smtClean="0"/>
              <a:t>(</a:t>
            </a:r>
            <a:r>
              <a:rPr lang="tr-TR" sz="2800" dirty="0"/>
              <a:t>1782 – 1848) </a:t>
            </a:r>
            <a:r>
              <a:rPr lang="tr-TR" sz="2800" dirty="0" smtClean="0"/>
              <a:t>            (1797 – 1859)          (1803-1873)</a:t>
            </a:r>
            <a:br>
              <a:rPr lang="tr-TR" sz="2800" dirty="0" smtClean="0"/>
            </a:br>
            <a:r>
              <a:rPr lang="tr-TR" sz="4000" dirty="0" smtClean="0"/>
              <a:t>                      </a:t>
            </a:r>
            <a:r>
              <a:rPr lang="tr-TR" sz="4000" b="1" dirty="0" smtClean="0">
                <a:solidFill>
                  <a:srgbClr val="FF0000"/>
                </a:solidFill>
              </a:rPr>
              <a:t>Kloroform yarışı</a:t>
            </a:r>
            <a:r>
              <a:rPr lang="tr-TR" sz="2800" dirty="0" smtClean="0"/>
              <a:t/>
            </a:r>
            <a:br>
              <a:rPr lang="tr-TR" sz="2800" dirty="0" smtClean="0"/>
            </a:br>
            <a:r>
              <a:rPr lang="tr-TR" sz="2800" dirty="0" smtClean="0"/>
              <a:t>    </a:t>
            </a:r>
            <a:r>
              <a:rPr lang="tr-TR" sz="2000" dirty="0" smtClean="0"/>
              <a:t>1831  yaz ayları                           1831 Ekim ayı                      1831 Kasım ayı</a:t>
            </a:r>
            <a:endParaRPr lang="tr-TR" sz="2000" dirty="0"/>
          </a:p>
        </p:txBody>
      </p:sp>
      <p:pic>
        <p:nvPicPr>
          <p:cNvPr id="4" name="Resim 9" descr="K:\1000 Tıp Büyüğü\1000 Tıp Büyüğü FOTO\404 Guthrie, Samuel.jpg"/>
          <p:cNvPicPr>
            <a:picLocks noGrp="1"/>
          </p:cNvPicPr>
          <p:nvPr>
            <p:ph idx="1"/>
          </p:nvPr>
        </p:nvPicPr>
        <p:blipFill>
          <a:blip r:embed="rId3" cstate="print"/>
          <a:srcRect/>
          <a:stretch>
            <a:fillRect/>
          </a:stretch>
        </p:blipFill>
        <p:spPr bwMode="auto">
          <a:xfrm>
            <a:off x="395536" y="2564904"/>
            <a:ext cx="3096344" cy="3960440"/>
          </a:xfrm>
          <a:prstGeom prst="rect">
            <a:avLst/>
          </a:prstGeom>
          <a:noFill/>
          <a:ln w="9525">
            <a:noFill/>
            <a:miter lim="800000"/>
            <a:headEnd/>
            <a:tailEnd/>
          </a:ln>
        </p:spPr>
      </p:pic>
      <p:pic>
        <p:nvPicPr>
          <p:cNvPr id="82946" name="Picture 2" descr="File:Justus von Liebig NIH.jpg">
            <a:hlinkClick r:id="rId4"/>
          </p:cNvPr>
          <p:cNvPicPr>
            <a:picLocks noChangeAspect="1" noChangeArrowheads="1"/>
          </p:cNvPicPr>
          <p:nvPr/>
        </p:nvPicPr>
        <p:blipFill>
          <a:blip r:embed="rId5" cstate="print"/>
          <a:srcRect/>
          <a:stretch>
            <a:fillRect/>
          </a:stretch>
        </p:blipFill>
        <p:spPr bwMode="auto">
          <a:xfrm>
            <a:off x="6377840" y="2636912"/>
            <a:ext cx="2082591" cy="2664296"/>
          </a:xfrm>
          <a:prstGeom prst="rect">
            <a:avLst/>
          </a:prstGeom>
          <a:noFill/>
        </p:spPr>
      </p:pic>
      <p:pic>
        <p:nvPicPr>
          <p:cNvPr id="79874" name="Picture 2" descr="http://t0.gstatic.com/images?q=tbn:ANd9GcQAOOvoSu1O4pGngAMSaumY5HYxHC1MhG8MxXEH5H6ZZjP-5RzY"/>
          <p:cNvPicPr>
            <a:picLocks noChangeAspect="1" noChangeArrowheads="1"/>
          </p:cNvPicPr>
          <p:nvPr/>
        </p:nvPicPr>
        <p:blipFill>
          <a:blip r:embed="rId6" cstate="print"/>
          <a:srcRect/>
          <a:stretch>
            <a:fillRect/>
          </a:stretch>
        </p:blipFill>
        <p:spPr bwMode="auto">
          <a:xfrm>
            <a:off x="3707904" y="2636912"/>
            <a:ext cx="2260283" cy="2664296"/>
          </a:xfrm>
          <a:prstGeom prst="rect">
            <a:avLst/>
          </a:prstGeom>
          <a:noFill/>
        </p:spPr>
      </p:pic>
    </p:spTree>
    <p:extLst>
      <p:ext uri="{BB962C8B-B14F-4D97-AF65-F5344CB8AC3E}">
        <p14:creationId xmlns:p14="http://schemas.microsoft.com/office/powerpoint/2010/main" xmlns="" val="3104847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67544" y="2564904"/>
            <a:ext cx="8229600" cy="4525963"/>
          </a:xfrm>
        </p:spPr>
        <p:txBody>
          <a:bodyPr/>
          <a:lstStyle/>
          <a:p>
            <a:pPr marL="0" indent="0" algn="ctr">
              <a:buNone/>
            </a:pPr>
            <a:r>
              <a:rPr lang="tr-TR" sz="6600" b="1" dirty="0" smtClean="0">
                <a:solidFill>
                  <a:srgbClr val="FF0000"/>
                </a:solidFill>
              </a:rPr>
              <a:t>İLGİNÇ OLAYLAR</a:t>
            </a:r>
          </a:p>
          <a:p>
            <a:pPr marL="0" indent="0" algn="ctr">
              <a:buNone/>
            </a:pPr>
            <a:endParaRPr lang="tr-TR" dirty="0"/>
          </a:p>
        </p:txBody>
      </p:sp>
    </p:spTree>
    <p:extLst>
      <p:ext uri="{BB962C8B-B14F-4D97-AF65-F5344CB8AC3E}">
        <p14:creationId xmlns:p14="http://schemas.microsoft.com/office/powerpoint/2010/main" xmlns="" val="294249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092" y="332656"/>
            <a:ext cx="8229600" cy="1143000"/>
          </a:xfrm>
        </p:spPr>
        <p:txBody>
          <a:bodyPr>
            <a:normAutofit fontScale="90000"/>
          </a:bodyPr>
          <a:lstStyle/>
          <a:p>
            <a:r>
              <a:rPr lang="tr-TR" sz="4900" b="1" dirty="0" smtClean="0">
                <a:solidFill>
                  <a:srgbClr val="FF0000"/>
                </a:solidFill>
              </a:rPr>
              <a:t>Önsezi ve cesaret - İyot </a:t>
            </a:r>
            <a:r>
              <a:rPr lang="tr-TR" sz="4900" b="1" dirty="0">
                <a:solidFill>
                  <a:srgbClr val="FF0000"/>
                </a:solidFill>
              </a:rPr>
              <a:t>Fırtınası</a:t>
            </a:r>
            <a:r>
              <a:rPr lang="tr-TR" sz="4900" dirty="0">
                <a:solidFill>
                  <a:srgbClr val="FF0000"/>
                </a:solidFill>
              </a:rPr>
              <a:t> </a:t>
            </a:r>
            <a:br>
              <a:rPr lang="tr-TR" sz="4900" dirty="0">
                <a:solidFill>
                  <a:srgbClr val="FF0000"/>
                </a:solidFill>
              </a:rPr>
            </a:br>
            <a:r>
              <a:rPr lang="tr-TR" sz="3100" dirty="0" smtClean="0"/>
              <a:t>Jean-Francois </a:t>
            </a:r>
            <a:r>
              <a:rPr lang="tr-TR" sz="3100" dirty="0"/>
              <a:t>Coindet </a:t>
            </a:r>
            <a:r>
              <a:rPr lang="tr-TR" sz="3100" dirty="0" smtClean="0"/>
              <a:t/>
            </a:r>
            <a:br>
              <a:rPr lang="tr-TR" sz="3100" dirty="0" smtClean="0"/>
            </a:br>
            <a:r>
              <a:rPr lang="tr-TR" sz="3100" dirty="0" smtClean="0"/>
              <a:t>(</a:t>
            </a:r>
            <a:r>
              <a:rPr lang="tr-TR" sz="3100" dirty="0"/>
              <a:t>1774 – 1834) </a:t>
            </a:r>
          </a:p>
        </p:txBody>
      </p:sp>
      <p:pic>
        <p:nvPicPr>
          <p:cNvPr id="4" name="Resim 18" descr="K:\1000 Tıp Büyüğü\1000 Tıp Büyüğü FOTO\195 Coindet, Jean Francois.jpg"/>
          <p:cNvPicPr>
            <a:picLocks noGrp="1"/>
          </p:cNvPicPr>
          <p:nvPr>
            <p:ph idx="1"/>
          </p:nvPr>
        </p:nvPicPr>
        <p:blipFill>
          <a:blip r:embed="rId3" cstate="print"/>
          <a:srcRect/>
          <a:stretch>
            <a:fillRect/>
          </a:stretch>
        </p:blipFill>
        <p:spPr bwMode="auto">
          <a:xfrm>
            <a:off x="2987824" y="1772816"/>
            <a:ext cx="3528391" cy="4680520"/>
          </a:xfrm>
          <a:prstGeom prst="rect">
            <a:avLst/>
          </a:prstGeom>
          <a:noFill/>
          <a:ln w="9525">
            <a:noFill/>
            <a:miter lim="800000"/>
            <a:headEnd/>
            <a:tailEnd/>
          </a:ln>
        </p:spPr>
      </p:pic>
      <p:pic>
        <p:nvPicPr>
          <p:cNvPr id="27650" name="Picture 2" descr="Iodine bottle"/>
          <p:cNvPicPr>
            <a:picLocks noChangeAspect="1" noChangeArrowheads="1"/>
          </p:cNvPicPr>
          <p:nvPr/>
        </p:nvPicPr>
        <p:blipFill>
          <a:blip r:embed="rId4" cstate="print"/>
          <a:srcRect/>
          <a:stretch>
            <a:fillRect/>
          </a:stretch>
        </p:blipFill>
        <p:spPr bwMode="auto">
          <a:xfrm>
            <a:off x="6516216" y="4149080"/>
            <a:ext cx="1838325" cy="2505076"/>
          </a:xfrm>
          <a:prstGeom prst="rect">
            <a:avLst/>
          </a:prstGeom>
          <a:noFill/>
        </p:spPr>
      </p:pic>
      <p:pic>
        <p:nvPicPr>
          <p:cNvPr id="27652" name="Picture 4" descr="http://t0.gstatic.com/images?q=tbn:ANd9GcTceFZvYrFemxz36igojSmWtXu_JEwlUB96NZ9Vn0v7N0tESol5"/>
          <p:cNvPicPr>
            <a:picLocks noChangeAspect="1" noChangeArrowheads="1"/>
          </p:cNvPicPr>
          <p:nvPr/>
        </p:nvPicPr>
        <p:blipFill>
          <a:blip r:embed="rId5" cstate="print"/>
          <a:srcRect/>
          <a:stretch>
            <a:fillRect/>
          </a:stretch>
        </p:blipFill>
        <p:spPr bwMode="auto">
          <a:xfrm>
            <a:off x="683568" y="3861048"/>
            <a:ext cx="1743075" cy="2619375"/>
          </a:xfrm>
          <a:prstGeom prst="rect">
            <a:avLst/>
          </a:prstGeom>
          <a:noFill/>
        </p:spPr>
      </p:pic>
      <p:sp>
        <p:nvSpPr>
          <p:cNvPr id="6" name="Rectangle 5"/>
          <p:cNvSpPr/>
          <p:nvPr/>
        </p:nvSpPr>
        <p:spPr>
          <a:xfrm>
            <a:off x="6750496" y="1556792"/>
            <a:ext cx="2339752" cy="1938992"/>
          </a:xfrm>
          <a:prstGeom prst="rect">
            <a:avLst/>
          </a:prstGeom>
        </p:spPr>
        <p:txBody>
          <a:bodyPr wrap="square">
            <a:spAutoFit/>
          </a:bodyPr>
          <a:lstStyle/>
          <a:p>
            <a:pPr algn="ctr"/>
            <a:r>
              <a:rPr lang="tr-TR" sz="2400" b="1" dirty="0" smtClean="0"/>
              <a:t>Yıl : 1820</a:t>
            </a:r>
          </a:p>
          <a:p>
            <a:r>
              <a:rPr lang="tr-TR" sz="2400" b="1" dirty="0" smtClean="0"/>
              <a:t>Önsezi</a:t>
            </a:r>
          </a:p>
          <a:p>
            <a:r>
              <a:rPr lang="tr-TR" sz="2400" b="1" dirty="0" smtClean="0"/>
              <a:t>Cesaret</a:t>
            </a:r>
          </a:p>
          <a:p>
            <a:r>
              <a:rPr lang="tr-TR" sz="2400" b="1" dirty="0" smtClean="0"/>
              <a:t>Talih / Talihsizlik</a:t>
            </a:r>
          </a:p>
          <a:p>
            <a:r>
              <a:rPr lang="tr-TR" sz="2400" b="1" dirty="0" smtClean="0"/>
              <a:t>Ödül</a:t>
            </a:r>
            <a:endParaRPr lang="tr-TR"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tr-TR" sz="4900" b="1" dirty="0">
                <a:solidFill>
                  <a:srgbClr val="FF0000"/>
                </a:solidFill>
              </a:rPr>
              <a:t>Deli Sanılan Büyük İnsan</a:t>
            </a:r>
            <a:r>
              <a:rPr lang="tr-TR" sz="4900" dirty="0">
                <a:solidFill>
                  <a:srgbClr val="FF0000"/>
                </a:solidFill>
              </a:rPr>
              <a:t> </a:t>
            </a:r>
            <a:r>
              <a:rPr lang="tr-TR" sz="3200" dirty="0">
                <a:solidFill>
                  <a:srgbClr val="FF0000"/>
                </a:solidFill>
              </a:rPr>
              <a:t/>
            </a:r>
            <a:br>
              <a:rPr lang="tr-TR" sz="3200" dirty="0">
                <a:solidFill>
                  <a:srgbClr val="FF0000"/>
                </a:solidFill>
              </a:rPr>
            </a:br>
            <a:r>
              <a:rPr lang="tr-TR" sz="3100" dirty="0" smtClean="0"/>
              <a:t>Ignaz </a:t>
            </a:r>
            <a:r>
              <a:rPr lang="tr-TR" sz="3100" dirty="0"/>
              <a:t>Philipp Semmelweis </a:t>
            </a:r>
            <a:r>
              <a:rPr lang="tr-TR" sz="3100" dirty="0" smtClean="0"/>
              <a:t/>
            </a:r>
            <a:br>
              <a:rPr lang="tr-TR" sz="3100" dirty="0" smtClean="0"/>
            </a:br>
            <a:r>
              <a:rPr lang="tr-TR" sz="3100" dirty="0" smtClean="0"/>
              <a:t>(</a:t>
            </a:r>
            <a:r>
              <a:rPr lang="tr-TR" sz="3100" dirty="0"/>
              <a:t>1818 – 1865) </a:t>
            </a:r>
          </a:p>
        </p:txBody>
      </p:sp>
      <p:pic>
        <p:nvPicPr>
          <p:cNvPr id="4" name="Resim 19" descr="K:\1000 Tıp Büyüğü\1000 Tıp Büyüğü FOTO\835 Semmelwis, Ignaz.jpg"/>
          <p:cNvPicPr>
            <a:picLocks noGrp="1"/>
          </p:cNvPicPr>
          <p:nvPr>
            <p:ph idx="1"/>
          </p:nvPr>
        </p:nvPicPr>
        <p:blipFill>
          <a:blip r:embed="rId3" cstate="print"/>
          <a:srcRect/>
          <a:stretch>
            <a:fillRect/>
          </a:stretch>
        </p:blipFill>
        <p:spPr bwMode="auto">
          <a:xfrm>
            <a:off x="2987824" y="2060848"/>
            <a:ext cx="3240360" cy="4320480"/>
          </a:xfrm>
          <a:prstGeom prst="rect">
            <a:avLst/>
          </a:prstGeom>
          <a:noFill/>
          <a:ln w="9525">
            <a:noFill/>
            <a:miter lim="800000"/>
            <a:headEnd/>
            <a:tailEnd/>
          </a:ln>
        </p:spPr>
      </p:pic>
    </p:spTree>
    <p:extLst>
      <p:ext uri="{BB962C8B-B14F-4D97-AF65-F5344CB8AC3E}">
        <p14:creationId xmlns:p14="http://schemas.microsoft.com/office/powerpoint/2010/main" xmlns="" val="412244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4" descr="https://www.imss.org/shop/img/big/semmelweis.jpg"/>
          <p:cNvPicPr>
            <a:picLocks noGrp="1" noChangeAspect="1" noChangeArrowheads="1"/>
          </p:cNvPicPr>
          <p:nvPr>
            <p:ph idx="1"/>
          </p:nvPr>
        </p:nvPicPr>
        <p:blipFill>
          <a:blip r:embed="rId3" cstate="print"/>
          <a:srcRect/>
          <a:stretch>
            <a:fillRect/>
          </a:stretch>
        </p:blipFill>
        <p:spPr bwMode="auto">
          <a:xfrm>
            <a:off x="323528" y="980728"/>
            <a:ext cx="3232831" cy="4525963"/>
          </a:xfrm>
          <a:prstGeom prst="rect">
            <a:avLst/>
          </a:prstGeom>
          <a:noFill/>
        </p:spPr>
      </p:pic>
      <p:pic>
        <p:nvPicPr>
          <p:cNvPr id="5" name="Picture 2" descr="http://4.bp.blogspot.com/-Shi0RC5d5ZA/TVir68lPyjI/AAAAAAAAAtM/aHfBwj1evig/s1600/Ignaz+Philipp+Semmelweis.jpg"/>
          <p:cNvPicPr>
            <a:picLocks noChangeAspect="1" noChangeArrowheads="1"/>
          </p:cNvPicPr>
          <p:nvPr/>
        </p:nvPicPr>
        <p:blipFill>
          <a:blip r:embed="rId4" cstate="print"/>
          <a:srcRect/>
          <a:stretch>
            <a:fillRect/>
          </a:stretch>
        </p:blipFill>
        <p:spPr bwMode="auto">
          <a:xfrm>
            <a:off x="5094504" y="4509120"/>
            <a:ext cx="2855448" cy="2141586"/>
          </a:xfrm>
          <a:prstGeom prst="rect">
            <a:avLst/>
          </a:prstGeom>
          <a:noFill/>
        </p:spPr>
      </p:pic>
      <p:pic>
        <p:nvPicPr>
          <p:cNvPr id="6" name="Picture 5" descr="http://www.wdr.de/tv/quarks/sendungsbeitraege/2009/0407/img/Text-3_2.jpg">
            <a:hlinkClick r:id="rId5"/>
          </p:cNvPr>
          <p:cNvPicPr/>
          <p:nvPr/>
        </p:nvPicPr>
        <p:blipFill>
          <a:blip r:embed="rId6" cstate="print"/>
          <a:srcRect/>
          <a:stretch>
            <a:fillRect/>
          </a:stretch>
        </p:blipFill>
        <p:spPr bwMode="auto">
          <a:xfrm>
            <a:off x="5034136" y="692696"/>
            <a:ext cx="2915816" cy="1844824"/>
          </a:xfrm>
          <a:prstGeom prst="rect">
            <a:avLst/>
          </a:prstGeom>
          <a:noFill/>
          <a:ln w="9525">
            <a:noFill/>
            <a:miter lim="800000"/>
            <a:headEnd/>
            <a:tailEnd/>
          </a:ln>
        </p:spPr>
      </p:pic>
      <p:sp>
        <p:nvSpPr>
          <p:cNvPr id="7" name="Rectangle 6"/>
          <p:cNvSpPr/>
          <p:nvPr/>
        </p:nvSpPr>
        <p:spPr>
          <a:xfrm>
            <a:off x="3684208" y="2709600"/>
            <a:ext cx="5369560" cy="1569660"/>
          </a:xfrm>
          <a:prstGeom prst="rect">
            <a:avLst/>
          </a:prstGeom>
        </p:spPr>
        <p:txBody>
          <a:bodyPr wrap="square">
            <a:spAutoFit/>
          </a:bodyPr>
          <a:lstStyle/>
          <a:p>
            <a:r>
              <a:rPr lang="tr-TR" sz="2400" b="1" dirty="0" smtClean="0">
                <a:solidFill>
                  <a:srgbClr val="FF0000"/>
                </a:solidFill>
              </a:rPr>
              <a:t>Yıl 1847- </a:t>
            </a:r>
            <a:r>
              <a:rPr lang="tr-TR" sz="2400" b="1" dirty="0" smtClean="0"/>
              <a:t>Miazma teorisine inanılıyor</a:t>
            </a:r>
          </a:p>
          <a:p>
            <a:r>
              <a:rPr lang="tr-TR" sz="2400" b="1" dirty="0" smtClean="0"/>
              <a:t>                 Puerperal enfeksiyon % 12 </a:t>
            </a:r>
          </a:p>
          <a:p>
            <a:r>
              <a:rPr lang="tr-TR" sz="2400" b="1" dirty="0" smtClean="0"/>
              <a:t>                 Eller klorlu su ile yıkanınca % 3</a:t>
            </a:r>
          </a:p>
          <a:p>
            <a:r>
              <a:rPr lang="tr-TR" sz="2400" b="1" dirty="0" smtClean="0">
                <a:solidFill>
                  <a:srgbClr val="FF0000"/>
                </a:solidFill>
              </a:rPr>
              <a:t>Yıl 1865 -</a:t>
            </a:r>
            <a:r>
              <a:rPr lang="tr-TR" sz="2400" b="1" dirty="0" smtClean="0"/>
              <a:t>Germ teorisi kanıtlandı</a:t>
            </a:r>
            <a:endParaRPr lang="tr-TR" sz="2400" b="1" dirty="0"/>
          </a:p>
        </p:txBody>
      </p:sp>
    </p:spTree>
    <p:extLst>
      <p:ext uri="{BB962C8B-B14F-4D97-AF65-F5344CB8AC3E}">
        <p14:creationId xmlns:p14="http://schemas.microsoft.com/office/powerpoint/2010/main" xmlns="" val="1873122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4" name="Picture 6" descr="http://dailydose.ttuhsc.edu/news/files/2011/07/bday.jpg"/>
          <p:cNvPicPr>
            <a:picLocks noGrp="1" noChangeAspect="1" noChangeArrowheads="1"/>
          </p:cNvPicPr>
          <p:nvPr>
            <p:ph idx="1"/>
          </p:nvPr>
        </p:nvPicPr>
        <p:blipFill>
          <a:blip r:embed="rId3" cstate="print"/>
          <a:srcRect/>
          <a:stretch>
            <a:fillRect/>
          </a:stretch>
        </p:blipFill>
        <p:spPr bwMode="auto">
          <a:xfrm>
            <a:off x="3203848" y="1268760"/>
            <a:ext cx="2657269" cy="3985903"/>
          </a:xfrm>
          <a:prstGeom prst="rect">
            <a:avLst/>
          </a:prstGeom>
          <a:noFill/>
        </p:spPr>
      </p:pic>
      <p:sp>
        <p:nvSpPr>
          <p:cNvPr id="5" name="Rectangle 4"/>
          <p:cNvSpPr/>
          <p:nvPr/>
        </p:nvSpPr>
        <p:spPr>
          <a:xfrm>
            <a:off x="1907704" y="548680"/>
            <a:ext cx="5541261" cy="584775"/>
          </a:xfrm>
          <a:prstGeom prst="rect">
            <a:avLst/>
          </a:prstGeom>
        </p:spPr>
        <p:txBody>
          <a:bodyPr wrap="none">
            <a:spAutoFit/>
          </a:bodyPr>
          <a:lstStyle/>
          <a:p>
            <a:r>
              <a:rPr lang="tr-TR" sz="3200" b="1" dirty="0" smtClean="0">
                <a:solidFill>
                  <a:srgbClr val="C00000"/>
                </a:solidFill>
              </a:rPr>
              <a:t>Nerede senin o mini canlıların ?</a:t>
            </a:r>
            <a:endParaRPr lang="tr-TR" sz="3200" b="1" dirty="0">
              <a:solidFill>
                <a:srgbClr val="C00000"/>
              </a:solidFill>
            </a:endParaRPr>
          </a:p>
        </p:txBody>
      </p:sp>
      <p:sp>
        <p:nvSpPr>
          <p:cNvPr id="6" name="Rectangle 5"/>
          <p:cNvSpPr/>
          <p:nvPr/>
        </p:nvSpPr>
        <p:spPr>
          <a:xfrm>
            <a:off x="1367136" y="5472188"/>
            <a:ext cx="6733256" cy="830997"/>
          </a:xfrm>
          <a:prstGeom prst="rect">
            <a:avLst/>
          </a:prstGeom>
        </p:spPr>
        <p:txBody>
          <a:bodyPr wrap="square">
            <a:spAutoFit/>
          </a:bodyPr>
          <a:lstStyle/>
          <a:p>
            <a:r>
              <a:rPr lang="tr-TR" sz="2400" b="1" dirty="0" smtClean="0">
                <a:solidFill>
                  <a:srgbClr val="C00000"/>
                </a:solidFill>
              </a:rPr>
              <a:t>Bir ironi : Puerperal enfeksiyonu olan bir hastası ile çalışırken yaralandı. Septisemiden yaşamını yitirdi… </a:t>
            </a:r>
            <a:endParaRPr lang="tr-TR" sz="2400" b="1" dirty="0">
              <a:solidFill>
                <a:srgbClr val="C00000"/>
              </a:solidFill>
            </a:endParaRPr>
          </a:p>
        </p:txBody>
      </p:sp>
    </p:spTree>
    <p:extLst>
      <p:ext uri="{BB962C8B-B14F-4D97-AF65-F5344CB8AC3E}">
        <p14:creationId xmlns:p14="http://schemas.microsoft.com/office/powerpoint/2010/main" xmlns="" val="4151695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descr="Marble statue of Ignaz Philipp Semmelweis. Image credit: Wellcome Images">
            <a:hlinkClick r:id="rId3"/>
          </p:cNvPr>
          <p:cNvPicPr>
            <a:picLocks noGrp="1"/>
          </p:cNvPicPr>
          <p:nvPr>
            <p:ph idx="1"/>
          </p:nvPr>
        </p:nvPicPr>
        <p:blipFill>
          <a:blip r:embed="rId4" cstate="print"/>
          <a:srcRect/>
          <a:stretch>
            <a:fillRect/>
          </a:stretch>
        </p:blipFill>
        <p:spPr bwMode="auto">
          <a:xfrm>
            <a:off x="539552" y="1484784"/>
            <a:ext cx="2880320" cy="4392488"/>
          </a:xfrm>
          <a:prstGeom prst="rect">
            <a:avLst/>
          </a:prstGeom>
          <a:noFill/>
          <a:ln w="9525">
            <a:noFill/>
            <a:miter lim="800000"/>
            <a:headEnd/>
            <a:tailEnd/>
          </a:ln>
        </p:spPr>
      </p:pic>
      <p:pic>
        <p:nvPicPr>
          <p:cNvPr id="5" name="il_fi" descr="http://upload.wikimedia.org/wikipedia/en/thumb/8/8e/50_EURO_Gold_Coin_-_Ignaz_Philipp_Semmelweis_-_Austria.jpg/250px-50_EURO_Gold_Coin_-_Ignaz_Philipp_Semmelweis_-_Austria.jpg"/>
          <p:cNvPicPr/>
          <p:nvPr/>
        </p:nvPicPr>
        <p:blipFill>
          <a:blip r:embed="rId5" cstate="print"/>
          <a:srcRect/>
          <a:stretch>
            <a:fillRect/>
          </a:stretch>
        </p:blipFill>
        <p:spPr bwMode="auto">
          <a:xfrm>
            <a:off x="4716016" y="1916832"/>
            <a:ext cx="2381250" cy="1190625"/>
          </a:xfrm>
          <a:prstGeom prst="rect">
            <a:avLst/>
          </a:prstGeom>
          <a:noFill/>
          <a:ln w="9525">
            <a:noFill/>
            <a:miter lim="800000"/>
            <a:headEnd/>
            <a:tailEnd/>
          </a:ln>
        </p:spPr>
      </p:pic>
      <p:pic>
        <p:nvPicPr>
          <p:cNvPr id="60420" name="Picture 4" descr="http://www.getglobaleducation.com/images/semm1.jpg"/>
          <p:cNvPicPr>
            <a:picLocks noChangeAspect="1" noChangeArrowheads="1"/>
          </p:cNvPicPr>
          <p:nvPr/>
        </p:nvPicPr>
        <p:blipFill>
          <a:blip r:embed="rId6" cstate="print"/>
          <a:srcRect/>
          <a:stretch>
            <a:fillRect/>
          </a:stretch>
        </p:blipFill>
        <p:spPr bwMode="auto">
          <a:xfrm>
            <a:off x="3923928" y="3789040"/>
            <a:ext cx="3971925" cy="1609726"/>
          </a:xfrm>
          <a:prstGeom prst="rect">
            <a:avLst/>
          </a:prstGeom>
          <a:noFill/>
        </p:spPr>
      </p:pic>
    </p:spTree>
    <p:extLst>
      <p:ext uri="{BB962C8B-B14F-4D97-AF65-F5344CB8AC3E}">
        <p14:creationId xmlns:p14="http://schemas.microsoft.com/office/powerpoint/2010/main" xmlns="" val="3238634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0000"/>
                </a:solidFill>
              </a:rPr>
              <a:t>Semmelweis refleksi</a:t>
            </a:r>
            <a:endParaRPr lang="tr-TR" b="1" dirty="0">
              <a:solidFill>
                <a:srgbClr val="FF0000"/>
              </a:solidFill>
            </a:endParaRPr>
          </a:p>
        </p:txBody>
      </p:sp>
      <p:sp>
        <p:nvSpPr>
          <p:cNvPr id="3" name="Content Placeholder 2"/>
          <p:cNvSpPr>
            <a:spLocks noGrp="1"/>
          </p:cNvSpPr>
          <p:nvPr>
            <p:ph idx="1"/>
          </p:nvPr>
        </p:nvSpPr>
        <p:spPr>
          <a:xfrm>
            <a:off x="179512" y="2060848"/>
            <a:ext cx="8712968" cy="4525963"/>
          </a:xfrm>
        </p:spPr>
        <p:txBody>
          <a:bodyPr>
            <a:normAutofit/>
          </a:bodyPr>
          <a:lstStyle/>
          <a:p>
            <a:pPr algn="ctr">
              <a:buNone/>
            </a:pPr>
            <a:r>
              <a:rPr lang="tr-TR" sz="4000" b="1" dirty="0" smtClean="0"/>
              <a:t>İnsanların bir bilgiyi hiçbir düşünce, deneyim ya da gözleme dayanmadan otomatik olarak reddetmesi. </a:t>
            </a:r>
          </a:p>
          <a:p>
            <a:pPr algn="ctr">
              <a:buNone/>
            </a:pPr>
            <a:r>
              <a:rPr lang="tr-TR" sz="2800" b="1" dirty="0" smtClean="0">
                <a:solidFill>
                  <a:srgbClr val="00B0F0"/>
                </a:solidFill>
              </a:rPr>
              <a:t>(Robert Anton Wilson)</a:t>
            </a:r>
            <a:endParaRPr lang="tr-TR" sz="2800" b="1" dirty="0">
              <a:solidFill>
                <a:srgbClr val="00B0F0"/>
              </a:solidFill>
            </a:endParaRPr>
          </a:p>
        </p:txBody>
      </p:sp>
    </p:spTree>
    <p:extLst>
      <p:ext uri="{BB962C8B-B14F-4D97-AF65-F5344CB8AC3E}">
        <p14:creationId xmlns:p14="http://schemas.microsoft.com/office/powerpoint/2010/main" xmlns="" val="3017578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il_fi" descr="http://4.bp.blogspot.com/-2jpNKs6nHe4/TvROMAtJKDI/AAAAAAAAAi4/Qf6R_8zA1jo/s1600/Nature_Fields_Clouds_roll_over_fields_011822_.jpg"/>
          <p:cNvPicPr>
            <a:picLocks noGrp="1"/>
          </p:cNvPicPr>
          <p:nvPr>
            <p:ph idx="1"/>
          </p:nvPr>
        </p:nvPicPr>
        <p:blipFill>
          <a:blip r:embed="rId3" cstate="print"/>
          <a:srcRect/>
          <a:stretch>
            <a:fillRect/>
          </a:stretch>
        </p:blipFill>
        <p:spPr bwMode="auto">
          <a:xfrm>
            <a:off x="467544" y="548680"/>
            <a:ext cx="8208912"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b="1" dirty="0" smtClean="0">
                <a:solidFill>
                  <a:srgbClr val="FF0000"/>
                </a:solidFill>
              </a:rPr>
              <a:t>Gerçek bilim adamı....</a:t>
            </a:r>
            <a:br>
              <a:rPr lang="tr-TR" b="1" dirty="0" smtClean="0">
                <a:solidFill>
                  <a:srgbClr val="FF0000"/>
                </a:solidFill>
              </a:rPr>
            </a:br>
            <a:r>
              <a:rPr lang="tr-TR" b="1" dirty="0" smtClean="0">
                <a:solidFill>
                  <a:srgbClr val="FF0000"/>
                </a:solidFill>
              </a:rPr>
              <a:t>Patent alsaydı.....</a:t>
            </a:r>
            <a:endParaRPr lang="tr-TR" b="1" dirty="0">
              <a:solidFill>
                <a:srgbClr val="FF0000"/>
              </a:solidFill>
            </a:endParaRPr>
          </a:p>
        </p:txBody>
      </p:sp>
      <p:sp>
        <p:nvSpPr>
          <p:cNvPr id="3" name="Content Placeholder 2"/>
          <p:cNvSpPr>
            <a:spLocks noGrp="1"/>
          </p:cNvSpPr>
          <p:nvPr>
            <p:ph sz="half" idx="1"/>
          </p:nvPr>
        </p:nvSpPr>
        <p:spPr/>
        <p:txBody>
          <a:bodyPr>
            <a:normAutofit fontScale="92500"/>
          </a:bodyPr>
          <a:lstStyle/>
          <a:p>
            <a:r>
              <a:rPr lang="en-US" dirty="0" err="1"/>
              <a:t>Röntgen</a:t>
            </a:r>
            <a:r>
              <a:rPr lang="en-US" dirty="0"/>
              <a:t> </a:t>
            </a:r>
            <a:r>
              <a:rPr lang="tr-TR" dirty="0" smtClean="0"/>
              <a:t>buluşlarına patent almayı reddetti.</a:t>
            </a:r>
          </a:p>
          <a:p>
            <a:r>
              <a:rPr lang="tr-TR" dirty="0" smtClean="0"/>
              <a:t>Nobel Ödülünü Würzburg Üniversitesine bağışladı</a:t>
            </a:r>
            <a:r>
              <a:rPr lang="en-US" dirty="0" smtClean="0"/>
              <a:t>. </a:t>
            </a:r>
            <a:endParaRPr lang="tr-TR" dirty="0" smtClean="0"/>
          </a:p>
          <a:p>
            <a:r>
              <a:rPr lang="tr-TR" dirty="0" smtClean="0"/>
              <a:t>Ömrünün son yıllarında maddi sıkıntı içindeydi ve kırsaldaki bir evde yaşadı.</a:t>
            </a:r>
          </a:p>
          <a:p>
            <a:r>
              <a:rPr lang="tr-TR" dirty="0" smtClean="0"/>
              <a:t>Bütün kişisel ve bilimsel kayıtlarının yok edilmesini vasiyet etti.</a:t>
            </a:r>
            <a:endParaRPr lang="tr-TR" dirty="0"/>
          </a:p>
        </p:txBody>
      </p:sp>
      <p:sp>
        <p:nvSpPr>
          <p:cNvPr id="4" name="Content Placeholder 3"/>
          <p:cNvSpPr>
            <a:spLocks noGrp="1"/>
          </p:cNvSpPr>
          <p:nvPr>
            <p:ph sz="half" idx="2"/>
          </p:nvPr>
        </p:nvSpPr>
        <p:spPr/>
        <p:txBody>
          <a:bodyPr>
            <a:normAutofit fontScale="92500"/>
          </a:bodyPr>
          <a:lstStyle/>
          <a:p>
            <a:r>
              <a:rPr lang="tr-TR" b="1" dirty="0" smtClean="0"/>
              <a:t>Wilhelm </a:t>
            </a:r>
            <a:r>
              <a:rPr lang="tr-TR" b="1" dirty="0"/>
              <a:t>Conrad</a:t>
            </a:r>
            <a:r>
              <a:rPr lang="tr-TR" dirty="0"/>
              <a:t> </a:t>
            </a:r>
            <a:r>
              <a:rPr lang="tr-TR" b="1" dirty="0" smtClean="0"/>
              <a:t>Röntgen (1845-1923</a:t>
            </a:r>
            <a:r>
              <a:rPr lang="tr-TR" b="1" dirty="0"/>
              <a:t>)</a:t>
            </a:r>
            <a:endParaRPr lang="tr-TR" dirty="0"/>
          </a:p>
          <a:p>
            <a:endParaRPr lang="tr-TR" dirty="0"/>
          </a:p>
        </p:txBody>
      </p:sp>
      <p:pic>
        <p:nvPicPr>
          <p:cNvPr id="5" name="Picture 4" descr="F:\1000 Tıp Büyüğü\1000 Tıp Büyüğü FOTO\802 Röntgen, Wilhelm.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2780928"/>
            <a:ext cx="2520280" cy="3364096"/>
          </a:xfrm>
          <a:prstGeom prst="rect">
            <a:avLst/>
          </a:prstGeom>
          <a:noFill/>
          <a:ln>
            <a:noFill/>
          </a:ln>
        </p:spPr>
      </p:pic>
    </p:spTree>
    <p:extLst>
      <p:ext uri="{BB962C8B-B14F-4D97-AF65-F5344CB8AC3E}">
        <p14:creationId xmlns:p14="http://schemas.microsoft.com/office/powerpoint/2010/main" xmlns="" val="1120246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67544" y="2996952"/>
            <a:ext cx="8229600" cy="4525963"/>
          </a:xfrm>
        </p:spPr>
        <p:txBody>
          <a:bodyPr>
            <a:normAutofit/>
          </a:bodyPr>
          <a:lstStyle/>
          <a:p>
            <a:pPr algn="ctr">
              <a:buNone/>
            </a:pPr>
            <a:r>
              <a:rPr lang="tr-TR" sz="4400" b="1" dirty="0" smtClean="0">
                <a:solidFill>
                  <a:srgbClr val="FF0000"/>
                </a:solidFill>
              </a:rPr>
              <a:t>Bir Dolar Tazminat</a:t>
            </a:r>
            <a:r>
              <a:rPr lang="tr-TR" sz="4400" dirty="0" smtClean="0">
                <a:solidFill>
                  <a:srgbClr val="FF0000"/>
                </a:solidFill>
              </a:rPr>
              <a:t> </a:t>
            </a:r>
            <a:endParaRPr lang="tr-TR" sz="44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Hilary Kaprowski </a:t>
            </a:r>
            <a:r>
              <a:rPr lang="tr-TR" sz="3600" dirty="0" smtClean="0"/>
              <a:t/>
            </a:r>
            <a:br>
              <a:rPr lang="tr-TR" sz="3600" dirty="0" smtClean="0"/>
            </a:br>
            <a:r>
              <a:rPr lang="tr-TR" sz="3600" dirty="0" smtClean="0"/>
              <a:t>(1916 -  ) </a:t>
            </a:r>
            <a:endParaRPr lang="tr-TR" sz="3600" dirty="0"/>
          </a:p>
        </p:txBody>
      </p:sp>
      <p:pic>
        <p:nvPicPr>
          <p:cNvPr id="4" name="Resim 24" descr="K:\1000 Tıp Büyüğü\1000 Tıp Büyüğü FOTO\534 Koprowski, Hilary.jpg"/>
          <p:cNvPicPr>
            <a:picLocks noGrp="1"/>
          </p:cNvPicPr>
          <p:nvPr>
            <p:ph idx="1"/>
          </p:nvPr>
        </p:nvPicPr>
        <p:blipFill>
          <a:blip r:embed="rId3" cstate="print"/>
          <a:srcRect/>
          <a:stretch>
            <a:fillRect/>
          </a:stretch>
        </p:blipFill>
        <p:spPr bwMode="auto">
          <a:xfrm>
            <a:off x="4716016" y="1628800"/>
            <a:ext cx="3384376" cy="4392488"/>
          </a:xfrm>
          <a:prstGeom prst="rect">
            <a:avLst/>
          </a:prstGeom>
          <a:noFill/>
          <a:ln w="9525">
            <a:noFill/>
            <a:miter lim="800000"/>
            <a:headEnd/>
            <a:tailEnd/>
          </a:ln>
        </p:spPr>
      </p:pic>
      <p:pic>
        <p:nvPicPr>
          <p:cNvPr id="21516" name="Picture 12" descr="http://4.bp.blogspot.com/-HqXefG9tHPE/T0wxjXrwmAI/AAAAAAAAAzo/pCgLA0LUSkY/s1600/polio2.jpg"/>
          <p:cNvPicPr>
            <a:picLocks noChangeAspect="1" noChangeArrowheads="1"/>
          </p:cNvPicPr>
          <p:nvPr/>
        </p:nvPicPr>
        <p:blipFill>
          <a:blip r:embed="rId4" cstate="print"/>
          <a:srcRect/>
          <a:stretch>
            <a:fillRect/>
          </a:stretch>
        </p:blipFill>
        <p:spPr bwMode="auto">
          <a:xfrm>
            <a:off x="467544" y="2636912"/>
            <a:ext cx="3224767" cy="2520280"/>
          </a:xfrm>
          <a:prstGeom prst="rect">
            <a:avLst/>
          </a:prstGeom>
          <a:noFill/>
        </p:spPr>
      </p:pic>
      <p:sp>
        <p:nvSpPr>
          <p:cNvPr id="5" name="Rectangle 4"/>
          <p:cNvSpPr/>
          <p:nvPr/>
        </p:nvSpPr>
        <p:spPr>
          <a:xfrm>
            <a:off x="1259632" y="1916832"/>
            <a:ext cx="1808508" cy="461665"/>
          </a:xfrm>
          <a:prstGeom prst="rect">
            <a:avLst/>
          </a:prstGeom>
        </p:spPr>
        <p:txBody>
          <a:bodyPr wrap="none">
            <a:spAutoFit/>
          </a:bodyPr>
          <a:lstStyle/>
          <a:p>
            <a:r>
              <a:rPr lang="tr-TR" sz="2400" b="1" dirty="0" smtClean="0"/>
              <a:t>1940 ‘lı yıllar</a:t>
            </a:r>
            <a:endParaRPr lang="tr-TR"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4" name="Picture 2" descr="http://blogs.iscom.org/comway/files/2009/05/png_hilary2.png"/>
          <p:cNvPicPr>
            <a:picLocks noGrp="1" noChangeAspect="1" noChangeArrowheads="1"/>
          </p:cNvPicPr>
          <p:nvPr>
            <p:ph idx="1"/>
          </p:nvPr>
        </p:nvPicPr>
        <p:blipFill>
          <a:blip r:embed="rId3" cstate="print"/>
          <a:srcRect/>
          <a:stretch>
            <a:fillRect/>
          </a:stretch>
        </p:blipFill>
        <p:spPr bwMode="auto">
          <a:xfrm>
            <a:off x="467544" y="1412776"/>
            <a:ext cx="3840427" cy="2880320"/>
          </a:xfrm>
          <a:prstGeom prst="rect">
            <a:avLst/>
          </a:prstGeom>
          <a:noFill/>
        </p:spPr>
      </p:pic>
      <p:pic>
        <p:nvPicPr>
          <p:cNvPr id="5" name="Picture 8" descr="http://www.mindfully.org/Health/AIDs-Modern-Medicine-Spread5.jpg"/>
          <p:cNvPicPr>
            <a:picLocks noChangeAspect="1" noChangeArrowheads="1"/>
          </p:cNvPicPr>
          <p:nvPr/>
        </p:nvPicPr>
        <p:blipFill>
          <a:blip r:embed="rId4" cstate="print"/>
          <a:srcRect/>
          <a:stretch>
            <a:fillRect/>
          </a:stretch>
        </p:blipFill>
        <p:spPr bwMode="auto">
          <a:xfrm>
            <a:off x="5086373" y="4136804"/>
            <a:ext cx="3780420" cy="2520280"/>
          </a:xfrm>
          <a:prstGeom prst="rect">
            <a:avLst/>
          </a:prstGeom>
          <a:noFill/>
        </p:spPr>
      </p:pic>
      <p:pic>
        <p:nvPicPr>
          <p:cNvPr id="64514" name="Picture 2" descr="http://t3.gstatic.com/images?q=tbn:ANd9GcTGNLyEYCCOift5TH2e0E4szIav4YFoKlMmIbXJQEgB20XYHw7GS1UZ7witzA"/>
          <p:cNvPicPr>
            <a:picLocks noChangeAspect="1" noChangeArrowheads="1"/>
          </p:cNvPicPr>
          <p:nvPr/>
        </p:nvPicPr>
        <p:blipFill>
          <a:blip r:embed="rId5" cstate="print"/>
          <a:srcRect/>
          <a:stretch>
            <a:fillRect/>
          </a:stretch>
        </p:blipFill>
        <p:spPr bwMode="auto">
          <a:xfrm>
            <a:off x="1475656" y="4869160"/>
            <a:ext cx="1372074" cy="1809329"/>
          </a:xfrm>
          <a:prstGeom prst="rect">
            <a:avLst/>
          </a:prstGeom>
          <a:noFill/>
        </p:spPr>
      </p:pic>
      <p:sp>
        <p:nvSpPr>
          <p:cNvPr id="6" name="Rectangle 5"/>
          <p:cNvSpPr/>
          <p:nvPr/>
        </p:nvSpPr>
        <p:spPr>
          <a:xfrm>
            <a:off x="1619672" y="764704"/>
            <a:ext cx="1043812" cy="369332"/>
          </a:xfrm>
          <a:prstGeom prst="rect">
            <a:avLst/>
          </a:prstGeom>
        </p:spPr>
        <p:txBody>
          <a:bodyPr wrap="none">
            <a:spAutoFit/>
          </a:bodyPr>
          <a:lstStyle/>
          <a:p>
            <a:r>
              <a:rPr lang="tr-TR" b="1" dirty="0" smtClean="0"/>
              <a:t>Yıl : 1950</a:t>
            </a:r>
            <a:endParaRPr lang="tr-TR" b="1" dirty="0"/>
          </a:p>
        </p:txBody>
      </p:sp>
      <p:sp>
        <p:nvSpPr>
          <p:cNvPr id="7" name="Rectangle 6"/>
          <p:cNvSpPr/>
          <p:nvPr/>
        </p:nvSpPr>
        <p:spPr>
          <a:xfrm>
            <a:off x="4572000" y="1717357"/>
            <a:ext cx="4464496" cy="2308324"/>
          </a:xfrm>
          <a:prstGeom prst="rect">
            <a:avLst/>
          </a:prstGeom>
        </p:spPr>
        <p:txBody>
          <a:bodyPr wrap="square">
            <a:spAutoFit/>
          </a:bodyPr>
          <a:lstStyle/>
          <a:p>
            <a:pPr algn="ctr"/>
            <a:r>
              <a:rPr lang="tr-TR" sz="2400" b="1" dirty="0" smtClean="0"/>
              <a:t>1950 ‘li yıllar; </a:t>
            </a:r>
          </a:p>
          <a:p>
            <a:pPr algn="ctr"/>
            <a:r>
              <a:rPr lang="tr-TR" sz="2400" b="1" dirty="0" smtClean="0"/>
              <a:t>Ağızdan attenüe polio aşısı; </a:t>
            </a:r>
          </a:p>
          <a:p>
            <a:pPr algn="ctr"/>
            <a:r>
              <a:rPr lang="tr-TR" sz="2400" b="1" dirty="0" smtClean="0"/>
              <a:t>10 yıl süreyle 4 kıtada denendi;</a:t>
            </a:r>
          </a:p>
          <a:p>
            <a:pPr algn="ctr"/>
            <a:r>
              <a:rPr lang="tr-TR" sz="2400" b="1" dirty="0" smtClean="0"/>
              <a:t>Sabin, Kaprowki’den aldığı virüs ile günümüzdeki aşıyı üretti.</a:t>
            </a:r>
          </a:p>
          <a:p>
            <a:pPr algn="ctr"/>
            <a:endParaRPr lang="tr-TR" sz="2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74" y="548680"/>
            <a:ext cx="8229600" cy="1143000"/>
          </a:xfrm>
        </p:spPr>
        <p:txBody>
          <a:bodyPr>
            <a:noAutofit/>
          </a:bodyPr>
          <a:lstStyle/>
          <a:p>
            <a:r>
              <a:rPr lang="tr-TR" sz="3200" dirty="0" smtClean="0"/>
              <a:t>Gazeteci </a:t>
            </a:r>
            <a:r>
              <a:rPr lang="tr-TR" sz="3200" dirty="0" smtClean="0">
                <a:solidFill>
                  <a:srgbClr val="FF0000"/>
                </a:solidFill>
              </a:rPr>
              <a:t>Hooper</a:t>
            </a:r>
            <a:r>
              <a:rPr lang="tr-TR" sz="3200" dirty="0" smtClean="0"/>
              <a:t> ve </a:t>
            </a:r>
            <a:r>
              <a:rPr lang="tr-TR" sz="3200" dirty="0" smtClean="0">
                <a:solidFill>
                  <a:srgbClr val="FF0000"/>
                </a:solidFill>
              </a:rPr>
              <a:t>Rolling Stones</a:t>
            </a:r>
            <a:r>
              <a:rPr lang="tr-TR" sz="3200" dirty="0" smtClean="0"/>
              <a:t/>
            </a:r>
            <a:br>
              <a:rPr lang="tr-TR" sz="3200" dirty="0" smtClean="0"/>
            </a:br>
            <a:r>
              <a:rPr lang="tr-TR" sz="3200" dirty="0" smtClean="0"/>
              <a:t>Belçika Kongosu’nda AİDS’in nedeni</a:t>
            </a:r>
            <a:br>
              <a:rPr lang="tr-TR" sz="3200" dirty="0" smtClean="0"/>
            </a:br>
            <a:r>
              <a:rPr lang="tr-TR" sz="3200" dirty="0" smtClean="0"/>
              <a:t>«OPV – AİDS» hipotezi</a:t>
            </a:r>
            <a:endParaRPr lang="tr-TR" sz="3200" dirty="0"/>
          </a:p>
        </p:txBody>
      </p:sp>
      <p:pic>
        <p:nvPicPr>
          <p:cNvPr id="4" name="Picture 6" descr="http://ecx.images-amazon.com/images/I/51BRFWCEFWL._BO2,204,203,200_PIsitb-sticker-arrow-click,TopRight,35,-76_AA300_SH20_OU01_.jpg"/>
          <p:cNvPicPr>
            <a:picLocks noGrp="1" noChangeAspect="1" noChangeArrowheads="1"/>
          </p:cNvPicPr>
          <p:nvPr>
            <p:ph idx="1"/>
          </p:nvPr>
        </p:nvPicPr>
        <p:blipFill>
          <a:blip r:embed="rId3" cstate="print"/>
          <a:srcRect/>
          <a:stretch>
            <a:fillRect/>
          </a:stretch>
        </p:blipFill>
        <p:spPr bwMode="auto">
          <a:xfrm>
            <a:off x="755576" y="1977709"/>
            <a:ext cx="2857500" cy="2857500"/>
          </a:xfrm>
          <a:prstGeom prst="rect">
            <a:avLst/>
          </a:prstGeom>
          <a:noFill/>
        </p:spPr>
      </p:pic>
      <p:pic>
        <p:nvPicPr>
          <p:cNvPr id="5" name="Picture 10" descr="http://www.mindfully.org/Health/AIDs-Modern-Medicine-Spread1c.jpg"/>
          <p:cNvPicPr>
            <a:picLocks noChangeAspect="1" noChangeArrowheads="1"/>
          </p:cNvPicPr>
          <p:nvPr/>
        </p:nvPicPr>
        <p:blipFill>
          <a:blip r:embed="rId4" cstate="print"/>
          <a:srcRect/>
          <a:stretch>
            <a:fillRect/>
          </a:stretch>
        </p:blipFill>
        <p:spPr bwMode="auto">
          <a:xfrm>
            <a:off x="1187624" y="5091617"/>
            <a:ext cx="6667500" cy="1085850"/>
          </a:xfrm>
          <a:prstGeom prst="rect">
            <a:avLst/>
          </a:prstGeom>
          <a:noFill/>
        </p:spPr>
      </p:pic>
      <p:pic>
        <p:nvPicPr>
          <p:cNvPr id="63490" name="Picture 2" descr="http://medischcontact.artsennet.nl/static/images/medischcontact/AMGATE_6059_138_TICH_R180419927626803.jpg"/>
          <p:cNvPicPr>
            <a:picLocks noChangeAspect="1" noChangeArrowheads="1"/>
          </p:cNvPicPr>
          <p:nvPr/>
        </p:nvPicPr>
        <p:blipFill>
          <a:blip r:embed="rId5" cstate="print"/>
          <a:srcRect/>
          <a:stretch>
            <a:fillRect/>
          </a:stretch>
        </p:blipFill>
        <p:spPr bwMode="auto">
          <a:xfrm>
            <a:off x="4092027" y="1916832"/>
            <a:ext cx="3538364" cy="290853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pPr>
              <a:buNone/>
            </a:pPr>
            <a:r>
              <a:rPr lang="tr-TR" dirty="0" smtClean="0"/>
              <a:t>	</a:t>
            </a:r>
            <a:r>
              <a:rPr lang="tr-TR" sz="4000" b="1" dirty="0" smtClean="0">
                <a:solidFill>
                  <a:srgbClr val="C00000"/>
                </a:solidFill>
              </a:rPr>
              <a:t>Hillary Kaprowski davayı kazandı ve 1 dolar tazminat aldı.</a:t>
            </a:r>
          </a:p>
          <a:p>
            <a:pPr>
              <a:buNone/>
            </a:pPr>
            <a:endParaRPr lang="tr-TR" sz="4000" b="1" dirty="0" smtClean="0">
              <a:solidFill>
                <a:srgbClr val="C00000"/>
              </a:solidFill>
            </a:endParaRPr>
          </a:p>
          <a:p>
            <a:pPr>
              <a:buNone/>
            </a:pPr>
            <a:r>
              <a:rPr lang="tr-TR" sz="4000" b="1" dirty="0" smtClean="0">
                <a:solidFill>
                  <a:srgbClr val="C00000"/>
                </a:solidFill>
              </a:rPr>
              <a:t>	Rolling Stones avukatlara 500.000 dolar ödedi.</a:t>
            </a:r>
            <a:endParaRPr lang="tr-TR" sz="4000" b="1" dirty="0">
              <a:solidFill>
                <a:srgbClr val="C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539552" y="3068960"/>
            <a:ext cx="8229600" cy="4525963"/>
          </a:xfrm>
        </p:spPr>
        <p:txBody>
          <a:bodyPr>
            <a:normAutofit/>
          </a:bodyPr>
          <a:lstStyle/>
          <a:p>
            <a:pPr algn="ctr">
              <a:buNone/>
            </a:pPr>
            <a:r>
              <a:rPr lang="tr-TR" sz="4400" b="1" dirty="0" smtClean="0">
                <a:solidFill>
                  <a:srgbClr val="FF0000"/>
                </a:solidFill>
              </a:rPr>
              <a:t>Heykeli Dikilen Kahverengi Köpek</a:t>
            </a:r>
            <a:r>
              <a:rPr lang="tr-TR" sz="4400" dirty="0" smtClean="0">
                <a:solidFill>
                  <a:srgbClr val="FF0000"/>
                </a:solidFill>
              </a:rPr>
              <a:t> </a:t>
            </a:r>
            <a:endParaRPr lang="tr-TR" sz="44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Sir William Maddock Bayliss </a:t>
            </a:r>
            <a:r>
              <a:rPr lang="tr-TR" sz="3600" dirty="0" smtClean="0"/>
              <a:t/>
            </a:r>
            <a:br>
              <a:rPr lang="tr-TR" sz="3600" dirty="0" smtClean="0"/>
            </a:br>
            <a:r>
              <a:rPr lang="tr-TR" sz="3600" dirty="0" smtClean="0"/>
              <a:t>(</a:t>
            </a:r>
            <a:r>
              <a:rPr lang="tr-TR" sz="3600" dirty="0"/>
              <a:t>1860 – 1924) </a:t>
            </a:r>
          </a:p>
        </p:txBody>
      </p:sp>
      <p:pic>
        <p:nvPicPr>
          <p:cNvPr id="4" name="Resim 25" descr="K:\1000 Tıp Büyüğü\1000 Tıp Büyüğü FOTO\67 Bayliss, william.jpg"/>
          <p:cNvPicPr>
            <a:picLocks noGrp="1"/>
          </p:cNvPicPr>
          <p:nvPr>
            <p:ph idx="1"/>
          </p:nvPr>
        </p:nvPicPr>
        <p:blipFill>
          <a:blip r:embed="rId3" cstate="print"/>
          <a:srcRect/>
          <a:stretch>
            <a:fillRect/>
          </a:stretch>
        </p:blipFill>
        <p:spPr bwMode="auto">
          <a:xfrm>
            <a:off x="827584" y="1628800"/>
            <a:ext cx="3168352" cy="4536504"/>
          </a:xfrm>
          <a:prstGeom prst="rect">
            <a:avLst/>
          </a:prstGeom>
          <a:noFill/>
          <a:ln w="9525">
            <a:noFill/>
            <a:miter lim="800000"/>
            <a:headEnd/>
            <a:tailEnd/>
          </a:ln>
        </p:spPr>
      </p:pic>
      <p:pic>
        <p:nvPicPr>
          <p:cNvPr id="5" name="il_fi" descr="http://www.bgd.org.tr/wp-content/uploads/Original-brown-dog-statue.jpg"/>
          <p:cNvPicPr/>
          <p:nvPr/>
        </p:nvPicPr>
        <p:blipFill>
          <a:blip r:embed="rId4" cstate="print"/>
          <a:srcRect/>
          <a:stretch>
            <a:fillRect/>
          </a:stretch>
        </p:blipFill>
        <p:spPr bwMode="auto">
          <a:xfrm>
            <a:off x="5724128" y="1628800"/>
            <a:ext cx="2664296" cy="2448272"/>
          </a:xfrm>
          <a:prstGeom prst="rect">
            <a:avLst/>
          </a:prstGeom>
          <a:noFill/>
          <a:ln w="9525">
            <a:noFill/>
            <a:miter lim="800000"/>
            <a:headEnd/>
            <a:tailEnd/>
          </a:ln>
        </p:spPr>
      </p:pic>
      <p:sp>
        <p:nvSpPr>
          <p:cNvPr id="6" name="Rectangle 5"/>
          <p:cNvSpPr/>
          <p:nvPr/>
        </p:nvSpPr>
        <p:spPr>
          <a:xfrm>
            <a:off x="899592" y="1196752"/>
            <a:ext cx="1447319" cy="369332"/>
          </a:xfrm>
          <a:prstGeom prst="rect">
            <a:avLst/>
          </a:prstGeom>
        </p:spPr>
        <p:txBody>
          <a:bodyPr wrap="none">
            <a:spAutoFit/>
          </a:bodyPr>
          <a:lstStyle/>
          <a:p>
            <a:r>
              <a:rPr lang="tr-TR" b="1" dirty="0" smtClean="0"/>
              <a:t>2 subat 1903 </a:t>
            </a:r>
            <a:endParaRPr lang="tr-TR" b="1" dirty="0"/>
          </a:p>
        </p:txBody>
      </p:sp>
      <p:sp>
        <p:nvSpPr>
          <p:cNvPr id="7" name="Rectangle 6"/>
          <p:cNvSpPr/>
          <p:nvPr/>
        </p:nvSpPr>
        <p:spPr>
          <a:xfrm>
            <a:off x="5724128" y="1268760"/>
            <a:ext cx="3175293" cy="369332"/>
          </a:xfrm>
          <a:prstGeom prst="rect">
            <a:avLst/>
          </a:prstGeom>
        </p:spPr>
        <p:txBody>
          <a:bodyPr wrap="none">
            <a:spAutoFit/>
          </a:bodyPr>
          <a:lstStyle/>
          <a:p>
            <a:r>
              <a:rPr lang="tr-TR" b="1" dirty="0" smtClean="0"/>
              <a:t>Yıl : 1906 – 1910 Battersea Park</a:t>
            </a:r>
            <a:endParaRPr lang="tr-TR" b="1" dirty="0"/>
          </a:p>
        </p:txBody>
      </p:sp>
      <p:pic>
        <p:nvPicPr>
          <p:cNvPr id="63490" name="Picture 2" descr="photograph">
            <a:hlinkClick r:id="rId5"/>
          </p:cNvPr>
          <p:cNvPicPr>
            <a:picLocks noChangeAspect="1" noChangeArrowheads="1"/>
          </p:cNvPicPr>
          <p:nvPr/>
        </p:nvPicPr>
        <p:blipFill>
          <a:blip r:embed="rId6" cstate="print"/>
          <a:srcRect/>
          <a:stretch>
            <a:fillRect/>
          </a:stretch>
        </p:blipFill>
        <p:spPr bwMode="auto">
          <a:xfrm>
            <a:off x="5724128" y="4653136"/>
            <a:ext cx="2664296" cy="1922824"/>
          </a:xfrm>
          <a:prstGeom prst="rect">
            <a:avLst/>
          </a:prstGeom>
          <a:noFill/>
        </p:spPr>
      </p:pic>
      <p:sp>
        <p:nvSpPr>
          <p:cNvPr id="8" name="Rectangle 7"/>
          <p:cNvSpPr/>
          <p:nvPr/>
        </p:nvSpPr>
        <p:spPr>
          <a:xfrm>
            <a:off x="5796136" y="4293096"/>
            <a:ext cx="2486002" cy="369332"/>
          </a:xfrm>
          <a:prstGeom prst="rect">
            <a:avLst/>
          </a:prstGeom>
        </p:spPr>
        <p:txBody>
          <a:bodyPr wrap="none">
            <a:spAutoFit/>
          </a:bodyPr>
          <a:lstStyle/>
          <a:p>
            <a:r>
              <a:rPr lang="tr-TR" b="1" dirty="0" smtClean="0"/>
              <a:t>Yıl : 1985 Battersea Park</a:t>
            </a:r>
            <a:endParaRPr lang="tr-TR"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67744" y="1844824"/>
            <a:ext cx="8229600" cy="4525963"/>
          </a:xfrm>
        </p:spPr>
        <p:txBody>
          <a:bodyPr>
            <a:normAutofit/>
          </a:bodyPr>
          <a:lstStyle/>
          <a:p>
            <a:pPr>
              <a:buNone/>
            </a:pPr>
            <a:r>
              <a:rPr lang="tr-TR" sz="4400" b="1" dirty="0" smtClean="0">
                <a:solidFill>
                  <a:srgbClr val="FF0000"/>
                </a:solidFill>
              </a:rPr>
              <a:t>İnsanlık Dışı Deney</a:t>
            </a:r>
            <a:endParaRPr lang="en-US" sz="4400" b="1" dirty="0">
              <a:solidFill>
                <a:srgbClr val="FF0000"/>
              </a:solidFill>
            </a:endParaRPr>
          </a:p>
        </p:txBody>
      </p:sp>
      <p:pic>
        <p:nvPicPr>
          <p:cNvPr id="2050" name="Picture 2" descr="http://t2.gstatic.com/images?q=tbn:ANd9GcQu5zYVd5RVD6ZMWrU4eKMvCp42zHlCpDVHaGp72AX25LvoUE-gejxBTJ_S9g"/>
          <p:cNvPicPr>
            <a:picLocks noChangeAspect="1" noChangeArrowheads="1"/>
          </p:cNvPicPr>
          <p:nvPr/>
        </p:nvPicPr>
        <p:blipFill>
          <a:blip r:embed="rId3" cstate="print"/>
          <a:srcRect/>
          <a:stretch>
            <a:fillRect/>
          </a:stretch>
        </p:blipFill>
        <p:spPr bwMode="auto">
          <a:xfrm>
            <a:off x="2554596" y="3429000"/>
            <a:ext cx="4111930" cy="273630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a:xfrm>
            <a:off x="448642" y="3068960"/>
            <a:ext cx="8229600" cy="4525963"/>
          </a:xfrm>
        </p:spPr>
        <p:txBody>
          <a:bodyPr>
            <a:normAutofit/>
          </a:bodyPr>
          <a:lstStyle/>
          <a:p>
            <a:r>
              <a:rPr lang="tr-TR" sz="3600" dirty="0" smtClean="0"/>
              <a:t>2011 yılında, ABD ‘nin yaptığı insanlık dışı bir deney açığa çıktı.</a:t>
            </a:r>
          </a:p>
          <a:p>
            <a:r>
              <a:rPr lang="tr-TR" sz="3600" dirty="0" smtClean="0"/>
              <a:t>1946-1948 yıllarında yapılan bir dizi tıbbi araştırmada denek olarak yüzlerce kişinin kullanıldığını ve en az 83 Guatemalalının öldüğü anlaşıldı.</a:t>
            </a:r>
          </a:p>
        </p:txBody>
      </p:sp>
      <p:pic>
        <p:nvPicPr>
          <p:cNvPr id="4" name="rg_hi" descr="http://t3.gstatic.com/images?q=tbn:ANd9GcQiNmxM3QRop0meUQz6Kq74Eo9EV77zEP7YVT0iIh7T4BwjGSMQ">
            <a:hlinkClick r:id="rId3"/>
          </p:cNvPr>
          <p:cNvPicPr/>
          <p:nvPr/>
        </p:nvPicPr>
        <p:blipFill>
          <a:blip r:embed="rId4" cstate="print"/>
          <a:srcRect/>
          <a:stretch>
            <a:fillRect/>
          </a:stretch>
        </p:blipFill>
        <p:spPr bwMode="auto">
          <a:xfrm>
            <a:off x="2843808" y="116632"/>
            <a:ext cx="3456384"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il_fi" descr="http://horrorhappyhour.com/wp-content/uploads/2011/08/Mountains-of-madness-web1.jpg"/>
          <p:cNvPicPr>
            <a:picLocks noGrp="1"/>
          </p:cNvPicPr>
          <p:nvPr>
            <p:ph idx="1"/>
          </p:nvPr>
        </p:nvPicPr>
        <p:blipFill>
          <a:blip r:embed="rId3" cstate="print"/>
          <a:srcRect/>
          <a:stretch>
            <a:fillRect/>
          </a:stretch>
        </p:blipFill>
        <p:spPr bwMode="auto">
          <a:xfrm>
            <a:off x="395536" y="332656"/>
            <a:ext cx="8424936"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tr-TR" sz="4000" dirty="0" smtClean="0"/>
              <a:t>Deneklerin frengi ve gonore hastalıklarıyla ilgili araştırmalara katıldıkları ve deneyler sırasında kendilerine özel olarak bu hastalıkların bulaştırıldığı anlaşıldı.</a:t>
            </a:r>
          </a:p>
          <a:p>
            <a:r>
              <a:rPr lang="tr-TR" sz="4000" dirty="0" smtClean="0"/>
              <a:t>ABD'li bilim adamları, penisilinin bu hastalıklar üzerindeki etkisini ölçmek için, yüzlerce Guatemalalı tutuklu ve hükümlüye, zihinsel hastalıkları olanlara ve öksüz çocuklara hastalık bulaştırmış.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normAutofit/>
          </a:bodyPr>
          <a:lstStyle/>
          <a:p>
            <a:r>
              <a:rPr lang="tr-TR" sz="3300" dirty="0" smtClean="0"/>
              <a:t>Amerikalı doktorlar ayrıca, penisilinin frengiyi sadece tedavi etmekle kalmayıp, tümüyle engelleyip engellemediğini anlamak için fahişelere de frengi hastalığını bulaştırmışlar. Bu kişilerin daha sonra tedavi edildiği, fakat tümünün iyileşip iyileşmediğinin belirsiz olduğu da kaydediliyor.</a:t>
            </a:r>
          </a:p>
          <a:p>
            <a:pPr>
              <a:buNone/>
            </a:pPr>
            <a:endParaRPr lang="tr-TR"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tr-TR" sz="4000" dirty="0" smtClean="0"/>
              <a:t>Barack Obama, Guatemala Cumhurbaşkanı Alvaro Colom'dan özür diledi.</a:t>
            </a:r>
          </a:p>
          <a:p>
            <a:r>
              <a:rPr lang="tr-TR" sz="4000" dirty="0" smtClean="0"/>
              <a:t>Dönemin Guatemala hükümeti deneylere izin vermiş.</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b="1" dirty="0">
                <a:solidFill>
                  <a:srgbClr val="FF0000"/>
                </a:solidFill>
              </a:rPr>
              <a:t>Hitler, frengi yüzünden mi soykırım yaptı</a:t>
            </a:r>
            <a:r>
              <a:rPr lang="tr-TR" sz="3600" b="1" dirty="0" smtClean="0">
                <a:solidFill>
                  <a:srgbClr val="FF0000"/>
                </a:solidFill>
              </a:rPr>
              <a:t>?</a:t>
            </a:r>
            <a:endParaRPr lang="en-US" dirty="0">
              <a:solidFill>
                <a:srgbClr val="FF0000"/>
              </a:solidFill>
            </a:endParaRPr>
          </a:p>
        </p:txBody>
      </p:sp>
      <p:pic>
        <p:nvPicPr>
          <p:cNvPr id="4" name="Content Placeholder 3" descr="Hitler, frengi yüzünden mi soykırım yaptı?"/>
          <p:cNvPicPr>
            <a:picLocks noGrp="1"/>
          </p:cNvPicPr>
          <p:nvPr>
            <p:ph idx="1"/>
          </p:nvPr>
        </p:nvPicPr>
        <p:blipFill>
          <a:blip r:embed="rId3" cstate="print"/>
          <a:srcRect/>
          <a:stretch>
            <a:fillRect/>
          </a:stretch>
        </p:blipFill>
        <p:spPr bwMode="auto">
          <a:xfrm>
            <a:off x="467544" y="2204864"/>
            <a:ext cx="2857500" cy="324036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xmlns="" val="3871724670"/>
              </p:ext>
            </p:extLst>
          </p:nvPr>
        </p:nvGraphicFramePr>
        <p:xfrm>
          <a:off x="3491881" y="1412776"/>
          <a:ext cx="5184576" cy="4395202"/>
        </p:xfrm>
        <a:graphic>
          <a:graphicData uri="http://schemas.openxmlformats.org/drawingml/2006/table">
            <a:tbl>
              <a:tblPr/>
              <a:tblGrid>
                <a:gridCol w="5184576"/>
              </a:tblGrid>
              <a:tr h="479566">
                <a:tc>
                  <a:txBody>
                    <a:bodyPr/>
                    <a:lstStyle/>
                    <a:p>
                      <a:endParaRPr lang="tr-TR" noProof="0" dirty="0"/>
                    </a:p>
                  </a:txBody>
                  <a:tcPr marL="95250" marR="95250" marT="0" marB="95250">
                    <a:lnL>
                      <a:noFill/>
                    </a:lnL>
                    <a:lnR>
                      <a:noFill/>
                    </a:lnR>
                    <a:lnT>
                      <a:noFill/>
                    </a:lnT>
                    <a:lnB>
                      <a:noFill/>
                    </a:lnB>
                  </a:tcPr>
                </a:tc>
              </a:tr>
              <a:tr h="3915636">
                <a:tc>
                  <a:txBody>
                    <a:bodyPr/>
                    <a:lstStyle/>
                    <a:p>
                      <a:pPr fontAlgn="t"/>
                      <a:endParaRPr lang="tr-TR" sz="2400" b="1" noProof="0" dirty="0" smtClean="0"/>
                    </a:p>
                    <a:p>
                      <a:pPr fontAlgn="t"/>
                      <a:r>
                        <a:rPr lang="tr-TR" sz="2400" b="1" noProof="0" dirty="0" smtClean="0"/>
                        <a:t>İngiltere’de Royal College of London’da düzenlenen Psikiyarti Konferansı’nda ilginç bir teori ortaya atıldı. Nazi Almanyası’nin lideri Adolf Hitler’in günlüklerini inceleyen İngiliz uzmanlar, Hitler’in Yahudi bir hayat kadını ile birlikte olduktan sonra frengiye yakalandığını tespit etti</a:t>
                      </a:r>
                      <a:endParaRPr lang="tr-TR" sz="2400" b="1" noProof="0" dirty="0"/>
                    </a:p>
                  </a:txBody>
                  <a:tcPr marL="0" marR="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57200" y="3140968"/>
            <a:ext cx="8229600" cy="2985195"/>
          </a:xfrm>
        </p:spPr>
        <p:txBody>
          <a:bodyPr>
            <a:normAutofit/>
          </a:bodyPr>
          <a:lstStyle/>
          <a:p>
            <a:pPr algn="ctr">
              <a:buNone/>
            </a:pPr>
            <a:r>
              <a:rPr lang="tr-TR" sz="4400" b="1" dirty="0" smtClean="0">
                <a:solidFill>
                  <a:srgbClr val="FF0000"/>
                </a:solidFill>
              </a:rPr>
              <a:t>Perulu Tıp Öğrencisinin Hazin Sonu</a:t>
            </a:r>
            <a:r>
              <a:rPr lang="tr-TR" sz="4400" dirty="0" smtClean="0">
                <a:solidFill>
                  <a:srgbClr val="FF0000"/>
                </a:solidFill>
              </a:rPr>
              <a:t> </a:t>
            </a:r>
            <a:endParaRPr lang="tr-TR" sz="4400" dirty="0">
              <a:solidFill>
                <a:srgbClr val="FF0000"/>
              </a:solidFill>
            </a:endParaRPr>
          </a:p>
        </p:txBody>
      </p:sp>
    </p:spTree>
    <p:extLst>
      <p:ext uri="{BB962C8B-B14F-4D97-AF65-F5344CB8AC3E}">
        <p14:creationId xmlns:p14="http://schemas.microsoft.com/office/powerpoint/2010/main" xmlns="" val="4131516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143000"/>
          </a:xfrm>
        </p:spPr>
        <p:txBody>
          <a:bodyPr>
            <a:normAutofit fontScale="90000"/>
          </a:bodyPr>
          <a:lstStyle/>
          <a:p>
            <a:pPr algn="l"/>
            <a:r>
              <a:rPr lang="tr-TR" dirty="0" smtClean="0"/>
              <a:t>PERU  -  Yıl 1885</a:t>
            </a:r>
            <a:br>
              <a:rPr lang="tr-TR" dirty="0" smtClean="0"/>
            </a:br>
            <a:r>
              <a:rPr lang="tr-TR" dirty="0" smtClean="0"/>
              <a:t>Oroya Bölgesinde bilinmeyen bir hastalık : “Oroya ateşi”</a:t>
            </a:r>
            <a:br>
              <a:rPr lang="tr-TR" dirty="0" smtClean="0"/>
            </a:br>
            <a:r>
              <a:rPr lang="tr-TR" dirty="0" smtClean="0"/>
              <a:t>	Akut</a:t>
            </a:r>
            <a:br>
              <a:rPr lang="tr-TR" dirty="0" smtClean="0"/>
            </a:br>
            <a:r>
              <a:rPr lang="tr-TR" dirty="0" smtClean="0"/>
              <a:t>	Kronik (Verruga Peruana)</a:t>
            </a:r>
            <a:endParaRPr lang="tr-TR" dirty="0"/>
          </a:p>
        </p:txBody>
      </p:sp>
      <p:pic>
        <p:nvPicPr>
          <p:cNvPr id="4" name="Picture 4" descr="http://www.hiv.va.gov/images/library/derm-252a.jpg"/>
          <p:cNvPicPr>
            <a:picLocks noGrp="1" noChangeAspect="1" noChangeArrowheads="1"/>
          </p:cNvPicPr>
          <p:nvPr>
            <p:ph idx="1"/>
          </p:nvPr>
        </p:nvPicPr>
        <p:blipFill>
          <a:blip r:embed="rId3" cstate="print"/>
          <a:srcRect/>
          <a:stretch>
            <a:fillRect/>
          </a:stretch>
        </p:blipFill>
        <p:spPr bwMode="auto">
          <a:xfrm>
            <a:off x="1331640" y="3861048"/>
            <a:ext cx="3394361" cy="2262907"/>
          </a:xfrm>
          <a:prstGeom prst="rect">
            <a:avLst/>
          </a:prstGeom>
          <a:noFill/>
        </p:spPr>
      </p:pic>
      <p:pic>
        <p:nvPicPr>
          <p:cNvPr id="5" name="Picture 2" descr="&lt;b&gt;Bartonella&lt;/b&gt; Bacilliformis">
            <a:hlinkClick r:id="rId4" tooltip="http://farm4.staticflickr.com/3437/3921128114_d2a1de4838.jpg"/>
          </p:cNvPr>
          <p:cNvPicPr>
            <a:picLocks noChangeAspect="1" noChangeArrowheads="1"/>
          </p:cNvPicPr>
          <p:nvPr/>
        </p:nvPicPr>
        <p:blipFill>
          <a:blip r:embed="rId5" cstate="print"/>
          <a:srcRect/>
          <a:stretch>
            <a:fillRect/>
          </a:stretch>
        </p:blipFill>
        <p:spPr bwMode="auto">
          <a:xfrm>
            <a:off x="6012160" y="3789040"/>
            <a:ext cx="1794660" cy="2592288"/>
          </a:xfrm>
          <a:prstGeom prst="rect">
            <a:avLst/>
          </a:prstGeom>
          <a:noFill/>
        </p:spPr>
      </p:pic>
    </p:spTree>
    <p:extLst>
      <p:ext uri="{BB962C8B-B14F-4D97-AF65-F5344CB8AC3E}">
        <p14:creationId xmlns:p14="http://schemas.microsoft.com/office/powerpoint/2010/main" xmlns="" val="3724267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normAutofit/>
          </a:bodyPr>
          <a:lstStyle/>
          <a:p>
            <a:r>
              <a:rPr lang="tr-TR" sz="3600" dirty="0"/>
              <a:t>Daniel Alcides Carrion Garcia </a:t>
            </a:r>
            <a:r>
              <a:rPr lang="tr-TR" sz="3600" dirty="0" smtClean="0"/>
              <a:t/>
            </a:r>
            <a:br>
              <a:rPr lang="tr-TR" sz="3600" dirty="0" smtClean="0"/>
            </a:br>
            <a:r>
              <a:rPr lang="tr-TR" sz="3600" dirty="0" smtClean="0"/>
              <a:t>(</a:t>
            </a:r>
            <a:r>
              <a:rPr lang="tr-TR" sz="3600" dirty="0"/>
              <a:t>1857 – 1885) </a:t>
            </a:r>
          </a:p>
        </p:txBody>
      </p:sp>
      <p:sp>
        <p:nvSpPr>
          <p:cNvPr id="3" name="Subtitle 2"/>
          <p:cNvSpPr>
            <a:spLocks noGrp="1"/>
          </p:cNvSpPr>
          <p:nvPr>
            <p:ph type="subTitle" idx="1"/>
          </p:nvPr>
        </p:nvSpPr>
        <p:spPr/>
        <p:txBody>
          <a:bodyPr/>
          <a:lstStyle/>
          <a:p>
            <a:endParaRPr lang="tr-TR" dirty="0"/>
          </a:p>
        </p:txBody>
      </p:sp>
      <p:pic>
        <p:nvPicPr>
          <p:cNvPr id="4" name="Resim 1" descr="K:\1000 Tıp Büyüğü\1000 Tıp Büyüğü FOTO\166 Carrion, Daniel Alcides García.jpg"/>
          <p:cNvPicPr/>
          <p:nvPr/>
        </p:nvPicPr>
        <p:blipFill>
          <a:blip r:embed="rId3" cstate="print"/>
          <a:srcRect/>
          <a:stretch>
            <a:fillRect/>
          </a:stretch>
        </p:blipFill>
        <p:spPr bwMode="auto">
          <a:xfrm>
            <a:off x="2627784" y="1844824"/>
            <a:ext cx="3888432" cy="4752528"/>
          </a:xfrm>
          <a:prstGeom prst="rect">
            <a:avLst/>
          </a:prstGeom>
          <a:noFill/>
          <a:ln w="9525">
            <a:noFill/>
            <a:miter lim="800000"/>
            <a:headEnd/>
            <a:tailEnd/>
          </a:ln>
        </p:spPr>
      </p:pic>
    </p:spTree>
    <p:extLst>
      <p:ext uri="{BB962C8B-B14F-4D97-AF65-F5344CB8AC3E}">
        <p14:creationId xmlns:p14="http://schemas.microsoft.com/office/powerpoint/2010/main" xmlns="" val="22011030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a:xfrm>
            <a:off x="683568" y="1844824"/>
            <a:ext cx="8229600" cy="4525963"/>
          </a:xfrm>
        </p:spPr>
        <p:txBody>
          <a:bodyPr/>
          <a:lstStyle/>
          <a:p>
            <a:r>
              <a:rPr lang="tr-TR" dirty="0" smtClean="0"/>
              <a:t>“Carrion Hastalığı” </a:t>
            </a:r>
          </a:p>
          <a:p>
            <a:r>
              <a:rPr lang="tr-TR" dirty="0" smtClean="0"/>
              <a:t>Lima’daki  Ulusal Dos de Mayo Hastanesi’nin bahçesine gömüldü </a:t>
            </a:r>
          </a:p>
          <a:p>
            <a:r>
              <a:rPr lang="tr-TR" dirty="0" smtClean="0"/>
              <a:t>Peru’lu Alberto Barton etkeni buldu : </a:t>
            </a:r>
            <a:endParaRPr lang="tr-TR" i="1" dirty="0" smtClean="0">
              <a:hlinkClick r:id=""/>
            </a:endParaRPr>
          </a:p>
          <a:p>
            <a:pPr lvl="1">
              <a:buNone/>
            </a:pPr>
            <a:r>
              <a:rPr lang="tr-TR" i="1" dirty="0" smtClean="0">
                <a:hlinkClick r:id=""/>
              </a:rPr>
              <a:t>Bartonella bacilliformis</a:t>
            </a:r>
            <a:endParaRPr lang="tr-TR" i="1" dirty="0" smtClean="0"/>
          </a:p>
          <a:p>
            <a:r>
              <a:rPr lang="tr-TR" dirty="0" smtClean="0"/>
              <a:t>25342 sayılı yasa ile Carion “ulusal kahraman” olarak kabul edildi.</a:t>
            </a:r>
            <a:endParaRPr lang="tr-TR" dirty="0"/>
          </a:p>
        </p:txBody>
      </p:sp>
    </p:spTree>
    <p:extLst>
      <p:ext uri="{BB962C8B-B14F-4D97-AF65-F5344CB8AC3E}">
        <p14:creationId xmlns:p14="http://schemas.microsoft.com/office/powerpoint/2010/main" xmlns="" val="4772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67544" y="3212976"/>
            <a:ext cx="8229600" cy="4525963"/>
          </a:xfrm>
        </p:spPr>
        <p:txBody>
          <a:bodyPr>
            <a:normAutofit/>
          </a:bodyPr>
          <a:lstStyle/>
          <a:p>
            <a:pPr algn="ctr">
              <a:buNone/>
            </a:pPr>
            <a:r>
              <a:rPr lang="tr-TR" sz="4400" b="1" dirty="0" smtClean="0">
                <a:solidFill>
                  <a:srgbClr val="FF0000"/>
                </a:solidFill>
              </a:rPr>
              <a:t>Gaz Odasında Araştırma</a:t>
            </a:r>
            <a:r>
              <a:rPr lang="tr-TR" sz="4400" dirty="0" smtClean="0">
                <a:solidFill>
                  <a:srgbClr val="FF0000"/>
                </a:solidFill>
              </a:rPr>
              <a:t> </a:t>
            </a:r>
            <a:endParaRPr lang="tr-TR" sz="4400" dirty="0">
              <a:solidFill>
                <a:srgbClr val="FF0000"/>
              </a:solidFill>
            </a:endParaRPr>
          </a:p>
        </p:txBody>
      </p:sp>
    </p:spTree>
    <p:extLst>
      <p:ext uri="{BB962C8B-B14F-4D97-AF65-F5344CB8AC3E}">
        <p14:creationId xmlns:p14="http://schemas.microsoft.com/office/powerpoint/2010/main" xmlns="" val="25486131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fontScale="90000"/>
          </a:bodyPr>
          <a:lstStyle/>
          <a:p>
            <a:r>
              <a:rPr lang="tr-TR" sz="3600" dirty="0"/>
              <a:t>John Scott Haldane </a:t>
            </a:r>
            <a:r>
              <a:rPr lang="tr-TR" sz="3600" dirty="0" smtClean="0"/>
              <a:t/>
            </a:r>
            <a:br>
              <a:rPr lang="tr-TR" sz="3600" dirty="0" smtClean="0"/>
            </a:br>
            <a:r>
              <a:rPr lang="tr-TR" sz="3600" dirty="0" smtClean="0"/>
              <a:t>(</a:t>
            </a:r>
            <a:r>
              <a:rPr lang="tr-TR" sz="3600" dirty="0"/>
              <a:t>1860 – 1936) </a:t>
            </a:r>
            <a:r>
              <a:rPr lang="tr-TR" sz="3600" dirty="0" smtClean="0"/>
              <a:t/>
            </a:r>
            <a:br>
              <a:rPr lang="tr-TR" sz="3600" dirty="0" smtClean="0"/>
            </a:br>
            <a:r>
              <a:rPr lang="tr-TR" sz="2400" dirty="0" smtClean="0">
                <a:solidFill>
                  <a:srgbClr val="C00000"/>
                </a:solidFill>
              </a:rPr>
              <a:t>İskoçyalı fizyolog. Gaz maskesini; Oksijen çadırını; Karboksihemoglobini buldu. Karbon monoksit zehirlenmesini tanımladı; Kuyulardaki ölümlerin hidrojen sülfit gazına bağlı olduğunu kanıtladı.</a:t>
            </a:r>
            <a:r>
              <a:rPr lang="tr-TR" sz="2400" dirty="0" smtClean="0">
                <a:solidFill>
                  <a:srgbClr val="00B0F0"/>
                </a:solidFill>
              </a:rPr>
              <a:t/>
            </a:r>
            <a:br>
              <a:rPr lang="tr-TR" sz="2400" dirty="0" smtClean="0">
                <a:solidFill>
                  <a:srgbClr val="00B0F0"/>
                </a:solidFill>
              </a:rPr>
            </a:br>
            <a:endParaRPr lang="tr-TR" sz="3600" dirty="0">
              <a:solidFill>
                <a:srgbClr val="00B0F0"/>
              </a:solidFill>
            </a:endParaRPr>
          </a:p>
        </p:txBody>
      </p:sp>
      <p:pic>
        <p:nvPicPr>
          <p:cNvPr id="4" name="Resim 4" descr="K:\1000 Tıp Büyüğü\1000 Tıp Büyüğü FOTO\410 Haldane, John Scott.jpg"/>
          <p:cNvPicPr>
            <a:picLocks noGrp="1"/>
          </p:cNvPicPr>
          <p:nvPr>
            <p:ph idx="1"/>
          </p:nvPr>
        </p:nvPicPr>
        <p:blipFill>
          <a:blip r:embed="rId3" cstate="print"/>
          <a:srcRect/>
          <a:stretch>
            <a:fillRect/>
          </a:stretch>
        </p:blipFill>
        <p:spPr bwMode="auto">
          <a:xfrm>
            <a:off x="3275856" y="2636912"/>
            <a:ext cx="2664295" cy="4032448"/>
          </a:xfrm>
          <a:prstGeom prst="rect">
            <a:avLst/>
          </a:prstGeom>
          <a:noFill/>
          <a:ln w="9525">
            <a:noFill/>
            <a:miter lim="800000"/>
            <a:headEnd/>
            <a:tailEnd/>
          </a:ln>
        </p:spPr>
      </p:pic>
      <p:pic>
        <p:nvPicPr>
          <p:cNvPr id="40962" name="Picture 2" descr="http://upload.wikimedia.org/wikipedia/en/a/a4/Mine_safety_lamp.jpg">
            <a:hlinkClick r:id="rId4"/>
          </p:cNvPr>
          <p:cNvPicPr>
            <a:picLocks noChangeAspect="1" noChangeArrowheads="1"/>
          </p:cNvPicPr>
          <p:nvPr/>
        </p:nvPicPr>
        <p:blipFill>
          <a:blip r:embed="rId5" cstate="print"/>
          <a:srcRect/>
          <a:stretch>
            <a:fillRect/>
          </a:stretch>
        </p:blipFill>
        <p:spPr bwMode="auto">
          <a:xfrm>
            <a:off x="683568" y="4221088"/>
            <a:ext cx="787462" cy="2261246"/>
          </a:xfrm>
          <a:prstGeom prst="rect">
            <a:avLst/>
          </a:prstGeom>
          <a:noFill/>
        </p:spPr>
      </p:pic>
      <p:pic>
        <p:nvPicPr>
          <p:cNvPr id="40964" name="Picture 4" descr="http://upload.wikimedia.org/wikipedia/commons/thumb/8/80/Yellow_finch_1.jpg/100px-Yellow_finch_1.jpg">
            <a:hlinkClick r:id="rId6"/>
          </p:cNvPr>
          <p:cNvPicPr>
            <a:picLocks noChangeAspect="1" noChangeArrowheads="1"/>
          </p:cNvPicPr>
          <p:nvPr/>
        </p:nvPicPr>
        <p:blipFill>
          <a:blip r:embed="rId7" cstate="print"/>
          <a:srcRect/>
          <a:stretch>
            <a:fillRect/>
          </a:stretch>
        </p:blipFill>
        <p:spPr bwMode="auto">
          <a:xfrm>
            <a:off x="539552" y="2780928"/>
            <a:ext cx="952500" cy="762000"/>
          </a:xfrm>
          <a:prstGeom prst="rect">
            <a:avLst/>
          </a:prstGeom>
          <a:noFill/>
        </p:spPr>
      </p:pic>
      <p:pic>
        <p:nvPicPr>
          <p:cNvPr id="40966" name="Picture 6" descr="http://upload.wikimedia.org/wikipedia/commons/thumb/7/73/Humboldt_gasmask_1799.jpg/109px-Humboldt_gasmask_1799.jpg"/>
          <p:cNvPicPr>
            <a:picLocks noChangeAspect="1" noChangeArrowheads="1"/>
          </p:cNvPicPr>
          <p:nvPr/>
        </p:nvPicPr>
        <p:blipFill>
          <a:blip r:embed="rId8" cstate="print"/>
          <a:srcRect/>
          <a:stretch>
            <a:fillRect/>
          </a:stretch>
        </p:blipFill>
        <p:spPr bwMode="auto">
          <a:xfrm>
            <a:off x="6732240" y="2852936"/>
            <a:ext cx="1896809" cy="2088232"/>
          </a:xfrm>
          <a:prstGeom prst="rect">
            <a:avLst/>
          </a:prstGeom>
          <a:noFill/>
        </p:spPr>
      </p:pic>
      <p:pic>
        <p:nvPicPr>
          <p:cNvPr id="40968" name="Picture 8" descr="Oxygen apparatus designed by John Scott Haldane, 1917."/>
          <p:cNvPicPr>
            <a:picLocks noChangeAspect="1" noChangeArrowheads="1"/>
          </p:cNvPicPr>
          <p:nvPr/>
        </p:nvPicPr>
        <p:blipFill>
          <a:blip r:embed="rId9" cstate="print"/>
          <a:srcRect/>
          <a:stretch>
            <a:fillRect/>
          </a:stretch>
        </p:blipFill>
        <p:spPr bwMode="auto">
          <a:xfrm>
            <a:off x="6444208" y="5301208"/>
            <a:ext cx="2352675" cy="1276350"/>
          </a:xfrm>
          <a:prstGeom prst="rect">
            <a:avLst/>
          </a:prstGeom>
          <a:noFill/>
        </p:spPr>
      </p:pic>
    </p:spTree>
    <p:extLst>
      <p:ext uri="{BB962C8B-B14F-4D97-AF65-F5344CB8AC3E}">
        <p14:creationId xmlns:p14="http://schemas.microsoft.com/office/powerpoint/2010/main" xmlns="" val="254706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39552" y="2852936"/>
            <a:ext cx="8229600" cy="4525963"/>
          </a:xfrm>
        </p:spPr>
        <p:txBody>
          <a:bodyPr>
            <a:normAutofit/>
          </a:bodyPr>
          <a:lstStyle/>
          <a:p>
            <a:pPr algn="ctr">
              <a:buNone/>
            </a:pPr>
            <a:r>
              <a:rPr lang="tr-TR" sz="6600" b="1" dirty="0" smtClean="0">
                <a:solidFill>
                  <a:srgbClr val="FF0000"/>
                </a:solidFill>
              </a:rPr>
              <a:t>KİM BULDU ?</a:t>
            </a:r>
          </a:p>
          <a:p>
            <a:pPr algn="ctr">
              <a:buNone/>
            </a:pPr>
            <a:endParaRPr lang="tr-TR" sz="48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John Scott Haldane</a:t>
            </a:r>
            <a:br>
              <a:rPr lang="tr-TR" dirty="0" smtClean="0"/>
            </a:br>
            <a:r>
              <a:rPr lang="tr-TR" sz="3100" dirty="0" smtClean="0"/>
              <a:t>Yıl 1890</a:t>
            </a:r>
            <a:endParaRPr lang="tr-TR" sz="3100" dirty="0"/>
          </a:p>
        </p:txBody>
      </p:sp>
      <p:pic>
        <p:nvPicPr>
          <p:cNvPr id="4" name="Picture 10" descr="http://www.britishdiver.co.uk/wp-content/uploads/2012/02/127.jpg"/>
          <p:cNvPicPr>
            <a:picLocks noGrp="1" noChangeAspect="1" noChangeArrowheads="1"/>
          </p:cNvPicPr>
          <p:nvPr>
            <p:ph idx="1"/>
          </p:nvPr>
        </p:nvPicPr>
        <p:blipFill>
          <a:blip r:embed="rId3" cstate="print"/>
          <a:srcRect/>
          <a:stretch>
            <a:fillRect/>
          </a:stretch>
        </p:blipFill>
        <p:spPr bwMode="auto">
          <a:xfrm>
            <a:off x="1857375" y="1824831"/>
            <a:ext cx="5429250" cy="4076700"/>
          </a:xfrm>
          <a:prstGeom prst="rect">
            <a:avLst/>
          </a:prstGeom>
          <a:noFill/>
        </p:spPr>
      </p:pic>
    </p:spTree>
    <p:extLst>
      <p:ext uri="{BB962C8B-B14F-4D97-AF65-F5344CB8AC3E}">
        <p14:creationId xmlns:p14="http://schemas.microsoft.com/office/powerpoint/2010/main" xmlns="" val="42264149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fontScale="90000"/>
          </a:bodyPr>
          <a:lstStyle/>
          <a:p>
            <a:r>
              <a:rPr lang="tr-TR" sz="4900" b="1" dirty="0">
                <a:solidFill>
                  <a:srgbClr val="FF0000"/>
                </a:solidFill>
              </a:rPr>
              <a:t>30 Yıl, Günde İki Kez</a:t>
            </a:r>
            <a:r>
              <a:rPr lang="tr-TR" sz="4900" dirty="0">
                <a:solidFill>
                  <a:srgbClr val="FF0000"/>
                </a:solidFill>
              </a:rPr>
              <a:t> </a:t>
            </a:r>
            <a:br>
              <a:rPr lang="tr-TR" sz="4900" dirty="0">
                <a:solidFill>
                  <a:srgbClr val="FF0000"/>
                </a:solidFill>
              </a:rPr>
            </a:br>
            <a:r>
              <a:rPr lang="tr-TR" sz="3100" dirty="0" smtClean="0"/>
              <a:t>Santorio </a:t>
            </a:r>
            <a:r>
              <a:rPr lang="tr-TR" sz="3100" dirty="0"/>
              <a:t>Santorio </a:t>
            </a:r>
            <a:r>
              <a:rPr lang="tr-TR" sz="3100" dirty="0" smtClean="0"/>
              <a:t/>
            </a:r>
            <a:br>
              <a:rPr lang="tr-TR" sz="3100" dirty="0" smtClean="0"/>
            </a:br>
            <a:r>
              <a:rPr lang="tr-TR" sz="3100" dirty="0" smtClean="0"/>
              <a:t>(</a:t>
            </a:r>
            <a:r>
              <a:rPr lang="tr-TR" sz="3100" dirty="0"/>
              <a:t>1581 – 1636)</a:t>
            </a:r>
          </a:p>
        </p:txBody>
      </p:sp>
      <p:pic>
        <p:nvPicPr>
          <p:cNvPr id="4" name="Resim 28" descr="K:\1000 Tıp Büyüğü\1000 Tıp Büyüğü FOTO\818 Santorio, Santorio Sanctorius.jpg"/>
          <p:cNvPicPr>
            <a:picLocks noGrp="1"/>
          </p:cNvPicPr>
          <p:nvPr>
            <p:ph idx="1"/>
          </p:nvPr>
        </p:nvPicPr>
        <p:blipFill>
          <a:blip r:embed="rId3" cstate="print"/>
          <a:srcRect/>
          <a:stretch>
            <a:fillRect/>
          </a:stretch>
        </p:blipFill>
        <p:spPr bwMode="auto">
          <a:xfrm>
            <a:off x="539552" y="1700808"/>
            <a:ext cx="3456383" cy="4608512"/>
          </a:xfrm>
          <a:prstGeom prst="rect">
            <a:avLst/>
          </a:prstGeom>
          <a:noFill/>
          <a:ln w="9525">
            <a:noFill/>
            <a:miter lim="800000"/>
            <a:headEnd/>
            <a:tailEnd/>
          </a:ln>
        </p:spPr>
      </p:pic>
      <p:pic>
        <p:nvPicPr>
          <p:cNvPr id="5" name="Picture 4" descr="http://t3.gstatic.com/images?q=tbn:ANd9GcQl38y_2AykqzEcESqfgGnAxbjxk3PSyHhmH9eoG3s5czLKBy-y0Q"/>
          <p:cNvPicPr>
            <a:picLocks noChangeAspect="1" noChangeArrowheads="1"/>
          </p:cNvPicPr>
          <p:nvPr/>
        </p:nvPicPr>
        <p:blipFill>
          <a:blip r:embed="rId4" cstate="print"/>
          <a:srcRect/>
          <a:stretch>
            <a:fillRect/>
          </a:stretch>
        </p:blipFill>
        <p:spPr bwMode="auto">
          <a:xfrm>
            <a:off x="6810998" y="1628800"/>
            <a:ext cx="2247900" cy="2038350"/>
          </a:xfrm>
          <a:prstGeom prst="rect">
            <a:avLst/>
          </a:prstGeom>
          <a:noFill/>
        </p:spPr>
      </p:pic>
      <p:pic>
        <p:nvPicPr>
          <p:cNvPr id="6" name="Picture 6" descr="http://www.zytemp.com/infrared/images/figure1_2.jpg"/>
          <p:cNvPicPr>
            <a:picLocks noChangeAspect="1" noChangeArrowheads="1"/>
          </p:cNvPicPr>
          <p:nvPr/>
        </p:nvPicPr>
        <p:blipFill>
          <a:blip r:embed="rId5" cstate="print"/>
          <a:srcRect/>
          <a:stretch>
            <a:fillRect/>
          </a:stretch>
        </p:blipFill>
        <p:spPr bwMode="auto">
          <a:xfrm>
            <a:off x="7116230" y="4089502"/>
            <a:ext cx="1838325" cy="2457451"/>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xmlns="" val="711685690"/>
              </p:ext>
            </p:extLst>
          </p:nvPr>
        </p:nvGraphicFramePr>
        <p:xfrm>
          <a:off x="4139952" y="3140968"/>
          <a:ext cx="2592289" cy="948534"/>
        </p:xfrm>
        <a:graphic>
          <a:graphicData uri="http://schemas.openxmlformats.org/drawingml/2006/table">
            <a:tbl>
              <a:tblPr firstRow="1" bandRow="1">
                <a:tableStyleId>{5C22544A-7EE6-4342-B048-85BDC9FD1C3A}</a:tableStyleId>
              </a:tblPr>
              <a:tblGrid>
                <a:gridCol w="2592289"/>
              </a:tblGrid>
              <a:tr h="948534">
                <a:tc>
                  <a:txBody>
                    <a:bodyPr/>
                    <a:lstStyle/>
                    <a:p>
                      <a:r>
                        <a:rPr lang="tr-TR" dirty="0" smtClean="0"/>
                        <a:t>Beden termometresi ,</a:t>
                      </a:r>
                    </a:p>
                    <a:p>
                      <a:r>
                        <a:rPr lang="tr-TR" dirty="0" smtClean="0"/>
                        <a:t>Nabız</a:t>
                      </a:r>
                      <a:r>
                        <a:rPr lang="tr-TR" baseline="0" dirty="0" smtClean="0"/>
                        <a:t> ölçer (pulsilogium)</a:t>
                      </a:r>
                    </a:p>
                    <a:p>
                      <a:r>
                        <a:rPr lang="tr-TR" baseline="0" dirty="0" smtClean="0"/>
                        <a:t>Su yatağı</a:t>
                      </a:r>
                      <a:endParaRPr lang="tr-TR"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764704"/>
            <a:ext cx="4932040" cy="1642194"/>
          </a:xfrm>
        </p:spPr>
        <p:txBody>
          <a:bodyPr>
            <a:normAutofit fontScale="90000"/>
          </a:bodyPr>
          <a:lstStyle/>
          <a:p>
            <a:pPr algn="l"/>
            <a:r>
              <a:rPr lang="tr-TR" sz="2800" dirty="0" smtClean="0"/>
              <a:t>30 yıl süreyle günde 2 kez tartıldı; İdrar ve dışkısını tarttı;</a:t>
            </a:r>
            <a:br>
              <a:rPr lang="tr-TR" sz="2800" dirty="0" smtClean="0"/>
            </a:br>
            <a:r>
              <a:rPr lang="tr-TR" sz="2800" dirty="0" smtClean="0"/>
              <a:t>Toplam 22.000 kez;</a:t>
            </a:r>
            <a:br>
              <a:rPr lang="tr-TR" sz="2800" dirty="0" smtClean="0"/>
            </a:br>
            <a:r>
              <a:rPr lang="tr-TR" sz="2800" dirty="0" smtClean="0"/>
              <a:t/>
            </a:r>
            <a:br>
              <a:rPr lang="tr-TR" sz="2800" dirty="0" smtClean="0"/>
            </a:br>
            <a:r>
              <a:rPr lang="tr-TR" sz="2800" dirty="0" smtClean="0"/>
              <a:t>«</a:t>
            </a:r>
            <a:r>
              <a:rPr lang="tr-TR" sz="2800" dirty="0" smtClean="0">
                <a:solidFill>
                  <a:srgbClr val="FF0000"/>
                </a:solidFill>
              </a:rPr>
              <a:t>Hissedilmeyen terleme</a:t>
            </a:r>
            <a:r>
              <a:rPr lang="tr-TR" sz="2800" dirty="0" smtClean="0"/>
              <a:t>» teorisi.</a:t>
            </a:r>
            <a:br>
              <a:rPr lang="tr-TR" sz="2800" dirty="0" smtClean="0"/>
            </a:br>
            <a:endParaRPr lang="tr-TR" sz="2800" dirty="0"/>
          </a:p>
        </p:txBody>
      </p:sp>
      <p:pic>
        <p:nvPicPr>
          <p:cNvPr id="4" name="Content Placeholder 3" descr="http://t1.gstatic.com/images?q=tbn:ANd9GcRltnLqNrkZTaemVpeLNckF-TiV4kHrFrTMEy_3kVnS_xdtPtDyDJb1r6K1Cw">
            <a:hlinkClick r:id="rId3"/>
          </p:cNvPr>
          <p:cNvPicPr>
            <a:picLocks noGrp="1"/>
          </p:cNvPicPr>
          <p:nvPr>
            <p:ph idx="1"/>
          </p:nvPr>
        </p:nvPicPr>
        <p:blipFill>
          <a:blip r:embed="rId4" cstate="print"/>
          <a:srcRect/>
          <a:stretch>
            <a:fillRect/>
          </a:stretch>
        </p:blipFill>
        <p:spPr bwMode="auto">
          <a:xfrm>
            <a:off x="4499992" y="2780928"/>
            <a:ext cx="4251151" cy="3630736"/>
          </a:xfrm>
          <a:prstGeom prst="rect">
            <a:avLst/>
          </a:prstGeom>
          <a:noFill/>
          <a:ln w="9525">
            <a:noFill/>
            <a:miter lim="800000"/>
            <a:headEnd/>
            <a:tailEnd/>
          </a:ln>
        </p:spPr>
      </p:pic>
      <p:pic>
        <p:nvPicPr>
          <p:cNvPr id="6" name="Picture 2" descr="http://clendening.kumc.edu/dc/rti/diagnostics_1704_santorio.jpg"/>
          <p:cNvPicPr>
            <a:picLocks noChangeAspect="1" noChangeArrowheads="1"/>
          </p:cNvPicPr>
          <p:nvPr/>
        </p:nvPicPr>
        <p:blipFill>
          <a:blip r:embed="rId5" cstate="print"/>
          <a:srcRect/>
          <a:stretch>
            <a:fillRect/>
          </a:stretch>
        </p:blipFill>
        <p:spPr bwMode="auto">
          <a:xfrm>
            <a:off x="323528" y="404664"/>
            <a:ext cx="3384376" cy="5645427"/>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29600" cy="1143000"/>
          </a:xfrm>
        </p:spPr>
        <p:txBody>
          <a:bodyPr>
            <a:normAutofit fontScale="90000"/>
          </a:bodyPr>
          <a:lstStyle/>
          <a:p>
            <a:r>
              <a:rPr lang="tr-TR" sz="4900" b="1" dirty="0">
                <a:solidFill>
                  <a:srgbClr val="FF0000"/>
                </a:solidFill>
              </a:rPr>
              <a:t>Maymun Testisi Yiyen Bilim Adamı</a:t>
            </a:r>
            <a:r>
              <a:rPr lang="tr-TR" sz="4900" dirty="0">
                <a:solidFill>
                  <a:srgbClr val="FF0000"/>
                </a:solidFill>
              </a:rPr>
              <a:t> </a:t>
            </a:r>
            <a:r>
              <a:rPr lang="tr-TR" sz="4900" dirty="0"/>
              <a:t/>
            </a:r>
            <a:br>
              <a:rPr lang="tr-TR" sz="4900" dirty="0"/>
            </a:br>
            <a:r>
              <a:rPr lang="tr-TR" sz="3600" dirty="0" smtClean="0"/>
              <a:t>Charles </a:t>
            </a:r>
            <a:r>
              <a:rPr lang="tr-TR" sz="3600" dirty="0"/>
              <a:t>Édouard Brown-Séquard </a:t>
            </a:r>
            <a:r>
              <a:rPr lang="tr-TR" sz="3600" dirty="0" smtClean="0"/>
              <a:t/>
            </a:r>
            <a:br>
              <a:rPr lang="tr-TR" sz="3600" dirty="0" smtClean="0"/>
            </a:br>
            <a:r>
              <a:rPr lang="tr-TR" sz="3600" dirty="0" smtClean="0"/>
              <a:t>(</a:t>
            </a:r>
            <a:r>
              <a:rPr lang="tr-TR" sz="3600" dirty="0"/>
              <a:t>1817 – 1894)</a:t>
            </a:r>
          </a:p>
        </p:txBody>
      </p:sp>
      <p:pic>
        <p:nvPicPr>
          <p:cNvPr id="4" name="Resim 30" descr="K:\1000 Tıp Büyüğü\1000 Tıp Büyüğü FOTO\141 Brown-Sequard, Charles Édouard.jpg"/>
          <p:cNvPicPr>
            <a:picLocks noGrp="1"/>
          </p:cNvPicPr>
          <p:nvPr>
            <p:ph idx="1"/>
          </p:nvPr>
        </p:nvPicPr>
        <p:blipFill>
          <a:blip r:embed="rId3" cstate="print"/>
          <a:srcRect/>
          <a:stretch>
            <a:fillRect/>
          </a:stretch>
        </p:blipFill>
        <p:spPr bwMode="auto">
          <a:xfrm>
            <a:off x="467544" y="2132856"/>
            <a:ext cx="2880320" cy="3816424"/>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xmlns="" val="607376629"/>
              </p:ext>
            </p:extLst>
          </p:nvPr>
        </p:nvGraphicFramePr>
        <p:xfrm>
          <a:off x="3563888" y="2780928"/>
          <a:ext cx="5328592" cy="2103120"/>
        </p:xfrm>
        <a:graphic>
          <a:graphicData uri="http://schemas.openxmlformats.org/drawingml/2006/table">
            <a:tbl>
              <a:tblPr firstRow="1" bandRow="1">
                <a:tableStyleId>{5C22544A-7EE6-4342-B048-85BDC9FD1C3A}</a:tableStyleId>
              </a:tblPr>
              <a:tblGrid>
                <a:gridCol w="5328592"/>
              </a:tblGrid>
              <a:tr h="370840">
                <a:tc>
                  <a:txBody>
                    <a:bodyPr/>
                    <a:lstStyle/>
                    <a:p>
                      <a:r>
                        <a:rPr lang="tr-TR" sz="2000" dirty="0" smtClean="0"/>
                        <a:t>Hormonların varlığını ve kana karışarak etki yaptığını savundu.</a:t>
                      </a:r>
                      <a:endParaRPr lang="tr-TR" sz="2000" dirty="0"/>
                    </a:p>
                  </a:txBody>
                  <a:tcPr/>
                </a:tc>
              </a:tr>
              <a:tr h="370840">
                <a:tc>
                  <a:txBody>
                    <a:bodyPr/>
                    <a:lstStyle/>
                    <a:p>
                      <a:r>
                        <a:rPr lang="tr-TR" sz="2000" dirty="0" smtClean="0"/>
                        <a:t>Yaşlılık döneminde yaşamı uzatmak amacıyla kobay ve köpek</a:t>
                      </a:r>
                      <a:r>
                        <a:rPr lang="tr-TR" sz="2000" baseline="0" dirty="0" smtClean="0"/>
                        <a:t> testislerinden elde ettiği sıvıyı deri altına zerk etti. (</a:t>
                      </a:r>
                      <a:r>
                        <a:rPr lang="tr-TR" sz="2000" baseline="0" dirty="0" smtClean="0">
                          <a:solidFill>
                            <a:srgbClr val="0000FF"/>
                          </a:solidFill>
                        </a:rPr>
                        <a:t>Brown-Sequard İksiri</a:t>
                      </a:r>
                      <a:r>
                        <a:rPr lang="tr-TR" sz="2000" baseline="0" dirty="0" smtClean="0"/>
                        <a:t>)</a:t>
                      </a:r>
                      <a:endParaRPr lang="tr-TR" sz="2000" dirty="0"/>
                    </a:p>
                  </a:txBody>
                  <a:tcPr/>
                </a:tc>
              </a:tr>
              <a:tr h="370840">
                <a:tc>
                  <a:txBody>
                    <a:bodyPr/>
                    <a:lstStyle/>
                    <a:p>
                      <a:r>
                        <a:rPr lang="tr-TR" sz="2000" dirty="0" smtClean="0"/>
                        <a:t>Maymun testisi yedi.</a:t>
                      </a:r>
                      <a:endParaRPr lang="tr-TR" sz="2000" dirty="0"/>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67544" y="2996952"/>
            <a:ext cx="8229600" cy="4525963"/>
          </a:xfrm>
        </p:spPr>
        <p:txBody>
          <a:bodyPr>
            <a:normAutofit/>
          </a:bodyPr>
          <a:lstStyle/>
          <a:p>
            <a:pPr algn="ctr">
              <a:buNone/>
            </a:pPr>
            <a:r>
              <a:rPr lang="tr-TR" sz="4400" b="1" dirty="0" smtClean="0">
                <a:solidFill>
                  <a:srgbClr val="FF0000"/>
                </a:solidFill>
              </a:rPr>
              <a:t>Kalp Kateterinin Fedaisi</a:t>
            </a:r>
            <a:r>
              <a:rPr lang="tr-TR" sz="4400" dirty="0" smtClean="0">
                <a:solidFill>
                  <a:srgbClr val="FF0000"/>
                </a:solidFill>
              </a:rPr>
              <a:t> </a:t>
            </a:r>
            <a:endParaRPr lang="tr-TR" sz="4400" dirty="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Autofit/>
          </a:bodyPr>
          <a:lstStyle/>
          <a:p>
            <a:r>
              <a:rPr lang="tr-TR" sz="3600" dirty="0"/>
              <a:t>Werner Theodor Otto Forssmann </a:t>
            </a:r>
            <a:r>
              <a:rPr lang="tr-TR" sz="3600" dirty="0" smtClean="0"/>
              <a:t/>
            </a:r>
            <a:br>
              <a:rPr lang="tr-TR" sz="3600" dirty="0" smtClean="0"/>
            </a:br>
            <a:r>
              <a:rPr lang="tr-TR" sz="3600" dirty="0" smtClean="0"/>
              <a:t>(1904 –1979)</a:t>
            </a:r>
            <a:br>
              <a:rPr lang="tr-TR" sz="3600" dirty="0" smtClean="0"/>
            </a:br>
            <a:r>
              <a:rPr lang="tr-TR" sz="2400" dirty="0" smtClean="0">
                <a:solidFill>
                  <a:srgbClr val="C00000"/>
                </a:solidFill>
              </a:rPr>
              <a:t>Alman hekim. Yıl 1929. Kendisine kateter uyguladı, kalbine eriştiğini ispatladı.</a:t>
            </a:r>
            <a:br>
              <a:rPr lang="tr-TR" sz="2400" dirty="0" smtClean="0">
                <a:solidFill>
                  <a:srgbClr val="C00000"/>
                </a:solidFill>
              </a:rPr>
            </a:br>
            <a:r>
              <a:rPr lang="tr-TR" sz="2400" dirty="0" smtClean="0">
                <a:solidFill>
                  <a:srgbClr val="C00000"/>
                </a:solidFill>
              </a:rPr>
              <a:t>1956 yılında Nobel Ödülünü aldı</a:t>
            </a:r>
            <a:br>
              <a:rPr lang="tr-TR" sz="2400" dirty="0" smtClean="0">
                <a:solidFill>
                  <a:srgbClr val="C00000"/>
                </a:solidFill>
              </a:rPr>
            </a:br>
            <a:r>
              <a:rPr lang="tr-TR" sz="2400" dirty="0" smtClean="0">
                <a:solidFill>
                  <a:srgbClr val="C00000"/>
                </a:solidFill>
              </a:rPr>
              <a:t> </a:t>
            </a:r>
            <a:endParaRPr lang="tr-TR" sz="2400" dirty="0">
              <a:solidFill>
                <a:srgbClr val="C00000"/>
              </a:solidFill>
            </a:endParaRPr>
          </a:p>
        </p:txBody>
      </p:sp>
      <p:pic>
        <p:nvPicPr>
          <p:cNvPr id="4" name="Resim 3" descr="K:\1000 Tıp Büyüğü\1000 Tıp Büyüğü FOTO\338 Forssmann, Werner.jpg"/>
          <p:cNvPicPr>
            <a:picLocks noGrp="1"/>
          </p:cNvPicPr>
          <p:nvPr>
            <p:ph idx="1"/>
          </p:nvPr>
        </p:nvPicPr>
        <p:blipFill>
          <a:blip r:embed="rId3" cstate="print"/>
          <a:srcRect/>
          <a:stretch>
            <a:fillRect/>
          </a:stretch>
        </p:blipFill>
        <p:spPr bwMode="auto">
          <a:xfrm>
            <a:off x="1115616" y="2564904"/>
            <a:ext cx="2952328" cy="3960440"/>
          </a:xfrm>
          <a:prstGeom prst="rect">
            <a:avLst/>
          </a:prstGeom>
          <a:noFill/>
          <a:ln w="9525">
            <a:noFill/>
            <a:miter lim="800000"/>
            <a:headEnd/>
            <a:tailEnd/>
          </a:ln>
        </p:spPr>
      </p:pic>
      <p:pic>
        <p:nvPicPr>
          <p:cNvPr id="41988" name="Picture 4" descr="http://www.panama.diplo.de/contentblob/1680060/BildDaten/106235/Werner_Fomann_Inhaltsbild.jpg"/>
          <p:cNvPicPr>
            <a:picLocks noChangeAspect="1" noChangeArrowheads="1"/>
          </p:cNvPicPr>
          <p:nvPr/>
        </p:nvPicPr>
        <p:blipFill>
          <a:blip r:embed="rId4" cstate="print"/>
          <a:srcRect/>
          <a:stretch>
            <a:fillRect/>
          </a:stretch>
        </p:blipFill>
        <p:spPr bwMode="auto">
          <a:xfrm>
            <a:off x="4716016" y="2564904"/>
            <a:ext cx="3864429" cy="302433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0000"/>
                </a:solidFill>
              </a:rPr>
              <a:t>Sokakta taşlanan bilim adamı</a:t>
            </a:r>
            <a:endParaRPr lang="tr-TR" b="1" dirty="0">
              <a:solidFill>
                <a:srgbClr val="FF0000"/>
              </a:solidFill>
            </a:endParaRPr>
          </a:p>
        </p:txBody>
      </p:sp>
      <p:sp>
        <p:nvSpPr>
          <p:cNvPr id="3" name="Content Placeholder 2"/>
          <p:cNvSpPr>
            <a:spLocks noGrp="1"/>
          </p:cNvSpPr>
          <p:nvPr>
            <p:ph sz="half" idx="1"/>
          </p:nvPr>
        </p:nvSpPr>
        <p:spPr/>
        <p:txBody>
          <a:bodyPr>
            <a:normAutofit fontScale="70000" lnSpcReduction="20000"/>
          </a:bodyPr>
          <a:lstStyle/>
          <a:p>
            <a:pPr marL="0" indent="0">
              <a:buNone/>
            </a:pPr>
            <a:r>
              <a:rPr lang="tr-TR" b="1" dirty="0" smtClean="0"/>
              <a:t>     Christian </a:t>
            </a:r>
            <a:r>
              <a:rPr lang="tr-TR" b="1" dirty="0"/>
              <a:t>Albert </a:t>
            </a:r>
            <a:r>
              <a:rPr lang="tr-TR" b="1" dirty="0" smtClean="0"/>
              <a:t>Theodor Billroth</a:t>
            </a:r>
            <a:endParaRPr lang="tr-TR" dirty="0"/>
          </a:p>
          <a:p>
            <a:pPr marL="0" indent="0">
              <a:buNone/>
            </a:pPr>
            <a:r>
              <a:rPr lang="tr-TR" b="1" dirty="0" smtClean="0"/>
              <a:t>	     (</a:t>
            </a:r>
            <a:r>
              <a:rPr lang="tr-TR" b="1" dirty="0"/>
              <a:t>1829 - 1894</a:t>
            </a:r>
            <a:r>
              <a:rPr lang="tr-TR" b="1" dirty="0" smtClean="0"/>
              <a:t>)</a:t>
            </a:r>
            <a:endParaRPr lang="tr-TR" dirty="0"/>
          </a:p>
          <a:p>
            <a:r>
              <a:rPr lang="tr-TR" dirty="0"/>
              <a:t>Avusturyalı cerrah.</a:t>
            </a:r>
          </a:p>
          <a:p>
            <a:r>
              <a:rPr lang="tr-TR" dirty="0"/>
              <a:t>1871 yılında ilk ösafajektomiyi, 1873 yılında ilk larinjektomiyi uyguladı. Billroth, </a:t>
            </a:r>
            <a:r>
              <a:rPr lang="tr-TR" dirty="0">
                <a:hlinkClick r:id="rId2" tooltip="1881"/>
              </a:rPr>
              <a:t>1881</a:t>
            </a:r>
            <a:r>
              <a:rPr lang="tr-TR" dirty="0"/>
              <a:t>'de ilk kez bir </a:t>
            </a:r>
            <a:r>
              <a:rPr lang="tr-TR" dirty="0">
                <a:hlinkClick r:id="rId3" tooltip="Mide"/>
              </a:rPr>
              <a:t>midenin</a:t>
            </a:r>
            <a:r>
              <a:rPr lang="tr-TR" dirty="0"/>
              <a:t> kanserli bölümünü </a:t>
            </a:r>
            <a:r>
              <a:rPr lang="tr-TR" dirty="0">
                <a:hlinkClick r:id="rId4" tooltip="Ameliyat"/>
              </a:rPr>
              <a:t>ameliyatla</a:t>
            </a:r>
            <a:r>
              <a:rPr lang="tr-TR" dirty="0"/>
              <a:t> alarak (gastrektomi)  </a:t>
            </a:r>
            <a:r>
              <a:rPr lang="tr-TR" dirty="0">
                <a:hlinkClick r:id="rId5" tooltip="Karın cerrahisi (sayfa mevcut değil)"/>
              </a:rPr>
              <a:t>karın cerrahisinde</a:t>
            </a:r>
            <a:r>
              <a:rPr lang="tr-TR" dirty="0"/>
              <a:t> gerçek bir devrim yaptı. Sonraki iki ameliyatında hastalarını ölümden kurtaramadığı için </a:t>
            </a:r>
            <a:r>
              <a:rPr lang="tr-TR" dirty="0">
                <a:hlinkClick r:id="rId6" tooltip="Viyana"/>
              </a:rPr>
              <a:t>Viyana</a:t>
            </a:r>
            <a:r>
              <a:rPr lang="tr-TR" dirty="0"/>
              <a:t> sokaklarında taşlanmasına karşın yılmadı ve </a:t>
            </a:r>
            <a:r>
              <a:rPr lang="tr-TR" dirty="0">
                <a:hlinkClick r:id="rId7" tooltip="1891"/>
              </a:rPr>
              <a:t>1891</a:t>
            </a:r>
            <a:r>
              <a:rPr lang="tr-TR" dirty="0"/>
              <a:t>'e değin uyguladığı 41 mide ameliyatından 25'inde başarıya ulaştı. </a:t>
            </a:r>
          </a:p>
          <a:p>
            <a:endParaRPr lang="tr-TR" dirty="0"/>
          </a:p>
        </p:txBody>
      </p:sp>
      <p:pic>
        <p:nvPicPr>
          <p:cNvPr id="5" name="Content Placeholder 4" descr="F:\1000 Tıp Büyüğü\1000 Tıp Büyüğü FOTO\99 Billroth, Theodor.jpg"/>
          <p:cNvPicPr>
            <a:picLocks noGrp="1"/>
          </p:cNvPicPr>
          <p:nvPr>
            <p:ph sz="half" idx="2"/>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01225" y="1600200"/>
            <a:ext cx="3332550" cy="4525963"/>
          </a:xfrm>
          <a:prstGeom prst="rect">
            <a:avLst/>
          </a:prstGeom>
          <a:noFill/>
          <a:ln>
            <a:noFill/>
          </a:ln>
        </p:spPr>
      </p:pic>
    </p:spTree>
    <p:extLst>
      <p:ext uri="{BB962C8B-B14F-4D97-AF65-F5344CB8AC3E}">
        <p14:creationId xmlns:p14="http://schemas.microsoft.com/office/powerpoint/2010/main" xmlns="" val="2443189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395536" y="3140968"/>
            <a:ext cx="8229600" cy="4525963"/>
          </a:xfrm>
        </p:spPr>
        <p:txBody>
          <a:bodyPr>
            <a:normAutofit/>
          </a:bodyPr>
          <a:lstStyle/>
          <a:p>
            <a:pPr algn="ctr">
              <a:buNone/>
            </a:pPr>
            <a:r>
              <a:rPr lang="tr-TR" sz="4400" b="1" dirty="0" smtClean="0">
                <a:solidFill>
                  <a:srgbClr val="FF0000"/>
                </a:solidFill>
              </a:rPr>
              <a:t>Bilim Adamının Dramı</a:t>
            </a:r>
            <a:r>
              <a:rPr lang="tr-TR" sz="4400" dirty="0" smtClean="0">
                <a:solidFill>
                  <a:srgbClr val="FF0000"/>
                </a:solidFill>
              </a:rPr>
              <a:t> </a:t>
            </a:r>
            <a:endParaRPr lang="tr-TR" sz="4400"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rmAutofit fontScale="90000"/>
          </a:bodyPr>
          <a:lstStyle/>
          <a:p>
            <a:r>
              <a:rPr lang="tr-TR" sz="2200" dirty="0" smtClean="0">
                <a:solidFill>
                  <a:srgbClr val="C00000"/>
                </a:solidFill>
              </a:rPr>
              <a:t>1799 - Azot </a:t>
            </a:r>
            <a:r>
              <a:rPr lang="tr-TR" sz="2200" dirty="0" err="1" smtClean="0">
                <a:solidFill>
                  <a:srgbClr val="C00000"/>
                </a:solidFill>
              </a:rPr>
              <a:t>proksid</a:t>
            </a:r>
            <a:r>
              <a:rPr lang="tr-TR" sz="2200" dirty="0" smtClean="0">
                <a:solidFill>
                  <a:srgbClr val="C00000"/>
                </a:solidFill>
              </a:rPr>
              <a:t> (</a:t>
            </a:r>
            <a:r>
              <a:rPr lang="tr-TR" sz="2200" dirty="0" err="1" smtClean="0">
                <a:solidFill>
                  <a:srgbClr val="C00000"/>
                </a:solidFill>
              </a:rPr>
              <a:t>nitröz</a:t>
            </a:r>
            <a:r>
              <a:rPr lang="tr-TR" sz="2200" dirty="0" smtClean="0">
                <a:solidFill>
                  <a:srgbClr val="C00000"/>
                </a:solidFill>
              </a:rPr>
              <a:t> oksit / Güldüren gaz) bulundu.</a:t>
            </a:r>
            <a:br>
              <a:rPr lang="tr-TR" sz="2200" dirty="0" smtClean="0">
                <a:solidFill>
                  <a:srgbClr val="C00000"/>
                </a:solidFill>
              </a:rPr>
            </a:br>
            <a:r>
              <a:rPr lang="tr-TR" sz="2200" dirty="0" smtClean="0">
                <a:solidFill>
                  <a:srgbClr val="C00000"/>
                </a:solidFill>
              </a:rPr>
              <a:t>Bu gazı anestetik olarak ilk kullanan Amerikalı </a:t>
            </a:r>
            <a:r>
              <a:rPr lang="tr-TR" sz="2200" dirty="0" err="1" smtClean="0">
                <a:solidFill>
                  <a:srgbClr val="C00000"/>
                </a:solidFill>
              </a:rPr>
              <a:t>dişhekimi</a:t>
            </a:r>
            <a:r>
              <a:rPr lang="tr-TR" sz="2200" dirty="0" smtClean="0">
                <a:solidFill>
                  <a:srgbClr val="C00000"/>
                </a:solidFill>
              </a:rPr>
              <a:t>.</a:t>
            </a:r>
            <a:r>
              <a:rPr lang="tr-TR" sz="4800" dirty="0" smtClean="0">
                <a:solidFill>
                  <a:srgbClr val="C00000"/>
                </a:solidFill>
              </a:rPr>
              <a:t/>
            </a:r>
            <a:br>
              <a:rPr lang="tr-TR" sz="4800" dirty="0" smtClean="0">
                <a:solidFill>
                  <a:srgbClr val="C00000"/>
                </a:solidFill>
              </a:rPr>
            </a:br>
            <a:r>
              <a:rPr lang="tr-TR" sz="3100" dirty="0" smtClean="0"/>
              <a:t>Horace </a:t>
            </a:r>
            <a:r>
              <a:rPr lang="tr-TR" sz="3100" dirty="0"/>
              <a:t>Wells </a:t>
            </a:r>
            <a:r>
              <a:rPr lang="tr-TR" sz="3100" dirty="0" smtClean="0"/>
              <a:t/>
            </a:r>
            <a:br>
              <a:rPr lang="tr-TR" sz="3100" dirty="0" smtClean="0"/>
            </a:br>
            <a:r>
              <a:rPr lang="tr-TR" sz="3100" dirty="0" smtClean="0"/>
              <a:t>(</a:t>
            </a:r>
            <a:r>
              <a:rPr lang="tr-TR" sz="3100" dirty="0"/>
              <a:t>1815 –1848</a:t>
            </a:r>
            <a:r>
              <a:rPr lang="tr-TR" sz="3100" dirty="0" smtClean="0"/>
              <a:t>)</a:t>
            </a:r>
            <a:r>
              <a:rPr lang="tr-TR" sz="3600" dirty="0" smtClean="0"/>
              <a:t/>
            </a:r>
            <a:br>
              <a:rPr lang="tr-TR" sz="3600" dirty="0" smtClean="0"/>
            </a:br>
            <a:endParaRPr lang="tr-TR" sz="3600" dirty="0">
              <a:solidFill>
                <a:srgbClr val="C00000"/>
              </a:solidFill>
            </a:endParaRPr>
          </a:p>
        </p:txBody>
      </p:sp>
      <p:pic>
        <p:nvPicPr>
          <p:cNvPr id="4" name="Resim 5" descr="K:\1000 Tıp Büyüğü\1000 Tıp Büyüğü FOTO\957 Wells, Horace.jpg"/>
          <p:cNvPicPr>
            <a:picLocks noGrp="1"/>
          </p:cNvPicPr>
          <p:nvPr>
            <p:ph idx="1"/>
          </p:nvPr>
        </p:nvPicPr>
        <p:blipFill>
          <a:blip r:embed="rId3" cstate="print"/>
          <a:srcRect/>
          <a:stretch>
            <a:fillRect/>
          </a:stretch>
        </p:blipFill>
        <p:spPr bwMode="auto">
          <a:xfrm>
            <a:off x="4572000" y="2348880"/>
            <a:ext cx="3168352" cy="4320480"/>
          </a:xfrm>
          <a:prstGeom prst="rect">
            <a:avLst/>
          </a:prstGeom>
          <a:noFill/>
          <a:ln w="9525">
            <a:noFill/>
            <a:miter lim="800000"/>
            <a:headEnd/>
            <a:tailEnd/>
          </a:ln>
        </p:spPr>
      </p:pic>
      <p:pic>
        <p:nvPicPr>
          <p:cNvPr id="39940" name="Picture 4" descr="http://2.bp.blogspot.com/_26gKH8pQnYE/S9SRpChXaOI/AAAAAAAAGTo/Dle-pdDd2IM/s400/horace-wells-laughin.jpg"/>
          <p:cNvPicPr>
            <a:picLocks noChangeAspect="1" noChangeArrowheads="1"/>
          </p:cNvPicPr>
          <p:nvPr/>
        </p:nvPicPr>
        <p:blipFill>
          <a:blip r:embed="rId4" cstate="print"/>
          <a:srcRect/>
          <a:stretch>
            <a:fillRect/>
          </a:stretch>
        </p:blipFill>
        <p:spPr bwMode="auto">
          <a:xfrm>
            <a:off x="1547664" y="2924944"/>
            <a:ext cx="1951883" cy="321297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Yıl : 1844  -  1845</a:t>
            </a:r>
            <a:endParaRPr lang="tr-TR" sz="2400" dirty="0">
              <a:solidFill>
                <a:srgbClr val="FF0000"/>
              </a:solidFill>
            </a:endParaRPr>
          </a:p>
        </p:txBody>
      </p:sp>
      <p:pic>
        <p:nvPicPr>
          <p:cNvPr id="4" name="Picture 6" descr="http://2.bp.blogspot.com/_26gKH8pQnYE/S9SP2lpVRaI/AAAAAAAAGTg/BcFlPGj0lUY/s400/Morton_Ether_1846.jpg"/>
          <p:cNvPicPr>
            <a:picLocks noGrp="1" noChangeAspect="1" noChangeArrowheads="1"/>
          </p:cNvPicPr>
          <p:nvPr>
            <p:ph idx="1"/>
          </p:nvPr>
        </p:nvPicPr>
        <p:blipFill>
          <a:blip r:embed="rId3" cstate="print"/>
          <a:srcRect/>
          <a:stretch>
            <a:fillRect/>
          </a:stretch>
        </p:blipFill>
        <p:spPr bwMode="auto">
          <a:xfrm>
            <a:off x="323528" y="2858666"/>
            <a:ext cx="3744416" cy="2634959"/>
          </a:xfrm>
          <a:prstGeom prst="rect">
            <a:avLst/>
          </a:prstGeom>
          <a:noFill/>
        </p:spPr>
      </p:pic>
      <p:pic>
        <p:nvPicPr>
          <p:cNvPr id="5" name="Picture 2" descr="http://www.institute-shot.com/images/Ether_Operation.jpg"/>
          <p:cNvPicPr>
            <a:picLocks noChangeAspect="1" noChangeArrowheads="1"/>
          </p:cNvPicPr>
          <p:nvPr/>
        </p:nvPicPr>
        <p:blipFill>
          <a:blip r:embed="rId4" cstate="print"/>
          <a:srcRect/>
          <a:stretch>
            <a:fillRect/>
          </a:stretch>
        </p:blipFill>
        <p:spPr bwMode="auto">
          <a:xfrm>
            <a:off x="4572000" y="1340768"/>
            <a:ext cx="3987013" cy="3035796"/>
          </a:xfrm>
          <a:prstGeom prst="rect">
            <a:avLst/>
          </a:prstGeom>
          <a:noFill/>
        </p:spPr>
      </p:pic>
      <p:sp>
        <p:nvSpPr>
          <p:cNvPr id="6" name="Rectangle 5"/>
          <p:cNvSpPr/>
          <p:nvPr/>
        </p:nvSpPr>
        <p:spPr>
          <a:xfrm>
            <a:off x="179512" y="1556792"/>
            <a:ext cx="4392488" cy="830997"/>
          </a:xfrm>
          <a:prstGeom prst="rect">
            <a:avLst/>
          </a:prstGeom>
        </p:spPr>
        <p:txBody>
          <a:bodyPr wrap="square">
            <a:spAutoFit/>
          </a:bodyPr>
          <a:lstStyle/>
          <a:p>
            <a:r>
              <a:rPr lang="tr-TR" sz="2400" dirty="0" smtClean="0">
                <a:solidFill>
                  <a:srgbClr val="FF0000"/>
                </a:solidFill>
              </a:rPr>
              <a:t>“</a:t>
            </a:r>
            <a:r>
              <a:rPr lang="tr-TR" sz="2400" i="1" dirty="0" smtClean="0">
                <a:solidFill>
                  <a:srgbClr val="FF0000"/>
                </a:solidFill>
              </a:rPr>
              <a:t>Diş çekiminde yeni bir dönem</a:t>
            </a:r>
            <a:r>
              <a:rPr lang="tr-TR" sz="2400" dirty="0" smtClean="0">
                <a:solidFill>
                  <a:srgbClr val="FF0000"/>
                </a:solidFill>
              </a:rPr>
              <a:t>”        diye bağırmıştı…</a:t>
            </a:r>
            <a:endParaRPr lang="tr-TR" sz="2400" dirty="0">
              <a:solidFill>
                <a:srgbClr val="FF0000"/>
              </a:solidFill>
            </a:endParaRPr>
          </a:p>
        </p:txBody>
      </p:sp>
      <p:sp>
        <p:nvSpPr>
          <p:cNvPr id="7" name="Rectangle 6"/>
          <p:cNvSpPr/>
          <p:nvPr/>
        </p:nvSpPr>
        <p:spPr>
          <a:xfrm>
            <a:off x="4219988" y="4941168"/>
            <a:ext cx="5175137" cy="1446550"/>
          </a:xfrm>
          <a:prstGeom prst="rect">
            <a:avLst/>
          </a:prstGeom>
        </p:spPr>
        <p:txBody>
          <a:bodyPr wrap="square">
            <a:spAutoFit/>
          </a:bodyPr>
          <a:lstStyle/>
          <a:p>
            <a:r>
              <a:rPr lang="tr-TR" sz="2200" b="1" dirty="0" smtClean="0">
                <a:solidFill>
                  <a:srgbClr val="FF0000"/>
                </a:solidFill>
              </a:rPr>
              <a:t>Protesto ettiler, güldüler, hakaret ettiler…</a:t>
            </a:r>
          </a:p>
          <a:p>
            <a:r>
              <a:rPr lang="tr-TR" sz="2200" b="1" dirty="0" smtClean="0">
                <a:solidFill>
                  <a:srgbClr val="FF0000"/>
                </a:solidFill>
              </a:rPr>
              <a:t>Davy mesleği bıraktı. Seyahat şirketinde çalıştı. Paris’e gitti. Kloroform müptelası oldu. Döndükten sonra intihar etti.</a:t>
            </a:r>
            <a:endParaRPr lang="tr-TR" sz="2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67544" y="2852936"/>
            <a:ext cx="8229600" cy="4525963"/>
          </a:xfrm>
        </p:spPr>
        <p:txBody>
          <a:bodyPr>
            <a:normAutofit/>
          </a:bodyPr>
          <a:lstStyle/>
          <a:p>
            <a:pPr algn="ctr">
              <a:buNone/>
            </a:pPr>
            <a:r>
              <a:rPr lang="tr-TR" sz="4400" b="1" dirty="0" smtClean="0">
                <a:solidFill>
                  <a:srgbClr val="FF0000"/>
                </a:solidFill>
              </a:rPr>
              <a:t>İnsulin’i Kim Buldu?</a:t>
            </a:r>
            <a:r>
              <a:rPr lang="tr-TR" sz="4400" dirty="0" smtClean="0">
                <a:solidFill>
                  <a:srgbClr val="FF0000"/>
                </a:solidFill>
              </a:rPr>
              <a:t> </a:t>
            </a:r>
            <a:endParaRPr lang="tr-TR" sz="4400" dirty="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67544" y="2924944"/>
            <a:ext cx="8229600" cy="4525963"/>
          </a:xfrm>
        </p:spPr>
        <p:txBody>
          <a:bodyPr>
            <a:normAutofit/>
          </a:bodyPr>
          <a:lstStyle/>
          <a:p>
            <a:pPr algn="ctr">
              <a:buNone/>
            </a:pPr>
            <a:r>
              <a:rPr lang="tr-TR" sz="4400" b="1" dirty="0" smtClean="0">
                <a:solidFill>
                  <a:srgbClr val="FF0000"/>
                </a:solidFill>
              </a:rPr>
              <a:t>Şifreli Yazan Bilim Adamı </a:t>
            </a:r>
            <a:endParaRPr lang="tr-TR" sz="4400" b="1"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Leonardo da Vinci </a:t>
            </a:r>
            <a:r>
              <a:rPr lang="tr-TR" sz="3600" dirty="0" smtClean="0"/>
              <a:t/>
            </a:r>
            <a:br>
              <a:rPr lang="tr-TR" sz="3600" dirty="0" smtClean="0"/>
            </a:br>
            <a:r>
              <a:rPr lang="tr-TR" sz="3600" dirty="0" smtClean="0"/>
              <a:t>(</a:t>
            </a:r>
            <a:r>
              <a:rPr lang="tr-TR" sz="3600" dirty="0"/>
              <a:t>1452 – 1519</a:t>
            </a:r>
            <a:r>
              <a:rPr lang="tr-TR" sz="3600" dirty="0" smtClean="0"/>
              <a:t>)</a:t>
            </a:r>
            <a:endParaRPr lang="tr-TR" sz="3600" dirty="0"/>
          </a:p>
        </p:txBody>
      </p:sp>
      <p:pic>
        <p:nvPicPr>
          <p:cNvPr id="4" name="Resim 32" descr="K:\1000 Tıp Büyüğü\1000 Tıp Büyüğü FOTO\933 Vinci, Leonardo da.jpg"/>
          <p:cNvPicPr>
            <a:picLocks noGrp="1"/>
          </p:cNvPicPr>
          <p:nvPr>
            <p:ph idx="1"/>
          </p:nvPr>
        </p:nvPicPr>
        <p:blipFill>
          <a:blip r:embed="rId3" cstate="print"/>
          <a:srcRect/>
          <a:stretch>
            <a:fillRect/>
          </a:stretch>
        </p:blipFill>
        <p:spPr bwMode="auto">
          <a:xfrm>
            <a:off x="2555776" y="1700808"/>
            <a:ext cx="4104456" cy="4248472"/>
          </a:xfrm>
          <a:prstGeom prst="rect">
            <a:avLst/>
          </a:prstGeom>
          <a:noFill/>
          <a:ln w="9525">
            <a:noFill/>
            <a:miter lim="800000"/>
            <a:headEnd/>
            <a:tailEnd/>
          </a:ln>
        </p:spPr>
      </p:pic>
      <p:pic>
        <p:nvPicPr>
          <p:cNvPr id="12290" name="Picture 2" descr="http://t1.gstatic.com/images?q=tbn:ANd9GcTMArtTchgZDBjW2tb8HmjLYXRt5JoUtr4o1uY9z3qAwB34HaDydg"/>
          <p:cNvPicPr>
            <a:picLocks noChangeAspect="1" noChangeArrowheads="1"/>
          </p:cNvPicPr>
          <p:nvPr/>
        </p:nvPicPr>
        <p:blipFill>
          <a:blip r:embed="rId4" cstate="print"/>
          <a:srcRect/>
          <a:stretch>
            <a:fillRect/>
          </a:stretch>
        </p:blipFill>
        <p:spPr bwMode="auto">
          <a:xfrm>
            <a:off x="755576" y="548680"/>
            <a:ext cx="1571625" cy="2914650"/>
          </a:xfrm>
          <a:prstGeom prst="rect">
            <a:avLst/>
          </a:prstGeom>
          <a:noFill/>
        </p:spPr>
      </p:pic>
      <p:pic>
        <p:nvPicPr>
          <p:cNvPr id="12292" name="Picture 4" descr="http://t0.gstatic.com/images?q=tbn:ANd9GcQKSQ0CBD82gsUQCDXhuJSs8bVTQDzfZkq6U0tl7dB6sEke4xF5"/>
          <p:cNvPicPr>
            <a:picLocks noChangeAspect="1" noChangeArrowheads="1"/>
          </p:cNvPicPr>
          <p:nvPr/>
        </p:nvPicPr>
        <p:blipFill>
          <a:blip r:embed="rId5" cstate="print"/>
          <a:srcRect/>
          <a:stretch>
            <a:fillRect/>
          </a:stretch>
        </p:blipFill>
        <p:spPr bwMode="auto">
          <a:xfrm>
            <a:off x="6660232" y="476672"/>
            <a:ext cx="1819275" cy="2505076"/>
          </a:xfrm>
          <a:prstGeom prst="rect">
            <a:avLst/>
          </a:prstGeom>
          <a:noFill/>
        </p:spPr>
      </p:pic>
      <p:pic>
        <p:nvPicPr>
          <p:cNvPr id="12294" name="Picture 6" descr="http://t1.gstatic.com/images?q=tbn:ANd9GcSSdGrwUN0MSmhoSupCwiXfggkgJoegOncAVvyJ1ysfA1uuZdfN"/>
          <p:cNvPicPr>
            <a:picLocks noChangeAspect="1" noChangeArrowheads="1"/>
          </p:cNvPicPr>
          <p:nvPr/>
        </p:nvPicPr>
        <p:blipFill>
          <a:blip r:embed="rId6" cstate="print"/>
          <a:srcRect/>
          <a:stretch>
            <a:fillRect/>
          </a:stretch>
        </p:blipFill>
        <p:spPr bwMode="auto">
          <a:xfrm>
            <a:off x="827584" y="3789040"/>
            <a:ext cx="1800225" cy="2543175"/>
          </a:xfrm>
          <a:prstGeom prst="rect">
            <a:avLst/>
          </a:prstGeom>
          <a:noFill/>
        </p:spPr>
      </p:pic>
      <p:pic>
        <p:nvPicPr>
          <p:cNvPr id="12298" name="Picture 10" descr="http://www.success.co.il/knowledge/images/body-and-mind-embryo-leonardo-da-vinci.jpg"/>
          <p:cNvPicPr>
            <a:picLocks noChangeAspect="1" noChangeArrowheads="1"/>
          </p:cNvPicPr>
          <p:nvPr/>
        </p:nvPicPr>
        <p:blipFill>
          <a:blip r:embed="rId7" cstate="print"/>
          <a:srcRect/>
          <a:stretch>
            <a:fillRect/>
          </a:stretch>
        </p:blipFill>
        <p:spPr bwMode="auto">
          <a:xfrm>
            <a:off x="6372200" y="3789040"/>
            <a:ext cx="2471961" cy="2102867"/>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C00000"/>
                </a:solidFill>
              </a:rPr>
              <a:t>400 yıl saklı kalan 5000 sayfa</a:t>
            </a:r>
            <a:endParaRPr lang="tr-TR" b="1" dirty="0">
              <a:solidFill>
                <a:srgbClr val="C00000"/>
              </a:solidFill>
            </a:endParaRPr>
          </a:p>
        </p:txBody>
      </p:sp>
      <p:pic>
        <p:nvPicPr>
          <p:cNvPr id="4" name="Content Placeholder 3" descr="http://www.mos.org/sln/Leonardo/gifs/writeback.jpg"/>
          <p:cNvPicPr>
            <a:picLocks noGrp="1"/>
          </p:cNvPicPr>
          <p:nvPr>
            <p:ph idx="1"/>
          </p:nvPr>
        </p:nvPicPr>
        <p:blipFill>
          <a:blip r:embed="rId3" cstate="print"/>
          <a:srcRect/>
          <a:stretch>
            <a:fillRect/>
          </a:stretch>
        </p:blipFill>
        <p:spPr bwMode="auto">
          <a:xfrm>
            <a:off x="2555776" y="1484784"/>
            <a:ext cx="3816424" cy="2304256"/>
          </a:xfrm>
          <a:prstGeom prst="rect">
            <a:avLst/>
          </a:prstGeom>
          <a:noFill/>
          <a:ln w="9525">
            <a:noFill/>
            <a:miter lim="800000"/>
            <a:headEnd/>
            <a:tailEnd/>
          </a:ln>
        </p:spPr>
      </p:pic>
      <p:pic>
        <p:nvPicPr>
          <p:cNvPr id="6" name="Picture 5" descr="http://www.mos.org/sln/Leonardo/gifs/writefront.jpg"/>
          <p:cNvPicPr/>
          <p:nvPr/>
        </p:nvPicPr>
        <p:blipFill>
          <a:blip r:embed="rId4" cstate="print"/>
          <a:srcRect/>
          <a:stretch>
            <a:fillRect/>
          </a:stretch>
        </p:blipFill>
        <p:spPr bwMode="auto">
          <a:xfrm>
            <a:off x="2555776" y="4077072"/>
            <a:ext cx="3816424"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22" y="476672"/>
            <a:ext cx="8229600" cy="1143000"/>
          </a:xfrm>
        </p:spPr>
        <p:txBody>
          <a:bodyPr>
            <a:normAutofit fontScale="90000"/>
          </a:bodyPr>
          <a:lstStyle/>
          <a:p>
            <a:r>
              <a:rPr lang="tr-TR" sz="4900" b="1" dirty="0">
                <a:solidFill>
                  <a:srgbClr val="FF0000"/>
                </a:solidFill>
              </a:rPr>
              <a:t>Giyotini Bulan Hekim </a:t>
            </a:r>
            <a:r>
              <a:rPr lang="tr-TR" sz="4900" dirty="0">
                <a:solidFill>
                  <a:srgbClr val="FF0000"/>
                </a:solidFill>
              </a:rPr>
              <a:t/>
            </a:r>
            <a:br>
              <a:rPr lang="tr-TR" sz="4900" dirty="0">
                <a:solidFill>
                  <a:srgbClr val="FF0000"/>
                </a:solidFill>
              </a:rPr>
            </a:br>
            <a:r>
              <a:rPr lang="tr-TR" sz="3100" dirty="0" smtClean="0"/>
              <a:t>Dr</a:t>
            </a:r>
            <a:r>
              <a:rPr lang="tr-TR" sz="3100" dirty="0"/>
              <a:t>. Joseph-Ignace </a:t>
            </a:r>
            <a:r>
              <a:rPr lang="tr-TR" sz="3100" dirty="0" smtClean="0"/>
              <a:t>Guillotin</a:t>
            </a:r>
            <a:br>
              <a:rPr lang="tr-TR" sz="3100" dirty="0" smtClean="0"/>
            </a:br>
            <a:r>
              <a:rPr lang="tr-TR" sz="3100" dirty="0" smtClean="0"/>
              <a:t>(1738 - 1814) </a:t>
            </a:r>
            <a:endParaRPr lang="tr-TR" sz="3100" dirty="0"/>
          </a:p>
        </p:txBody>
      </p:sp>
      <p:pic>
        <p:nvPicPr>
          <p:cNvPr id="4" name="Resim 37" descr="Fitxer:DrGuillotin.jpg">
            <a:hlinkClick r:id="rId3"/>
          </p:cNvPr>
          <p:cNvPicPr>
            <a:picLocks noGrp="1"/>
          </p:cNvPicPr>
          <p:nvPr>
            <p:ph idx="1"/>
          </p:nvPr>
        </p:nvPicPr>
        <p:blipFill>
          <a:blip r:embed="rId4" cstate="print"/>
          <a:srcRect/>
          <a:stretch>
            <a:fillRect/>
          </a:stretch>
        </p:blipFill>
        <p:spPr bwMode="auto">
          <a:xfrm>
            <a:off x="1187624" y="2060848"/>
            <a:ext cx="3168352" cy="4248472"/>
          </a:xfrm>
          <a:prstGeom prst="rect">
            <a:avLst/>
          </a:prstGeom>
          <a:noFill/>
          <a:ln w="9525">
            <a:noFill/>
            <a:miter lim="800000"/>
            <a:headEnd/>
            <a:tailEnd/>
          </a:ln>
        </p:spPr>
      </p:pic>
      <p:pic>
        <p:nvPicPr>
          <p:cNvPr id="11266" name="Picture 2" descr="http://t2.gstatic.com/images?q=tbn:ANd9GcTbx8f2Bcams8t84hXIidmvaUpp1vzJvci90_wVQ8ep8X9L9APLIA"/>
          <p:cNvPicPr>
            <a:picLocks noChangeAspect="1" noChangeArrowheads="1"/>
          </p:cNvPicPr>
          <p:nvPr/>
        </p:nvPicPr>
        <p:blipFill>
          <a:blip r:embed="rId5" cstate="print"/>
          <a:srcRect/>
          <a:stretch>
            <a:fillRect/>
          </a:stretch>
        </p:blipFill>
        <p:spPr bwMode="auto">
          <a:xfrm>
            <a:off x="5436096" y="2204864"/>
            <a:ext cx="2634605" cy="3276872"/>
          </a:xfrm>
          <a:prstGeom prst="rect">
            <a:avLst/>
          </a:prstGeom>
          <a:noFill/>
        </p:spPr>
      </p:pic>
      <p:sp>
        <p:nvSpPr>
          <p:cNvPr id="5" name="Rectangle 4"/>
          <p:cNvSpPr/>
          <p:nvPr/>
        </p:nvSpPr>
        <p:spPr>
          <a:xfrm>
            <a:off x="7164288" y="1772816"/>
            <a:ext cx="1502334" cy="369332"/>
          </a:xfrm>
          <a:prstGeom prst="rect">
            <a:avLst/>
          </a:prstGeom>
        </p:spPr>
        <p:txBody>
          <a:bodyPr wrap="none">
            <a:spAutoFit/>
          </a:bodyPr>
          <a:lstStyle/>
          <a:p>
            <a:r>
              <a:rPr lang="tr-TR" b="1" dirty="0" smtClean="0"/>
              <a:t>10 ekim 1789 </a:t>
            </a:r>
            <a:endParaRPr lang="tr-TR"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395536" y="3068960"/>
            <a:ext cx="8229600" cy="4525963"/>
          </a:xfrm>
        </p:spPr>
        <p:txBody>
          <a:bodyPr>
            <a:normAutofit/>
          </a:bodyPr>
          <a:lstStyle/>
          <a:p>
            <a:pPr algn="ctr">
              <a:buNone/>
            </a:pPr>
            <a:r>
              <a:rPr lang="tr-TR" sz="4400" b="1" dirty="0" smtClean="0">
                <a:solidFill>
                  <a:srgbClr val="FF0000"/>
                </a:solidFill>
              </a:rPr>
              <a:t>Domuz </a:t>
            </a:r>
            <a:r>
              <a:rPr lang="en-US" sz="4400" b="1" dirty="0" err="1" smtClean="0">
                <a:solidFill>
                  <a:srgbClr val="FF0000"/>
                </a:solidFill>
              </a:rPr>
              <a:t>Sosis</a:t>
            </a:r>
            <a:r>
              <a:rPr lang="tr-TR" sz="4400" b="1" dirty="0" smtClean="0">
                <a:solidFill>
                  <a:srgbClr val="FF0000"/>
                </a:solidFill>
              </a:rPr>
              <a:t>i</a:t>
            </a:r>
            <a:r>
              <a:rPr lang="en-US" sz="4400" b="1" dirty="0" smtClean="0">
                <a:solidFill>
                  <a:srgbClr val="FF0000"/>
                </a:solidFill>
              </a:rPr>
              <a:t> </a:t>
            </a:r>
            <a:r>
              <a:rPr lang="en-US" sz="4400" b="1" dirty="0" err="1" smtClean="0">
                <a:solidFill>
                  <a:srgbClr val="FF0000"/>
                </a:solidFill>
              </a:rPr>
              <a:t>İle</a:t>
            </a:r>
            <a:r>
              <a:rPr lang="en-US" sz="4400" b="1" dirty="0" smtClean="0">
                <a:solidFill>
                  <a:srgbClr val="FF0000"/>
                </a:solidFill>
              </a:rPr>
              <a:t> D</a:t>
            </a:r>
            <a:r>
              <a:rPr lang="tr-TR" sz="4400" b="1" dirty="0" smtClean="0">
                <a:solidFill>
                  <a:srgbClr val="FF0000"/>
                </a:solidFill>
              </a:rPr>
              <a:t>ü</a:t>
            </a:r>
            <a:r>
              <a:rPr lang="en-US" sz="4400" b="1" dirty="0" err="1" smtClean="0">
                <a:solidFill>
                  <a:srgbClr val="FF0000"/>
                </a:solidFill>
              </a:rPr>
              <a:t>ello</a:t>
            </a:r>
            <a:r>
              <a:rPr lang="en-US" sz="4400" dirty="0" smtClean="0">
                <a:solidFill>
                  <a:srgbClr val="FF0000"/>
                </a:solidFill>
              </a:rPr>
              <a:t> </a:t>
            </a:r>
            <a:endParaRPr lang="tr-TR" sz="4400" dirty="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rmAutofit fontScale="90000"/>
          </a:bodyPr>
          <a:lstStyle/>
          <a:p>
            <a:pPr algn="l"/>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en-US" sz="3600" dirty="0" smtClean="0"/>
              <a:t>Rudolph </a:t>
            </a:r>
            <a:r>
              <a:rPr lang="en-US" sz="3600" dirty="0"/>
              <a:t>Carl </a:t>
            </a:r>
            <a:r>
              <a:rPr lang="en-US" sz="3600" dirty="0" smtClean="0"/>
              <a:t>Virchow</a:t>
            </a:r>
            <a:r>
              <a:rPr lang="tr-TR" sz="3600" dirty="0" smtClean="0"/>
              <a:t> (1821 – 1902)</a:t>
            </a:r>
            <a:br>
              <a:rPr lang="tr-TR" sz="3600" dirty="0" smtClean="0"/>
            </a:br>
            <a:r>
              <a:rPr lang="tr-TR" sz="2000" dirty="0" smtClean="0">
                <a:solidFill>
                  <a:srgbClr val="C00000"/>
                </a:solidFill>
              </a:rPr>
              <a:t>Modern patolojinin ve sosyal hekimliğin kurucularından.</a:t>
            </a:r>
            <a:br>
              <a:rPr lang="tr-TR" sz="2000" dirty="0" smtClean="0">
                <a:solidFill>
                  <a:srgbClr val="C00000"/>
                </a:solidFill>
              </a:rPr>
            </a:br>
            <a:r>
              <a:rPr lang="tr-TR" sz="2000" dirty="0" smtClean="0">
                <a:solidFill>
                  <a:srgbClr val="C00000"/>
                </a:solidFill>
              </a:rPr>
              <a:t>Lösemi hücresini ayırt etti; Meteztazı tanımladı; Emboli terimini ilk kullanan kişi; Hastalıkların yalnızca biyolojik değil, sosyal faktörlerle oluştuğunu ve tıbbın aynı zamanda bir sosyal bilim olduğunu savundu.</a:t>
            </a:r>
            <a:br>
              <a:rPr lang="tr-TR" sz="2000" dirty="0" smtClean="0">
                <a:solidFill>
                  <a:srgbClr val="C00000"/>
                </a:solidFill>
              </a:rPr>
            </a:br>
            <a:r>
              <a:rPr lang="tr-TR" sz="2000" dirty="0" smtClean="0">
                <a:solidFill>
                  <a:srgbClr val="C00000"/>
                </a:solidFill>
              </a:rPr>
              <a:t/>
            </a:r>
            <a:br>
              <a:rPr lang="tr-TR" sz="2000" dirty="0" smtClean="0">
                <a:solidFill>
                  <a:srgbClr val="C00000"/>
                </a:solidFill>
              </a:rPr>
            </a:br>
            <a:r>
              <a:rPr lang="tr-TR" sz="2700" b="1" dirty="0" smtClean="0">
                <a:solidFill>
                  <a:srgbClr val="00B050"/>
                </a:solidFill>
              </a:rPr>
              <a:t>Ben kaynamış sosis, </a:t>
            </a:r>
            <a:br>
              <a:rPr lang="tr-TR" sz="2700" b="1" dirty="0" smtClean="0">
                <a:solidFill>
                  <a:srgbClr val="00B050"/>
                </a:solidFill>
              </a:rPr>
            </a:br>
            <a:r>
              <a:rPr lang="tr-TR" sz="2700" b="1" dirty="0" smtClean="0">
                <a:solidFill>
                  <a:srgbClr val="00B050"/>
                </a:solidFill>
              </a:rPr>
              <a:t>o kaynamamış </a:t>
            </a:r>
            <a:br>
              <a:rPr lang="tr-TR" sz="2700" b="1" dirty="0" smtClean="0">
                <a:solidFill>
                  <a:srgbClr val="00B050"/>
                </a:solidFill>
              </a:rPr>
            </a:br>
            <a:r>
              <a:rPr lang="tr-TR" sz="2700" b="1" dirty="0" smtClean="0">
                <a:solidFill>
                  <a:srgbClr val="00B050"/>
                </a:solidFill>
              </a:rPr>
              <a:t>trişinli sosis yesin. </a:t>
            </a:r>
            <a:br>
              <a:rPr lang="tr-TR" sz="2700" b="1" dirty="0" smtClean="0">
                <a:solidFill>
                  <a:srgbClr val="00B050"/>
                </a:solidFill>
              </a:rPr>
            </a:br>
            <a:r>
              <a:rPr lang="tr-TR" sz="2700" b="1" dirty="0" smtClean="0">
                <a:solidFill>
                  <a:srgbClr val="00B050"/>
                </a:solidFill>
              </a:rPr>
              <a:t>Çünkü,domuz sosisi </a:t>
            </a:r>
            <a:br>
              <a:rPr lang="tr-TR" sz="2700" b="1" dirty="0" smtClean="0">
                <a:solidFill>
                  <a:srgbClr val="00B050"/>
                </a:solidFill>
              </a:rPr>
            </a:br>
            <a:r>
              <a:rPr lang="tr-TR" sz="2700" b="1" dirty="0" smtClean="0">
                <a:solidFill>
                  <a:srgbClr val="00B050"/>
                </a:solidFill>
              </a:rPr>
              <a:t>öldürücü</a:t>
            </a:r>
            <a:r>
              <a:rPr lang="tr-TR" sz="2700" b="1" dirty="0">
                <a:solidFill>
                  <a:srgbClr val="00B050"/>
                </a:solidFill>
              </a:rPr>
              <a:t> </a:t>
            </a:r>
            <a:r>
              <a:rPr lang="tr-TR" sz="2700" b="1" dirty="0" smtClean="0">
                <a:solidFill>
                  <a:srgbClr val="00B050"/>
                </a:solidFill>
              </a:rPr>
              <a:t>bir silahtır.</a:t>
            </a:r>
            <a:br>
              <a:rPr lang="tr-TR" sz="2700" b="1" dirty="0" smtClean="0">
                <a:solidFill>
                  <a:srgbClr val="00B050"/>
                </a:solidFill>
              </a:rPr>
            </a:br>
            <a:endParaRPr lang="tr-TR" sz="2700" b="1" dirty="0">
              <a:solidFill>
                <a:srgbClr val="00B050"/>
              </a:solidFill>
            </a:endParaRPr>
          </a:p>
        </p:txBody>
      </p:sp>
      <p:pic>
        <p:nvPicPr>
          <p:cNvPr id="4" name="Resim 33" descr="K:\1000 Tıp Büyüğü\1000 Tıp Büyüğü FOTO\934 Virchow, Rudolf.jpg"/>
          <p:cNvPicPr>
            <a:picLocks noGrp="1"/>
          </p:cNvPicPr>
          <p:nvPr>
            <p:ph idx="1"/>
          </p:nvPr>
        </p:nvPicPr>
        <p:blipFill>
          <a:blip r:embed="rId3" cstate="print"/>
          <a:srcRect/>
          <a:stretch>
            <a:fillRect/>
          </a:stretch>
        </p:blipFill>
        <p:spPr bwMode="auto">
          <a:xfrm>
            <a:off x="3563888" y="3212976"/>
            <a:ext cx="2376264" cy="3240360"/>
          </a:xfrm>
          <a:prstGeom prst="rect">
            <a:avLst/>
          </a:prstGeom>
          <a:noFill/>
          <a:ln w="9525">
            <a:noFill/>
            <a:miter lim="800000"/>
            <a:headEnd/>
            <a:tailEnd/>
          </a:ln>
        </p:spPr>
      </p:pic>
      <p:pic>
        <p:nvPicPr>
          <p:cNvPr id="10242" name="Picture 2" descr="http://t3.gstatic.com/images?q=tbn:ANd9GcT49M8Oe7M-dksXuoZySXRzAvPgIPwTdjRmSHLo5pM93vtGgtfK"/>
          <p:cNvPicPr>
            <a:picLocks noChangeAspect="1" noChangeArrowheads="1"/>
          </p:cNvPicPr>
          <p:nvPr/>
        </p:nvPicPr>
        <p:blipFill>
          <a:blip r:embed="rId4" cstate="print"/>
          <a:srcRect/>
          <a:stretch>
            <a:fillRect/>
          </a:stretch>
        </p:blipFill>
        <p:spPr bwMode="auto">
          <a:xfrm>
            <a:off x="6300192" y="4581128"/>
            <a:ext cx="2466975" cy="1847851"/>
          </a:xfrm>
          <a:prstGeom prst="rect">
            <a:avLst/>
          </a:prstGeom>
          <a:noFill/>
        </p:spPr>
      </p:pic>
      <p:sp>
        <p:nvSpPr>
          <p:cNvPr id="10244" name="AutoShape 4" descr="data:image/jpeg;base64,/9j/4AAQSkZJRgABAQAAAQABAAD/2wBDAAkGBwgHBgkIBwgKCgkLDRYPDQwMDRsUFRAWIB0iIiAdHx8kKDQsJCYxJx8fLT0tMTU3Ojo6Iys/RD84QzQ5Ojf/2wBDAQoKCg0MDRoPDxo3JR8lNzc3Nzc3Nzc3Nzc3Nzc3Nzc3Nzc3Nzc3Nzc3Nzc3Nzc3Nzc3Nzc3Nzc3Nzc3Nzc3Nzf/wAARCAB5ANcDASIAAhEBAxEB/8QAGwAAAgIDAQAAAAAAAAAAAAAABQYDBAACBwH/xAA/EAACAQMDAgIHBQYFAwUAAAABAgMABBEFITESQRNRBhQiMmFxgVKRobHBIyQzNEJyBxVigtEl4fBDg7LS8f/EABkBAAMBAQEAAAAAAAAAAAAAAAIDBAEABf/EACIRAAIDAAMAAgMBAQAAAAAAAAABAgMREiExBEETIlEUMv/aAAwDAQACEQMRAD8A5y223b/z6mt4zg58vlt+gqNiM5zXozj5fhWMcEdMf98iAOMn7/1NM6MaUtJbN/EB3P6U2W1tLNcIkTKC5wcjgUmawZEtWcclzMscefMn7I86YFRVCxr7qivbe3is4PDiG53ZjyTW0Y3371FOWsaiWyBe5OMBEGCfM0egBCDpA+AoRabNgDvRiA4AGKKAMyxaMHUZGCNiPI1cAXy3ql4qxjKqOs7+X1Jq1GeoAg8jkU9Cn/SZNxuAK9Y7V4DWjnaiAK1zXOf8Ro/btZMdmX8q6HMeSaQP8RJMWUbkDaTAJOBxQx/6Q1eHO5sY+FVbWwmvJD4aEqO/b76nE8AmDTRm4AIyCMDHyq5d+kBRSmnw+CpGMuBsPgvAq+pR9kxNjl4kW7aytdLj8W5derHFVLr0iPiBLcYXgmgV88r3DGWRnJPJNRRjJp8vkNrIdIVCrJbL0696EzN4EBcn2h3p7Kh48jtXPPRbMFjblvsCn/TZleEZ8q8q2L3T1V4sNLpD0gqMk0A1eESIoJwOfrTOxBVh2Hc0G1WNSgAGd+RXQWhJnOdUUoG6s7bUl6rn1vc/0/qaffSCMor7DPekPVh+8KQOUp9f/RLf4WtNi2TqAKnfBFNli0UYKRoinv0gCgdugjCDHAAotabRkA7k0myWhQWBC+f/AKc+T3H51lR3GG06bJGQF2+orKGPhrEDqOea36yFrQ17jaqyUv6AevVoFPx/I10SyRYpevGMDmueejOBrdsW4yfyroV6Qi7HYY470j5DyIypawl43sfOt0kLD2dj50GluxsAeans7nbJNee0ynA6PEK/sGCvkHfuPKids4RPbyMbEsaBQXGSCGz5UQt5ip9pi2eAe1HFgSDCEShDJ2G652NXImzuaF28gZRggHyq6sgjXrY7DtT4sS0XSwFRs4IzjHwrRZAydWGUds96iZiE5P1NHJgpFe5kJ4AA70h+nnTPBBGeAxbH0x+tOV3LgMPhSH6Ty+LcdOdlH60MO5DPEJkkRTYcUNm2bPxo7OgyaBzp1zBcE+12qqK0WyO6BY5Azual0+2Mj5I2FXrLSpbh8lMDPejkkEOn2vt9PV5AVbVQ82QvmtGTSx0adEfJBtR7Trh1Ub0G01enT4hKMOUG1ErRCUCg4J7+VRWtNs9KvtB9Zi8bHOTjiopx6xApJIGcgCvIk6Q4Vcmo5R4RyRsB2oKmt7NmsXQqektizI7KCciuaatEyXUKkd8cfGuw3t1b5MckihvJqWNQtLS5liJggmAbYhhkcV6C+PGfcWebbe49SQsh98VctpDwfwq/qmn2cUDypFJERwwOQMn4UHa0lA8SDVEA5Ebxt+Zrz7qvxy4tlELFKOoMNh4WU43xvWUJs5rk3HRM0UiLt1DIPGaylKDN5C6RvWxX2c1q2Aa2J9mqicI+jCo2tWwf3faz9xpwnlEhZSePOlD0WieTVlZQcRozMfIcUcuy7PscA96l+R3LCmlZHSK+v/B5zsalhvri1dY7qJ4yfd61Iz8u1R6HbNqereJKM29oQTkbO/YfTn7qb7qKG5jaKZQUYYNb+FOJkrceEGn3Adc5yTRm3YHcnOKUdNdoJZIGOTGxUnzxTLYSAqOs4GfxqNrHgzNWh63JwNhg1djbjzHFUYD0IMkZ7VZRm5bmnRFMtdRPO5/KoZXONuKwP1n/AL1HPumB23rWYkUL1+lHydwO9cvv9Zhm1C4jw/sHAbGQTnFdE1mQrayE/Z5rldxpMjahI7SAQOS2x3ye1NoS7Z0+kbNMksqRyTCBWOCV9ojPmeKuNDpGnuDNMrsOSx6mJ+QoVLZLHnKgih4RWkYHbB7VbVb+NbnZPZByfofvPSeJcrYwkD7TDFbaDFcarcC9vT+7xtlVP9bD9BQFrXqxhh9aZNJnNtZ2sA5xufLfNDf8mcl6MooSkOUA6yKL2UWSKFaaepQTxR+1QFcefBqX6PSzEE7eFVjYKBk70M1dgkDY2PGT50SimWGJA+2R286AelM5W3fw8EYyRnB+dBHdBj3LsSdanlfqZwMg7bf96UrwsskRVmGJB3xzRjULkM4yzBlznI7eVCuj1mWI49nqDH5CnJtPRN67wvRPMfYMrYPnuPxqwunpKOqR2Y+Qwv8A8QKxFAOcdqnRwFOTgCkSnJnKCRkVnDEetU9s/wBRJJrK09ZZpAijasrVywx4Kjc1JDDJcMIoY2kkPCqMk1rGoklVWdYwTuzcCnrR0sLe0QWC9QJw05Xdz5/KqLLOCE11OZF6P6a1hZFZABLKcyH8h9KpawWaUW9spdnOAq0V1d2YKkLESMelfjmrWlWEVmnUW8S4I/aSE8fAeQqeuDnLkx05KEcPNEsTp2nrE5HiE9chB26j/wCAVHe6skRKQnqfcZxsKtX0witZWKhgF3FKrGS9kK2cROTuwGFH14ps98QquKf7SL2kytPdyu25ZsmmqGB5PDxsnLGlTQiEkYc706WMgCBVOPjniopLJFmYtQXt4yVBACjGxarOEVhly7fZB2qrAQQB1kgHcsauw+pg4Lqx743FGmsJ2mjxmKjq2x8K8cl0GNzUssUMwymVA7HvWGNYUzknFd6Yhc9IgyWFy2+yUhNNkEDPyroOuBrrT7tEXLshCgfCuWTXIWRlz0sOQeRTajpks7DBIoFM5SQ48zV7x2mYJCpZieOBRC39Fri4y1xLHHjcqmXI+6rK65T8RNOcY+ge1Z7mZYlBJc9Ipv07TnklwRsOPkKvaB6P2tncCRh1FRgFtqLXdxbW5KRMvX2C8U//ADxT/ZjKbWlsUb2kot0C43G1FrS5GVweaWnugQqIRkmiFnMyxqAp370q5RzEelUpS9GRrgvGANjnvQnUrTxlZjuCDt51YjxyerOBk1tJcJySMdweaCuMPsCxSi/1RzrW7SO0YdEeXY+9jegUcgScjGMrXTdR9QuQQyqduc4pO1DRLaUl4fFXGd0w21H/AJXLuLJLLkn+wPE46ea1MxcbZ58q0XTynUPWR7PZ0Kms9U1GI9cMAuIsco4J+4b/AIVNOl1vGbG1SWouQxADqc4NZVW3v1J8OeORGH2lrKXxkFsQXpccc2o28cw6oy3tLnkDfFOd7fQRIeho0jTlk4Hy/wCK5+rlGDKSGByCO1emV2AVnYgHIBPeqJ182KrtUI4kMVnqTXWsReFkRpkjPc+dM9tOBlAc4HtE+dIuhkjUEx9k0zo+CTnesxR6QDbl2ww8y4OSDVXx0GAvSB5AYqhJKd96iDjPNcwcKum3Hq11Ojcq5FNFnqCrj2sUo6jG/wDmytF/6oB+GcUQmRoIwGmBJ7Lz8qmsguRdXPYh2bXBO/hQ4yB7K55PnRq0lkMUTSHcMAd+1CfRTQrhx6zLB0Z+173/AOU1m2RR0ugUcZxyankuxkpdYEY5EWEYGKDXusxiWSONuoJsx7A/OrNwRHYydBwQpIxvilJnWQMSAyx5bHAJ/wCabFaIzPQlHqfTIPG26zsAc4oP6YejgurcX9lGomGesKPfHy86Gxar4V74kqgo2w+Hxp4sJVubRQSDG696NbFnPJI4w0cgBySjflRnR9W1OSS5Z5ZZ1Cjq4HTk+Qpp9K9Ftms551RUuIlLhkGOsDfBpF0qRo55enJyNx9apVjcHgjhHmtGu3647cs7Hr5UE8VhmVVLsweVjnA7UveuXEk25YjOMCmDT7N2iVnicZ7kc0ymHLtlcJrxE2kwM92Gck57U12UOOlRsOD8aoWFukJQ53olFOElHGDTJxXiGqzHhdlTwgcDJagWqSNB1NJk+ffpFEL7UUiQkMARtnNKXpDqivE6xN1Mw3JqaSz0Pk0VNQu7aYkRTDblTsaXp782khTLjqGzKTxVa4HSrNk5zUV1KJrfpkP7VDlDjkdx+NdCLT9IrbeRdj1SSVwrSO6dwxODVnJlPUJVjU9ukn9aXY26W2OKu2zr4y+KxIz34opxb7YFcovpoMmEdTMJxvjbp+HnWVG8ijDNsOMYrKUnIbJQTwXTWZrys5qogCWgt+//AOw0ydQUfOlnQv58D/Qf0pjzv8BzS5LsNeGjtzUed63lAB2NQ53oWaZqAZgWTPWgUj7t/wAKHyXbeIB1HA70Tdv2w+n5UMurN/WgIB1BwWwT99Dib7G1TcViHnR/SS5ltQYpP2kYy6g80yWGsG+/jg5IOPhXI9LupLW5jlTJIO6nuM7iuiW6CORZrYgK2/RnNInHiPSUw9duq2M22G6CzUiX12PDVUPvDenK9kf/AClhKR1uuCe3zrnd7IMqAe3PaiqjrBsbiiCd+obimz0L1NbiJrNnXxoQCAe60mu4xxmhenXc9nq4u4MieJyQSdseR+BpzhyQhTw6H6d37QWogAAaY9Ow7UmaPpF5c3IfwZ4lHtBypXO/xon6R66bu5s5bfDNGFdh2U+WfvqCL0mmmndltYgcf1szd6ZRGCi+bF3SnyyKCUGgP4od5EXckgHPej0awQAqx6mVfewaVl1+/bITwUB29mOo5tQu5GPiSBQRzjeq1dTFZFG1wtfbY5W0xllxsqjirTKPDwN2xShp2oSRlFZyxzvkUYj1AEDfG24NBqm9LuooivoZC+GLHGcjOKXdSik6iGB+ApyjdJH68gnPetbnT7W6BLDG2/lXS+Ny70GfyFmHO7iP2Tnbfeht0PaFPOq6ADG5t5F++ljUtFvoMN4LOPNN6D/PZH6IpWQfSYGqVCCN6jkR0bpdSp8iMV6MpyPvoWgYstC7ZVVXHWOcHtWVUZsnNZWcUHzZJ4TcEivRDj+r8Kl9rOwyfgKwdR94Ffg1doBa0ZOi9yCSeg/pR/lTQPScet4/0n9KNnONqCT7CRFMTneoc1JMTn5VFmhON85lH0/KvJ1yqsORkb/KtWP7YfSpQA6lWGQRQsKLxgu2LRxKAMgc4FO+hX0RjSZmCvgAjc5xt5c0oWVu/s9RO43GOKYol9W0wdC4LE4NLnj6LF1HS1qustcRtDAW6SCCzc/Sly5/p32xVliDjJxiq1zjK+0eKdBJeEjk2ys9VmxknG9WHO3fYVVZtzRgs1eq0bmNmIONsVMd6rMvUSMgfOuRz/oWil8N+M5JxRGF/EQg5x0nNDhGrdPUrtuQMUTsoiN1UjbHnTaauQ2NnFdhCFUZk6cnB3zUzwfdvU1nCzEFtsHyq69uAuwzzT5VDnZHChCGRtmPNa3F7LCpCk5AqxIREeN80LvJcgk/GsbcELbizWTXLiJG6lDDPlVCf0jjGBJbsOclGwap6hMCMAj7qDzZYZPNCvkWL7JbK4P6Dk2rW1yhjjabLDZZEB/Gq862o9i6t545cdyVOO2xFA+24+lWEROgdTM22wzgCl2ydj1mVxUFhYezjLkKzLjHvLvWVW6AeHI+tZS8f9D1EscxEin49jWkze2QCxOcEmtE99f7q8n/AIkn95ogAhoxJuz8EP6UfQZxmgGifzP/ALZ/MUwpSp+hx8K8o96q5PNWZuG+dVX70JrMf+L91WITuKrN/FqxF2+dczC6oe2Z/V8MrZ9lyT0/I/8ANSS30s9usDRJGqjkHOa8f3/qag8vlQ8UOVss4kTDB+VVbgHI+VXJuaq3PvCiQCKzceVCVkZp3y2Bkjpxnai8nehNv/MTf7vzo4/ZkvUWbcWzTIs8rBCQCRtRwWGhq4EcsEnxa4Bpcl5Wo19/6Cn0zUd60TZHk/R9f1FUUJJCNzw1SxNbJurp0nmkr/7UYt/5dqoXyX/Da6U/WMg1G2R4wXUb7VMNTgG3UMb0kzfxov7xV5vdX5n8q387b8CcEhuIt7lMq2+1A9V0m5bJhPUuDxW+ldqMP7g+dOUFZHsnlZKDxHPL6CWFsSqwO/ah7Cnf0g/hfSkqX3jUNtag+h6erTQWczANGnUp4INbTwvAVjkADAAkCimk+4P7jVPV/wCdb5Cp1Jt4Fx60q8Csrw1lMM0//9k="/>
          <p:cNvSpPr>
            <a:spLocks noChangeAspect="1" noChangeArrowheads="1"/>
          </p:cNvSpPr>
          <p:nvPr/>
        </p:nvSpPr>
        <p:spPr bwMode="auto">
          <a:xfrm>
            <a:off x="0" y="-503238"/>
            <a:ext cx="1847850" cy="10477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46" name="AutoShape 6" descr="data:image/jpeg;base64,/9j/4AAQSkZJRgABAQAAAQABAAD/2wBDAAkGBwgHBgkIBwgKCgkLDRYPDQwMDRsUFRAWIB0iIiAdHx8kKDQsJCYxJx8fLT0tMTU3Ojo6Iys/RD84QzQ5Ojf/2wBDAQoKCg0MDRoPDxo3JR8lNzc3Nzc3Nzc3Nzc3Nzc3Nzc3Nzc3Nzc3Nzc3Nzc3Nzc3Nzc3Nzc3Nzc3Nzc3Nzc3Nzf/wAARCAB5ANcDASIAAhEBAxEB/8QAGwAAAgIDAQAAAAAAAAAAAAAABQYDBAACBwH/xAA/EAACAQMDAgIHBQYFAwUAAAABAgMABBEFITESQRNRBhQiMmFxgVKRobHBIyQzNEJyBxVigtEl4fBDg7LS8f/EABkBAAMBAQEAAAAAAAAAAAAAAAIDBAEABf/EACIRAAIDAAMAAgMBAQAAAAAAAAABAgMREiExBEETIlEUMv/aAAwDAQACEQMRAD8A5y223b/z6mt4zg58vlt+gqNiM5zXozj5fhWMcEdMf98iAOMn7/1NM6MaUtJbN/EB3P6U2W1tLNcIkTKC5wcjgUmawZEtWcclzMscefMn7I86YFRVCxr7qivbe3is4PDiG53ZjyTW0Y3371FOWsaiWyBe5OMBEGCfM0egBCDpA+AoRabNgDvRiA4AGKKAMyxaMHUZGCNiPI1cAXy3ql4qxjKqOs7+X1Jq1GeoAg8jkU9Cn/SZNxuAK9Y7V4DWjnaiAK1zXOf8Ro/btZMdmX8q6HMeSaQP8RJMWUbkDaTAJOBxQx/6Q1eHO5sY+FVbWwmvJD4aEqO/b76nE8AmDTRm4AIyCMDHyq5d+kBRSmnw+CpGMuBsPgvAq+pR9kxNjl4kW7aytdLj8W5derHFVLr0iPiBLcYXgmgV88r3DGWRnJPJNRRjJp8vkNrIdIVCrJbL0696EzN4EBcn2h3p7Kh48jtXPPRbMFjblvsCn/TZleEZ8q8q2L3T1V4sNLpD0gqMk0A1eESIoJwOfrTOxBVh2Hc0G1WNSgAGd+RXQWhJnOdUUoG6s7bUl6rn1vc/0/qaffSCMor7DPekPVh+8KQOUp9f/RLf4WtNi2TqAKnfBFNli0UYKRoinv0gCgdugjCDHAAotabRkA7k0myWhQWBC+f/AKc+T3H51lR3GG06bJGQF2+orKGPhrEDqOea36yFrQ17jaqyUv6AevVoFPx/I10SyRYpevGMDmueejOBrdsW4yfyroV6Qi7HYY470j5DyIypawl43sfOt0kLD2dj50GluxsAeans7nbJNee0ynA6PEK/sGCvkHfuPKids4RPbyMbEsaBQXGSCGz5UQt5ip9pi2eAe1HFgSDCEShDJ2G652NXImzuaF28gZRggHyq6sgjXrY7DtT4sS0XSwFRs4IzjHwrRZAydWGUds96iZiE5P1NHJgpFe5kJ4AA70h+nnTPBBGeAxbH0x+tOV3LgMPhSH6Ty+LcdOdlH60MO5DPEJkkRTYcUNm2bPxo7OgyaBzp1zBcE+12qqK0WyO6BY5Azual0+2Mj5I2FXrLSpbh8lMDPejkkEOn2vt9PV5AVbVQ82QvmtGTSx0adEfJBtR7Trh1Ub0G01enT4hKMOUG1ErRCUCg4J7+VRWtNs9KvtB9Zi8bHOTjiopx6xApJIGcgCvIk6Q4Vcmo5R4RyRsB2oKmt7NmsXQqektizI7KCciuaatEyXUKkd8cfGuw3t1b5MckihvJqWNQtLS5liJggmAbYhhkcV6C+PGfcWebbe49SQsh98VctpDwfwq/qmn2cUDypFJERwwOQMn4UHa0lA8SDVEA5Ebxt+Zrz7qvxy4tlELFKOoMNh4WU43xvWUJs5rk3HRM0UiLt1DIPGaylKDN5C6RvWxX2c1q2Aa2J9mqicI+jCo2tWwf3faz9xpwnlEhZSePOlD0WieTVlZQcRozMfIcUcuy7PscA96l+R3LCmlZHSK+v/B5zsalhvri1dY7qJ4yfd61Iz8u1R6HbNqereJKM29oQTkbO/YfTn7qb7qKG5jaKZQUYYNb+FOJkrceEGn3Adc5yTRm3YHcnOKUdNdoJZIGOTGxUnzxTLYSAqOs4GfxqNrHgzNWh63JwNhg1djbjzHFUYD0IMkZ7VZRm5bmnRFMtdRPO5/KoZXONuKwP1n/AL1HPumB23rWYkUL1+lHydwO9cvv9Zhm1C4jw/sHAbGQTnFdE1mQrayE/Z5rldxpMjahI7SAQOS2x3ye1NoS7Z0+kbNMksqRyTCBWOCV9ojPmeKuNDpGnuDNMrsOSx6mJ+QoVLZLHnKgih4RWkYHbB7VbVb+NbnZPZByfofvPSeJcrYwkD7TDFbaDFcarcC9vT+7xtlVP9bD9BQFrXqxhh9aZNJnNtZ2sA5xufLfNDf8mcl6MooSkOUA6yKL2UWSKFaaepQTxR+1QFcefBqX6PSzEE7eFVjYKBk70M1dgkDY2PGT50SimWGJA+2R286AelM5W3fw8EYyRnB+dBHdBj3LsSdanlfqZwMg7bf96UrwsskRVmGJB3xzRjULkM4yzBlznI7eVCuj1mWI49nqDH5CnJtPRN67wvRPMfYMrYPnuPxqwunpKOqR2Y+Qwv8A8QKxFAOcdqnRwFOTgCkSnJnKCRkVnDEetU9s/wBRJJrK09ZZpAijasrVywx4Kjc1JDDJcMIoY2kkPCqMk1rGoklVWdYwTuzcCnrR0sLe0QWC9QJw05Xdz5/KqLLOCE11OZF6P6a1hZFZABLKcyH8h9KpawWaUW9spdnOAq0V1d2YKkLESMelfjmrWlWEVmnUW8S4I/aSE8fAeQqeuDnLkx05KEcPNEsTp2nrE5HiE9chB26j/wCAVHe6skRKQnqfcZxsKtX0witZWKhgF3FKrGS9kK2cROTuwGFH14ps98QquKf7SL2kytPdyu25ZsmmqGB5PDxsnLGlTQiEkYc706WMgCBVOPjniopLJFmYtQXt4yVBACjGxarOEVhly7fZB2qrAQQB1kgHcsauw+pg4Lqx743FGmsJ2mjxmKjq2x8K8cl0GNzUssUMwymVA7HvWGNYUzknFd6Yhc9IgyWFy2+yUhNNkEDPyroOuBrrT7tEXLshCgfCuWTXIWRlz0sOQeRTajpks7DBIoFM5SQ48zV7x2mYJCpZieOBRC39Fri4y1xLHHjcqmXI+6rK65T8RNOcY+ge1Z7mZYlBJc9Ipv07TnklwRsOPkKvaB6P2tncCRh1FRgFtqLXdxbW5KRMvX2C8U//ADxT/ZjKbWlsUb2kot0C43G1FrS5GVweaWnugQqIRkmiFnMyxqAp370q5RzEelUpS9GRrgvGANjnvQnUrTxlZjuCDt51YjxyerOBk1tJcJySMdweaCuMPsCxSi/1RzrW7SO0YdEeXY+9jegUcgScjGMrXTdR9QuQQyqduc4pO1DRLaUl4fFXGd0w21H/AJXLuLJLLkn+wPE46ea1MxcbZ58q0XTynUPWR7PZ0Kms9U1GI9cMAuIsco4J+4b/AIVNOl1vGbG1SWouQxADqc4NZVW3v1J8OeORGH2lrKXxkFsQXpccc2o28cw6oy3tLnkDfFOd7fQRIeho0jTlk4Hy/wCK5+rlGDKSGByCO1emV2AVnYgHIBPeqJ182KrtUI4kMVnqTXWsReFkRpkjPc+dM9tOBlAc4HtE+dIuhkjUEx9k0zo+CTnesxR6QDbl2ww8y4OSDVXx0GAvSB5AYqhJKd96iDjPNcwcKum3Hq11Ojcq5FNFnqCrj2sUo6jG/wDmytF/6oB+GcUQmRoIwGmBJ7Lz8qmsguRdXPYh2bXBO/hQ4yB7K55PnRq0lkMUTSHcMAd+1CfRTQrhx6zLB0Z+173/AOU1m2RR0ugUcZxyankuxkpdYEY5EWEYGKDXusxiWSONuoJsx7A/OrNwRHYydBwQpIxvilJnWQMSAyx5bHAJ/wCabFaIzPQlHqfTIPG26zsAc4oP6YejgurcX9lGomGesKPfHy86Gxar4V74kqgo2w+Hxp4sJVubRQSDG696NbFnPJI4w0cgBySjflRnR9W1OSS5Z5ZZ1Cjq4HTk+Qpp9K9Ftms551RUuIlLhkGOsDfBpF0qRo55enJyNx9apVjcHgjhHmtGu3647cs7Hr5UE8VhmVVLsweVjnA7UveuXEk25YjOMCmDT7N2iVnicZ7kc0ymHLtlcJrxE2kwM92Gck57U12UOOlRsOD8aoWFukJQ53olFOElHGDTJxXiGqzHhdlTwgcDJagWqSNB1NJk+ffpFEL7UUiQkMARtnNKXpDqivE6xN1Mw3JqaSz0Pk0VNQu7aYkRTDblTsaXp782khTLjqGzKTxVa4HSrNk5zUV1KJrfpkP7VDlDjkdx+NdCLT9IrbeRdj1SSVwrSO6dwxODVnJlPUJVjU9ukn9aXY26W2OKu2zr4y+KxIz34opxb7YFcovpoMmEdTMJxvjbp+HnWVG8ijDNsOMYrKUnIbJQTwXTWZrys5qogCWgt+//AOw0ydQUfOlnQv58D/Qf0pjzv8BzS5LsNeGjtzUed63lAB2NQ53oWaZqAZgWTPWgUj7t/wAKHyXbeIB1HA70Tdv2w+n5UMurN/WgIB1BwWwT99Dib7G1TcViHnR/SS5ltQYpP2kYy6g80yWGsG+/jg5IOPhXI9LupLW5jlTJIO6nuM7iuiW6CORZrYgK2/RnNInHiPSUw9duq2M22G6CzUiX12PDVUPvDenK9kf/AClhKR1uuCe3zrnd7IMqAe3PaiqjrBsbiiCd+obimz0L1NbiJrNnXxoQCAe60mu4xxmhenXc9nq4u4MieJyQSdseR+BpzhyQhTw6H6d37QWogAAaY9Ow7UmaPpF5c3IfwZ4lHtBypXO/xon6R66bu5s5bfDNGFdh2U+WfvqCL0mmmndltYgcf1szd6ZRGCi+bF3SnyyKCUGgP4od5EXckgHPej0awQAqx6mVfewaVl1+/bITwUB29mOo5tQu5GPiSBQRzjeq1dTFZFG1wtfbY5W0xllxsqjirTKPDwN2xShp2oSRlFZyxzvkUYj1AEDfG24NBqm9LuooivoZC+GLHGcjOKXdSik6iGB+ApyjdJH68gnPetbnT7W6BLDG2/lXS+Ny70GfyFmHO7iP2Tnbfeht0PaFPOq6ADG5t5F++ljUtFvoMN4LOPNN6D/PZH6IpWQfSYGqVCCN6jkR0bpdSp8iMV6MpyPvoWgYstC7ZVVXHWOcHtWVUZsnNZWcUHzZJ4TcEivRDj+r8Kl9rOwyfgKwdR94Ffg1doBa0ZOi9yCSeg/pR/lTQPScet4/0n9KNnONqCT7CRFMTneoc1JMTn5VFmhON85lH0/KvJ1yqsORkb/KtWP7YfSpQA6lWGQRQsKLxgu2LRxKAMgc4FO+hX0RjSZmCvgAjc5xt5c0oWVu/s9RO43GOKYol9W0wdC4LE4NLnj6LF1HS1qustcRtDAW6SCCzc/Sly5/p32xVliDjJxiq1zjK+0eKdBJeEjk2ys9VmxknG9WHO3fYVVZtzRgs1eq0bmNmIONsVMd6rMvUSMgfOuRz/oWil8N+M5JxRGF/EQg5x0nNDhGrdPUrtuQMUTsoiN1UjbHnTaauQ2NnFdhCFUZk6cnB3zUzwfdvU1nCzEFtsHyq69uAuwzzT5VDnZHChCGRtmPNa3F7LCpCk5AqxIREeN80LvJcgk/GsbcELbizWTXLiJG6lDDPlVCf0jjGBJbsOclGwap6hMCMAj7qDzZYZPNCvkWL7JbK4P6Dk2rW1yhjjabLDZZEB/Gq862o9i6t545cdyVOO2xFA+24+lWEROgdTM22wzgCl2ydj1mVxUFhYezjLkKzLjHvLvWVW6AeHI+tZS8f9D1EscxEin49jWkze2QCxOcEmtE99f7q8n/AIkn95ogAhoxJuz8EP6UfQZxmgGifzP/ALZ/MUwpSp+hx8K8o96q5PNWZuG+dVX70JrMf+L91WITuKrN/FqxF2+dczC6oe2Z/V8MrZ9lyT0/I/8ANSS30s9usDRJGqjkHOa8f3/qag8vlQ8UOVss4kTDB+VVbgHI+VXJuaq3PvCiQCKzceVCVkZp3y2Bkjpxnai8nehNv/MTf7vzo4/ZkvUWbcWzTIs8rBCQCRtRwWGhq4EcsEnxa4Bpcl5Wo19/6Cn0zUd60TZHk/R9f1FUUJJCNzw1SxNbJurp0nmkr/7UYt/5dqoXyX/Da6U/WMg1G2R4wXUb7VMNTgG3UMb0kzfxov7xV5vdX5n8q387b8CcEhuIt7lMq2+1A9V0m5bJhPUuDxW+ldqMP7g+dOUFZHsnlZKDxHPL6CWFsSqwO/ah7Cnf0g/hfSkqX3jUNtag+h6erTQWczANGnUp4INbTwvAVjkADAAkCimk+4P7jVPV/wCdb5Cp1Jt4Fx60q8Csrw1lMM0//9k="/>
          <p:cNvSpPr>
            <a:spLocks noChangeAspect="1" noChangeArrowheads="1"/>
          </p:cNvSpPr>
          <p:nvPr/>
        </p:nvSpPr>
        <p:spPr bwMode="auto">
          <a:xfrm>
            <a:off x="0" y="-503238"/>
            <a:ext cx="1847850" cy="10477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il_fi" descr="http://www.didimgunce.com/uploads/news/2_UmPTyvyqYjnpQij8kf.jpg"/>
          <p:cNvPicPr>
            <a:picLocks/>
          </p:cNvPicPr>
          <p:nvPr/>
        </p:nvPicPr>
        <p:blipFill>
          <a:blip r:embed="rId5" cstate="print"/>
          <a:srcRect/>
          <a:stretch>
            <a:fillRect/>
          </a:stretch>
        </p:blipFill>
        <p:spPr bwMode="auto">
          <a:xfrm>
            <a:off x="323528" y="4653136"/>
            <a:ext cx="2592288" cy="1800200"/>
          </a:xfrm>
          <a:prstGeom prst="rect">
            <a:avLst/>
          </a:prstGeom>
          <a:noFill/>
          <a:ln w="9525">
            <a:noFill/>
            <a:miter lim="800000"/>
            <a:headEnd/>
            <a:tailEnd/>
          </a:ln>
        </p:spPr>
      </p:pic>
      <p:sp>
        <p:nvSpPr>
          <p:cNvPr id="8" name="Rectangle 7"/>
          <p:cNvSpPr/>
          <p:nvPr/>
        </p:nvSpPr>
        <p:spPr>
          <a:xfrm>
            <a:off x="6164723" y="2348880"/>
            <a:ext cx="2602444" cy="830997"/>
          </a:xfrm>
          <a:prstGeom prst="rect">
            <a:avLst/>
          </a:prstGeom>
        </p:spPr>
        <p:txBody>
          <a:bodyPr wrap="none">
            <a:spAutoFit/>
          </a:bodyPr>
          <a:lstStyle/>
          <a:p>
            <a:r>
              <a:rPr lang="tr-TR" sz="2400" b="1" dirty="0" smtClean="0"/>
              <a:t>Yıl : 1880</a:t>
            </a:r>
          </a:p>
          <a:p>
            <a:r>
              <a:rPr lang="tr-TR" sz="2400" b="1" dirty="0" smtClean="0"/>
              <a:t>Bismarch ile düello</a:t>
            </a:r>
            <a:endParaRPr lang="tr-TR" sz="24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67544" y="2337120"/>
            <a:ext cx="8229600" cy="4525963"/>
          </a:xfrm>
        </p:spPr>
        <p:txBody>
          <a:bodyPr>
            <a:normAutofit/>
          </a:bodyPr>
          <a:lstStyle/>
          <a:p>
            <a:pPr marL="0" indent="0" algn="ctr">
              <a:buNone/>
            </a:pPr>
            <a:r>
              <a:rPr lang="tr-TR" sz="6600" b="1" dirty="0" smtClean="0">
                <a:solidFill>
                  <a:srgbClr val="FF0000"/>
                </a:solidFill>
              </a:rPr>
              <a:t>BAZI İLKLER, ENLER...</a:t>
            </a:r>
            <a:endParaRPr lang="tr-TR" sz="6600" b="1" dirty="0">
              <a:solidFill>
                <a:srgbClr val="FF0000"/>
              </a:solidFill>
            </a:endParaRPr>
          </a:p>
        </p:txBody>
      </p:sp>
    </p:spTree>
    <p:extLst>
      <p:ext uri="{BB962C8B-B14F-4D97-AF65-F5344CB8AC3E}">
        <p14:creationId xmlns:p14="http://schemas.microsoft.com/office/powerpoint/2010/main" xmlns="" val="29241799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tr-TR" b="1" dirty="0" smtClean="0">
                <a:solidFill>
                  <a:srgbClr val="FF0000"/>
                </a:solidFill>
              </a:rPr>
              <a:t>İlk hekimler</a:t>
            </a:r>
            <a:endParaRPr lang="tr-TR" b="1" dirty="0">
              <a:solidFill>
                <a:srgbClr val="FF0000"/>
              </a:solidFill>
            </a:endParaRPr>
          </a:p>
        </p:txBody>
      </p:sp>
      <p:sp>
        <p:nvSpPr>
          <p:cNvPr id="3" name="Text Placeholder 2"/>
          <p:cNvSpPr>
            <a:spLocks noGrp="1"/>
          </p:cNvSpPr>
          <p:nvPr>
            <p:ph type="body" idx="1"/>
          </p:nvPr>
        </p:nvSpPr>
        <p:spPr>
          <a:xfrm>
            <a:off x="467544" y="2060848"/>
            <a:ext cx="4040188" cy="639762"/>
          </a:xfrm>
        </p:spPr>
        <p:txBody>
          <a:bodyPr>
            <a:noAutofit/>
          </a:bodyPr>
          <a:lstStyle/>
          <a:p>
            <a:r>
              <a:rPr lang="tr-TR" sz="2800" dirty="0"/>
              <a:t>Hesy-Ra</a:t>
            </a:r>
          </a:p>
          <a:p>
            <a:r>
              <a:rPr lang="tr-TR" sz="1400" dirty="0"/>
              <a:t>(Hesire, Hesira)</a:t>
            </a:r>
          </a:p>
          <a:p>
            <a:r>
              <a:rPr lang="tr-TR" sz="2000" dirty="0"/>
              <a:t>(MÖ 2650 – 2600 )</a:t>
            </a:r>
            <a:endParaRPr lang="tr-TR" sz="2000" dirty="0">
              <a:effectLst/>
            </a:endParaRPr>
          </a:p>
        </p:txBody>
      </p:sp>
      <p:sp>
        <p:nvSpPr>
          <p:cNvPr id="5" name="Text Placeholder 4"/>
          <p:cNvSpPr>
            <a:spLocks noGrp="1"/>
          </p:cNvSpPr>
          <p:nvPr>
            <p:ph type="body" sz="quarter" idx="3"/>
          </p:nvPr>
        </p:nvSpPr>
        <p:spPr>
          <a:xfrm>
            <a:off x="4644008" y="2060848"/>
            <a:ext cx="4041775" cy="639762"/>
          </a:xfrm>
        </p:spPr>
        <p:txBody>
          <a:bodyPr>
            <a:noAutofit/>
          </a:bodyPr>
          <a:lstStyle/>
          <a:p>
            <a:r>
              <a:rPr lang="tr-TR" sz="2800" dirty="0"/>
              <a:t>Imhotep</a:t>
            </a:r>
          </a:p>
          <a:p>
            <a:r>
              <a:rPr lang="tr-TR" sz="1400" dirty="0"/>
              <a:t>(Immutef ;  Im-hotep ;  Ii-em-Hotep; Imuthes)</a:t>
            </a:r>
          </a:p>
          <a:p>
            <a:r>
              <a:rPr lang="tr-TR" sz="1800" dirty="0"/>
              <a:t>(MÖ </a:t>
            </a:r>
            <a:r>
              <a:rPr lang="tr-TR" sz="1800" dirty="0" smtClean="0"/>
              <a:t>2655 – 2600 )</a:t>
            </a:r>
            <a:endParaRPr lang="tr-TR" sz="1800" dirty="0">
              <a:effectLst/>
            </a:endParaRPr>
          </a:p>
        </p:txBody>
      </p:sp>
      <p:pic>
        <p:nvPicPr>
          <p:cNvPr id="7" name="Content Placeholder 6" descr="F:\1000 Tıp Büyüğü\1000 Tıp Büyüğü FOTO\441 Ra-hesy.png"/>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996952"/>
            <a:ext cx="2533044" cy="3633267"/>
          </a:xfrm>
          <a:prstGeom prst="rect">
            <a:avLst/>
          </a:prstGeom>
          <a:noFill/>
          <a:ln>
            <a:noFill/>
          </a:ln>
        </p:spPr>
      </p:pic>
      <p:pic>
        <p:nvPicPr>
          <p:cNvPr id="8" name="Content Placeholder 7" descr="F:\1000 Tıp Büyüğü\1000 Tıp Büyüğü FOTO\485 Imhotep.jpg"/>
          <p:cNvPicPr>
            <a:picLocks noGrp="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3068960"/>
            <a:ext cx="1908721" cy="3633267"/>
          </a:xfrm>
          <a:prstGeom prst="rect">
            <a:avLst/>
          </a:prstGeom>
          <a:noFill/>
          <a:ln>
            <a:noFill/>
          </a:ln>
        </p:spPr>
      </p:pic>
    </p:spTree>
    <p:extLst>
      <p:ext uri="{BB962C8B-B14F-4D97-AF65-F5344CB8AC3E}">
        <p14:creationId xmlns:p14="http://schemas.microsoft.com/office/powerpoint/2010/main" xmlns="" val="32927864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tr-TR" b="1" dirty="0" smtClean="0">
                <a:solidFill>
                  <a:srgbClr val="FF0000"/>
                </a:solidFill>
              </a:rPr>
              <a:t>İlk kadın hekim / İlk bilim kadını</a:t>
            </a:r>
            <a:br>
              <a:rPr lang="tr-TR" b="1" dirty="0" smtClean="0">
                <a:solidFill>
                  <a:srgbClr val="FF0000"/>
                </a:solidFill>
              </a:rPr>
            </a:br>
            <a:r>
              <a:rPr lang="tr-TR" dirty="0" smtClean="0"/>
              <a:t>Merit – Ptah (MÖ 2700)</a:t>
            </a:r>
            <a:endParaRPr lang="tr-TR" dirty="0"/>
          </a:p>
        </p:txBody>
      </p:sp>
      <p:pic>
        <p:nvPicPr>
          <p:cNvPr id="4" name="Content Placeholder 3" descr="F:\1000 Tıp Büyüğü\1000 Tıp Büyüğü FOTO\651 MerirPtah.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276872"/>
            <a:ext cx="4896543" cy="3744416"/>
          </a:xfrm>
          <a:prstGeom prst="rect">
            <a:avLst/>
          </a:prstGeom>
          <a:noFill/>
          <a:ln>
            <a:noFill/>
          </a:ln>
        </p:spPr>
      </p:pic>
    </p:spTree>
    <p:extLst>
      <p:ext uri="{BB962C8B-B14F-4D97-AF65-F5344CB8AC3E}">
        <p14:creationId xmlns:p14="http://schemas.microsoft.com/office/powerpoint/2010/main" xmlns="" val="6926226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0000"/>
                </a:solidFill>
              </a:rPr>
              <a:t>Atanan ilk cerrah</a:t>
            </a:r>
            <a:endParaRPr lang="tr-TR" b="1"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r>
              <a:rPr lang="tr-TR" sz="3900" b="1" dirty="0" smtClean="0"/>
              <a:t>John</a:t>
            </a:r>
            <a:r>
              <a:rPr lang="tr-TR" sz="3900" dirty="0" smtClean="0"/>
              <a:t> </a:t>
            </a:r>
            <a:r>
              <a:rPr lang="tr-TR" sz="3900" b="1" dirty="0" smtClean="0"/>
              <a:t>Freke </a:t>
            </a:r>
          </a:p>
          <a:p>
            <a:pPr marL="0" indent="0">
              <a:buNone/>
            </a:pPr>
            <a:r>
              <a:rPr lang="tr-TR" b="1" dirty="0"/>
              <a:t>	</a:t>
            </a:r>
            <a:r>
              <a:rPr lang="tr-TR" b="1" dirty="0" smtClean="0"/>
              <a:t>(</a:t>
            </a:r>
            <a:r>
              <a:rPr lang="tr-TR" b="1" dirty="0"/>
              <a:t>1688–1756</a:t>
            </a:r>
            <a:r>
              <a:rPr lang="tr-TR" b="1" dirty="0" smtClean="0"/>
              <a:t>)</a:t>
            </a:r>
            <a:endParaRPr lang="tr-TR" dirty="0"/>
          </a:p>
          <a:p>
            <a:r>
              <a:rPr lang="tr-TR" dirty="0"/>
              <a:t>İngiliz cerrah.</a:t>
            </a:r>
          </a:p>
          <a:p>
            <a:r>
              <a:rPr lang="tr-TR" dirty="0"/>
              <a:t>“Berber-cerrahlık” döneminde, Percival Pott ile birlikte cerrahlığın berberlikten ayrılarak bağımsız bir meslek olmasını sağladı. </a:t>
            </a:r>
            <a:r>
              <a:rPr lang="tr-TR" dirty="0">
                <a:solidFill>
                  <a:srgbClr val="FF0000"/>
                </a:solidFill>
              </a:rPr>
              <a:t>1727 yılında bir hastaneye resmen göz cerrahı olarak atanan ilk cerrah oldu. </a:t>
            </a:r>
          </a:p>
        </p:txBody>
      </p:sp>
      <p:pic>
        <p:nvPicPr>
          <p:cNvPr id="5" name="Content Placeholder 4" descr="F:\1000 Tıp Büyüğü\1000 Tıp Büyüğü FOTO\344 Freke, John.jpg"/>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1484784"/>
            <a:ext cx="2952328" cy="4176464"/>
          </a:xfrm>
          <a:prstGeom prst="rect">
            <a:avLst/>
          </a:prstGeom>
          <a:noFill/>
          <a:ln>
            <a:noFill/>
          </a:ln>
        </p:spPr>
      </p:pic>
    </p:spTree>
    <p:extLst>
      <p:ext uri="{BB962C8B-B14F-4D97-AF65-F5344CB8AC3E}">
        <p14:creationId xmlns:p14="http://schemas.microsoft.com/office/powerpoint/2010/main" xmlns="" val="533247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Yıl : 1921 - 1923</a:t>
            </a:r>
            <a:endParaRPr lang="tr-TR" sz="2800" dirty="0"/>
          </a:p>
        </p:txBody>
      </p:sp>
      <p:sp>
        <p:nvSpPr>
          <p:cNvPr id="3" name="Text Placeholder 2"/>
          <p:cNvSpPr>
            <a:spLocks noGrp="1"/>
          </p:cNvSpPr>
          <p:nvPr>
            <p:ph type="body" idx="1"/>
          </p:nvPr>
        </p:nvSpPr>
        <p:spPr/>
        <p:txBody>
          <a:bodyPr>
            <a:normAutofit fontScale="92500" lnSpcReduction="20000"/>
          </a:bodyPr>
          <a:lstStyle/>
          <a:p>
            <a:r>
              <a:rPr lang="tr-TR" dirty="0" smtClean="0"/>
              <a:t>Sir Frederick Grant Banting </a:t>
            </a:r>
            <a:br>
              <a:rPr lang="tr-TR" dirty="0" smtClean="0"/>
            </a:br>
            <a:r>
              <a:rPr lang="tr-TR" dirty="0" smtClean="0"/>
              <a:t>(1891 – 1941)</a:t>
            </a:r>
            <a:endParaRPr lang="tr-TR" dirty="0"/>
          </a:p>
        </p:txBody>
      </p:sp>
      <p:sp>
        <p:nvSpPr>
          <p:cNvPr id="5" name="Text Placeholder 4"/>
          <p:cNvSpPr>
            <a:spLocks noGrp="1"/>
          </p:cNvSpPr>
          <p:nvPr>
            <p:ph type="body" sz="quarter" idx="3"/>
          </p:nvPr>
        </p:nvSpPr>
        <p:spPr/>
        <p:txBody>
          <a:bodyPr>
            <a:normAutofit fontScale="92500" lnSpcReduction="20000"/>
          </a:bodyPr>
          <a:lstStyle/>
          <a:p>
            <a:r>
              <a:rPr lang="tr-TR" dirty="0"/>
              <a:t>John James Rickard </a:t>
            </a:r>
            <a:r>
              <a:rPr lang="tr-TR" dirty="0" smtClean="0"/>
              <a:t>Macleod (1876 – 1935) </a:t>
            </a:r>
            <a:endParaRPr lang="tr-TR" dirty="0"/>
          </a:p>
        </p:txBody>
      </p:sp>
      <p:pic>
        <p:nvPicPr>
          <p:cNvPr id="7" name="Resim 10" descr="K:\1000 Tıp Büyüğü\1000 Tıp Büyüğü FOTO\48 Banting, Frederich.jpg"/>
          <p:cNvPicPr>
            <a:picLocks noGrp="1"/>
          </p:cNvPicPr>
          <p:nvPr>
            <p:ph sz="half" idx="2"/>
          </p:nvPr>
        </p:nvPicPr>
        <p:blipFill>
          <a:blip r:embed="rId3" cstate="print"/>
          <a:srcRect/>
          <a:stretch>
            <a:fillRect/>
          </a:stretch>
        </p:blipFill>
        <p:spPr bwMode="auto">
          <a:xfrm>
            <a:off x="971600" y="2564904"/>
            <a:ext cx="2592288" cy="3312368"/>
          </a:xfrm>
          <a:prstGeom prst="rect">
            <a:avLst/>
          </a:prstGeom>
          <a:noFill/>
          <a:ln w="9525">
            <a:noFill/>
            <a:miter lim="800000"/>
            <a:headEnd/>
            <a:tailEnd/>
          </a:ln>
        </p:spPr>
      </p:pic>
      <p:pic>
        <p:nvPicPr>
          <p:cNvPr id="8" name="Resim 11" descr="K:\1000 Tıp Büyüğü\1000 Tıp Büyüğü FOTO\621 Macleod, John James Richard.png"/>
          <p:cNvPicPr>
            <a:picLocks noGrp="1"/>
          </p:cNvPicPr>
          <p:nvPr>
            <p:ph sz="quarter" idx="4"/>
          </p:nvPr>
        </p:nvPicPr>
        <p:blipFill>
          <a:blip r:embed="rId4" cstate="print"/>
          <a:srcRect/>
          <a:stretch>
            <a:fillRect/>
          </a:stretch>
        </p:blipFill>
        <p:spPr bwMode="auto">
          <a:xfrm>
            <a:off x="5292080" y="2564904"/>
            <a:ext cx="252028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0000"/>
                </a:solidFill>
              </a:rPr>
              <a:t>En hızlı cerrah</a:t>
            </a:r>
            <a:endParaRPr lang="tr-TR" b="1" dirty="0">
              <a:solidFill>
                <a:srgbClr val="FF0000"/>
              </a:solidFill>
            </a:endParaRPr>
          </a:p>
        </p:txBody>
      </p:sp>
      <p:sp>
        <p:nvSpPr>
          <p:cNvPr id="3" name="Content Placeholder 2"/>
          <p:cNvSpPr>
            <a:spLocks noGrp="1"/>
          </p:cNvSpPr>
          <p:nvPr>
            <p:ph sz="half" idx="1"/>
          </p:nvPr>
        </p:nvSpPr>
        <p:spPr/>
        <p:txBody>
          <a:bodyPr>
            <a:normAutofit fontScale="70000" lnSpcReduction="20000"/>
          </a:bodyPr>
          <a:lstStyle/>
          <a:p>
            <a:r>
              <a:rPr lang="tr-TR" sz="4600" b="1" dirty="0" smtClean="0"/>
              <a:t>William</a:t>
            </a:r>
            <a:r>
              <a:rPr lang="tr-TR" sz="4600" dirty="0" smtClean="0"/>
              <a:t> </a:t>
            </a:r>
            <a:r>
              <a:rPr lang="tr-TR" sz="4600" b="1" dirty="0" smtClean="0"/>
              <a:t>Cheselden</a:t>
            </a:r>
          </a:p>
          <a:p>
            <a:r>
              <a:rPr lang="tr-TR" b="1" dirty="0" smtClean="0"/>
              <a:t>(</a:t>
            </a:r>
            <a:r>
              <a:rPr lang="tr-TR" b="1" dirty="0"/>
              <a:t>1688 –1752)</a:t>
            </a:r>
            <a:endParaRPr lang="tr-TR" dirty="0"/>
          </a:p>
          <a:p>
            <a:pPr marL="0" indent="0">
              <a:buNone/>
            </a:pPr>
            <a:endParaRPr lang="tr-TR" dirty="0"/>
          </a:p>
          <a:p>
            <a:r>
              <a:rPr lang="tr-TR" dirty="0"/>
              <a:t>İngiliz cerrah.</a:t>
            </a:r>
          </a:p>
          <a:p>
            <a:r>
              <a:rPr lang="tr-TR" dirty="0"/>
              <a:t>Cheselden’in yaşadığı dönemde anestezi henüz bilinmediği için, ağrılı ameliyatların mümkün olan en kısa sürede yapılması hekimlik açısından çok önemli idi. Cheselden </a:t>
            </a:r>
            <a:r>
              <a:rPr lang="tr-TR" b="1" dirty="0">
                <a:solidFill>
                  <a:srgbClr val="FF0000"/>
                </a:solidFill>
              </a:rPr>
              <a:t>54 saniyede böbrek ve mesane taşlarını alması </a:t>
            </a:r>
            <a:r>
              <a:rPr lang="tr-TR" dirty="0"/>
              <a:t>ile tanınmıştı ve bu nedenle tercih edilen ünlü bir hekim idi. </a:t>
            </a:r>
          </a:p>
          <a:p>
            <a:endParaRPr lang="tr-TR" dirty="0"/>
          </a:p>
        </p:txBody>
      </p:sp>
      <p:pic>
        <p:nvPicPr>
          <p:cNvPr id="5" name="Content Placeholder 4" descr="F:\1000 Tıp Büyüğü\1000 Tıp Büyüğü FOTO\189 Cheselden, William.jpg"/>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00" y="1643856"/>
            <a:ext cx="3810000" cy="4438650"/>
          </a:xfrm>
          <a:prstGeom prst="rect">
            <a:avLst/>
          </a:prstGeom>
          <a:noFill/>
          <a:ln>
            <a:noFill/>
          </a:ln>
        </p:spPr>
      </p:pic>
    </p:spTree>
    <p:extLst>
      <p:ext uri="{BB962C8B-B14F-4D97-AF65-F5344CB8AC3E}">
        <p14:creationId xmlns:p14="http://schemas.microsoft.com/office/powerpoint/2010/main" xmlns="" val="10416831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İlk bilimsel çalıntı</a:t>
            </a:r>
            <a:endParaRPr lang="tr-TR" b="1" dirty="0">
              <a:solidFill>
                <a:srgbClr val="FF0000"/>
              </a:solidFill>
            </a:endParaRPr>
          </a:p>
        </p:txBody>
      </p:sp>
      <p:sp>
        <p:nvSpPr>
          <p:cNvPr id="3" name="2 İçerik Yer Tutucusu"/>
          <p:cNvSpPr>
            <a:spLocks noGrp="1"/>
          </p:cNvSpPr>
          <p:nvPr>
            <p:ph sz="half" idx="1"/>
          </p:nvPr>
        </p:nvSpPr>
        <p:spPr>
          <a:xfrm>
            <a:off x="467544" y="1268760"/>
            <a:ext cx="4038600" cy="4525963"/>
          </a:xfrm>
        </p:spPr>
        <p:txBody>
          <a:bodyPr>
            <a:normAutofit/>
          </a:bodyPr>
          <a:lstStyle/>
          <a:p>
            <a:pPr marL="0" indent="0">
              <a:buNone/>
            </a:pPr>
            <a:r>
              <a:rPr lang="tr-TR" sz="2000" b="1" dirty="0" smtClean="0"/>
              <a:t>William </a:t>
            </a:r>
            <a:r>
              <a:rPr lang="tr-TR" sz="2000" b="1" dirty="0" err="1" smtClean="0"/>
              <a:t>Withering</a:t>
            </a:r>
            <a:r>
              <a:rPr lang="tr-TR" sz="2000" b="1" dirty="0" smtClean="0"/>
              <a:t> </a:t>
            </a:r>
            <a:br>
              <a:rPr lang="tr-TR" sz="2000" b="1" dirty="0" smtClean="0"/>
            </a:br>
            <a:r>
              <a:rPr lang="tr-TR" sz="2000" b="1" dirty="0" smtClean="0"/>
              <a:t>(1741 – 1799)</a:t>
            </a:r>
            <a:endParaRPr lang="tr-TR" sz="2000" b="1" dirty="0"/>
          </a:p>
        </p:txBody>
      </p:sp>
      <p:pic>
        <p:nvPicPr>
          <p:cNvPr id="5" name="Resim 26" descr="K:\1000 Tıp Büyüğü\1000 Tıp Büyüğü FOTO\979 Withering, William.jpg"/>
          <p:cNvPicPr>
            <a:picLocks noGrp="1"/>
          </p:cNvPicPr>
          <p:nvPr>
            <p:ph sz="half" idx="2"/>
          </p:nvPr>
        </p:nvPicPr>
        <p:blipFill>
          <a:blip r:embed="rId2" cstate="print"/>
          <a:srcRect/>
          <a:stretch>
            <a:fillRect/>
          </a:stretch>
        </p:blipFill>
        <p:spPr bwMode="auto">
          <a:xfrm>
            <a:off x="4572000" y="1340768"/>
            <a:ext cx="3024336" cy="3735125"/>
          </a:xfrm>
          <a:prstGeom prst="rect">
            <a:avLst/>
          </a:prstGeom>
          <a:noFill/>
          <a:ln w="9525">
            <a:noFill/>
            <a:miter lim="800000"/>
            <a:headEnd/>
            <a:tailEnd/>
          </a:ln>
        </p:spPr>
      </p:pic>
      <p:sp>
        <p:nvSpPr>
          <p:cNvPr id="4" name="Rectangle 3"/>
          <p:cNvSpPr/>
          <p:nvPr/>
        </p:nvSpPr>
        <p:spPr>
          <a:xfrm>
            <a:off x="323528" y="2204864"/>
            <a:ext cx="4032448" cy="3785652"/>
          </a:xfrm>
          <a:prstGeom prst="rect">
            <a:avLst/>
          </a:prstGeom>
        </p:spPr>
        <p:txBody>
          <a:bodyPr wrap="square">
            <a:spAutoFit/>
          </a:bodyPr>
          <a:lstStyle/>
          <a:p>
            <a:pPr hangingPunct="0">
              <a:buFont typeface="Wingdings" pitchFamily="2" charset="2"/>
              <a:buChar char="v"/>
            </a:pPr>
            <a:r>
              <a:rPr lang="tr-TR" dirty="0" smtClean="0"/>
              <a:t> Birmingham’da </a:t>
            </a:r>
            <a:r>
              <a:rPr lang="tr-TR" dirty="0"/>
              <a:t>kalp yetmezliği olan </a:t>
            </a:r>
            <a:r>
              <a:rPr lang="tr-TR" dirty="0" smtClean="0"/>
              <a:t>156 hastasında “</a:t>
            </a:r>
            <a:r>
              <a:rPr lang="tr-TR" dirty="0"/>
              <a:t>digitalis</a:t>
            </a:r>
            <a:r>
              <a:rPr lang="tr-TR" dirty="0" smtClean="0"/>
              <a:t>” denedi</a:t>
            </a:r>
            <a:r>
              <a:rPr lang="tr-TR" dirty="0"/>
              <a:t>. Bunlardan birisi de </a:t>
            </a:r>
            <a:r>
              <a:rPr lang="tr-TR" u="sng" dirty="0">
                <a:solidFill>
                  <a:srgbClr val="FF0000"/>
                </a:solidFill>
              </a:rPr>
              <a:t>Dr. Erasmus Darwin</a:t>
            </a:r>
            <a:r>
              <a:rPr lang="tr-TR" dirty="0">
                <a:solidFill>
                  <a:srgbClr val="FF0000"/>
                </a:solidFill>
              </a:rPr>
              <a:t> </a:t>
            </a:r>
            <a:r>
              <a:rPr lang="tr-TR" dirty="0"/>
              <a:t>’in konsültasyon için kendisine gönderdiği bir </a:t>
            </a:r>
            <a:r>
              <a:rPr lang="tr-TR" dirty="0" smtClean="0"/>
              <a:t>hasta </a:t>
            </a:r>
            <a:r>
              <a:rPr lang="tr-TR" dirty="0"/>
              <a:t>idi. </a:t>
            </a:r>
            <a:endParaRPr lang="tr-TR" dirty="0" smtClean="0"/>
          </a:p>
          <a:p>
            <a:pPr hangingPunct="0">
              <a:buFont typeface="Wingdings" pitchFamily="2" charset="2"/>
              <a:buChar char="v"/>
            </a:pPr>
            <a:r>
              <a:rPr lang="tr-TR" dirty="0" smtClean="0"/>
              <a:t>Ancak</a:t>
            </a:r>
            <a:r>
              <a:rPr lang="tr-TR" dirty="0"/>
              <a:t>, Dr. Darwin bu tedaviyi 1785 yılının ocak ayında Londra’daki bir kongrede sundu ve yazılı olarak yayımladı. </a:t>
            </a:r>
            <a:endParaRPr lang="tr-TR" dirty="0" smtClean="0"/>
          </a:p>
          <a:p>
            <a:pPr hangingPunct="0">
              <a:buFont typeface="Wingdings" pitchFamily="2" charset="2"/>
              <a:buChar char="v"/>
            </a:pPr>
            <a:r>
              <a:rPr lang="tr-TR" dirty="0" smtClean="0"/>
              <a:t>Bu olay tıp alanında ilk intihal (aşırma) olarak bilinir.</a:t>
            </a:r>
          </a:p>
          <a:p>
            <a:pPr hangingPunct="0"/>
            <a:r>
              <a:rPr lang="tr-TR" sz="1400" dirty="0" smtClean="0">
                <a:solidFill>
                  <a:srgbClr val="0000FF"/>
                </a:solidFill>
              </a:rPr>
              <a:t>(Daha önce </a:t>
            </a:r>
            <a:r>
              <a:rPr lang="tr-TR" sz="1400" u="sng" dirty="0" err="1" smtClean="0">
                <a:solidFill>
                  <a:srgbClr val="0000FF"/>
                </a:solidFill>
              </a:rPr>
              <a:t>Isaac</a:t>
            </a:r>
            <a:r>
              <a:rPr lang="tr-TR" sz="1400" u="sng" dirty="0" smtClean="0">
                <a:solidFill>
                  <a:srgbClr val="0000FF"/>
                </a:solidFill>
              </a:rPr>
              <a:t> Newton </a:t>
            </a:r>
            <a:r>
              <a:rPr lang="tr-TR" sz="1400" dirty="0" smtClean="0">
                <a:solidFill>
                  <a:srgbClr val="0000FF"/>
                </a:solidFill>
              </a:rPr>
              <a:t>ile </a:t>
            </a:r>
            <a:r>
              <a:rPr lang="tr-TR" sz="1400" u="sng" dirty="0" smtClean="0">
                <a:solidFill>
                  <a:srgbClr val="0000FF"/>
                </a:solidFill>
              </a:rPr>
              <a:t>Robert </a:t>
            </a:r>
            <a:r>
              <a:rPr lang="tr-TR" sz="1400" u="sng" dirty="0" err="1" smtClean="0">
                <a:solidFill>
                  <a:srgbClr val="0000FF"/>
                </a:solidFill>
              </a:rPr>
              <a:t>Hooke</a:t>
            </a:r>
            <a:r>
              <a:rPr lang="tr-TR" sz="1400" u="sng" dirty="0" smtClean="0">
                <a:solidFill>
                  <a:srgbClr val="0000FF"/>
                </a:solidFill>
              </a:rPr>
              <a:t> </a:t>
            </a:r>
            <a:r>
              <a:rPr lang="tr-TR" sz="1400" dirty="0" smtClean="0">
                <a:solidFill>
                  <a:srgbClr val="0000FF"/>
                </a:solidFill>
              </a:rPr>
              <a:t>arasında 1671 yılında  optik prizma konusunda “aşırma” tartışması yaşanmıştı.)</a:t>
            </a:r>
            <a:endParaRPr lang="tr-TR" sz="1400" dirty="0">
              <a:solidFill>
                <a:srgbClr val="0000FF"/>
              </a:solidFill>
            </a:endParaRPr>
          </a:p>
        </p:txBody>
      </p:sp>
      <p:pic>
        <p:nvPicPr>
          <p:cNvPr id="6" name="Picture 5" descr="Portrait of Erasmus Darwin by Joseph Wright of Derby (1792).jp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4025092"/>
            <a:ext cx="2095500" cy="2533650"/>
          </a:xfrm>
          <a:prstGeom prst="rect">
            <a:avLst/>
          </a:prstGeom>
          <a:noFill/>
          <a:ln>
            <a:noFill/>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b="1" dirty="0" smtClean="0">
                <a:solidFill>
                  <a:srgbClr val="FF0000"/>
                </a:solidFill>
              </a:rPr>
              <a:t>En uzun özgeçmiş</a:t>
            </a:r>
            <a:br>
              <a:rPr lang="tr-TR" b="1" dirty="0" smtClean="0">
                <a:solidFill>
                  <a:srgbClr val="FF0000"/>
                </a:solidFill>
              </a:rPr>
            </a:br>
            <a:r>
              <a:rPr lang="tr-TR" b="1" dirty="0" smtClean="0">
                <a:solidFill>
                  <a:srgbClr val="FF0000"/>
                </a:solidFill>
              </a:rPr>
              <a:t>Guinness Dünya Rekoru</a:t>
            </a:r>
            <a:endParaRPr lang="tr-TR" b="1" dirty="0">
              <a:solidFill>
                <a:srgbClr val="FF0000"/>
              </a:solidFill>
            </a:endParaRPr>
          </a:p>
        </p:txBody>
      </p:sp>
      <p:sp>
        <p:nvSpPr>
          <p:cNvPr id="3" name="Content Placeholder 2"/>
          <p:cNvSpPr>
            <a:spLocks noGrp="1"/>
          </p:cNvSpPr>
          <p:nvPr>
            <p:ph sz="half" idx="1"/>
          </p:nvPr>
        </p:nvSpPr>
        <p:spPr/>
        <p:txBody>
          <a:bodyPr>
            <a:normAutofit fontScale="40000" lnSpcReduction="20000"/>
          </a:bodyPr>
          <a:lstStyle/>
          <a:p>
            <a:pPr marL="0" indent="0" algn="ctr">
              <a:buNone/>
            </a:pPr>
            <a:r>
              <a:rPr lang="tr-TR" sz="6000" b="1" dirty="0" smtClean="0"/>
              <a:t>Glenn Theodore Seaborg</a:t>
            </a:r>
            <a:endParaRPr lang="tr-TR" sz="6000" dirty="0"/>
          </a:p>
          <a:p>
            <a:pPr marL="0" indent="0" algn="ctr">
              <a:buNone/>
            </a:pPr>
            <a:r>
              <a:rPr lang="tr-TR" sz="3400" b="1" dirty="0"/>
              <a:t>(1912-1999)</a:t>
            </a:r>
            <a:endParaRPr lang="tr-TR" sz="3400" dirty="0"/>
          </a:p>
          <a:p>
            <a:pPr marL="0" indent="0">
              <a:buNone/>
            </a:pPr>
            <a:endParaRPr lang="tr-TR" sz="3400" dirty="0"/>
          </a:p>
          <a:p>
            <a:r>
              <a:rPr lang="tr-TR" sz="3400" dirty="0"/>
              <a:t>İsveç asıllı Amerikalı nükleer kimyacı.</a:t>
            </a:r>
          </a:p>
          <a:p>
            <a:r>
              <a:rPr lang="tr-TR" sz="3400" dirty="0" smtClean="0"/>
              <a:t>Sayıları </a:t>
            </a:r>
            <a:r>
              <a:rPr lang="tr-TR" sz="3400" dirty="0"/>
              <a:t>yüzü geçen elementi buldu </a:t>
            </a:r>
            <a:r>
              <a:rPr lang="tr-TR" sz="3400" dirty="0" smtClean="0"/>
              <a:t>ya da bulunmasına katkı verdi. Bunlar arasında </a:t>
            </a:r>
            <a:r>
              <a:rPr lang="tr-TR" sz="3400" dirty="0" smtClean="0">
                <a:hlinkClick r:id="rId2" tooltip="Plutonium"/>
              </a:rPr>
              <a:t>plutonium</a:t>
            </a:r>
            <a:r>
              <a:rPr lang="tr-TR" sz="3400" dirty="0"/>
              <a:t>, </a:t>
            </a:r>
            <a:r>
              <a:rPr lang="tr-TR" sz="3400" dirty="0">
                <a:hlinkClick r:id="rId3" tooltip="Americium"/>
              </a:rPr>
              <a:t>americium</a:t>
            </a:r>
            <a:r>
              <a:rPr lang="tr-TR" sz="3400" dirty="0"/>
              <a:t>, </a:t>
            </a:r>
            <a:r>
              <a:rPr lang="tr-TR" sz="3400" dirty="0">
                <a:hlinkClick r:id="rId4" tooltip="Curium"/>
              </a:rPr>
              <a:t>curium</a:t>
            </a:r>
            <a:r>
              <a:rPr lang="tr-TR" sz="3400" dirty="0"/>
              <a:t>, </a:t>
            </a:r>
            <a:r>
              <a:rPr lang="tr-TR" sz="3400" dirty="0">
                <a:hlinkClick r:id="rId5" tooltip="Berkelium"/>
              </a:rPr>
              <a:t>berkelium</a:t>
            </a:r>
            <a:r>
              <a:rPr lang="tr-TR" sz="3400" dirty="0"/>
              <a:t>, </a:t>
            </a:r>
            <a:r>
              <a:rPr lang="tr-TR" sz="3400" dirty="0">
                <a:hlinkClick r:id="rId6" tooltip="Californium"/>
              </a:rPr>
              <a:t>californium</a:t>
            </a:r>
            <a:r>
              <a:rPr lang="tr-TR" sz="3400" dirty="0"/>
              <a:t>, </a:t>
            </a:r>
            <a:r>
              <a:rPr lang="tr-TR" sz="3400" dirty="0">
                <a:hlinkClick r:id="rId7" tooltip="Einsteinium"/>
              </a:rPr>
              <a:t>einsteinium</a:t>
            </a:r>
            <a:r>
              <a:rPr lang="tr-TR" sz="3400" dirty="0"/>
              <a:t>, </a:t>
            </a:r>
            <a:r>
              <a:rPr lang="tr-TR" sz="3400" dirty="0">
                <a:hlinkClick r:id="rId8" tooltip="Fermium"/>
              </a:rPr>
              <a:t>fermium</a:t>
            </a:r>
            <a:r>
              <a:rPr lang="tr-TR" sz="3400" dirty="0"/>
              <a:t>, </a:t>
            </a:r>
            <a:r>
              <a:rPr lang="tr-TR" sz="3400" dirty="0">
                <a:hlinkClick r:id="rId9" tooltip="Mendelevium"/>
              </a:rPr>
              <a:t>mendelevium</a:t>
            </a:r>
            <a:r>
              <a:rPr lang="tr-TR" sz="3400" dirty="0"/>
              <a:t>, </a:t>
            </a:r>
            <a:r>
              <a:rPr lang="tr-TR" sz="3400" dirty="0">
                <a:hlinkClick r:id="rId10" tooltip="Nobelium"/>
              </a:rPr>
              <a:t>nobelium</a:t>
            </a:r>
            <a:r>
              <a:rPr lang="tr-TR" sz="3400" dirty="0"/>
              <a:t> ve ona atfen isimlendirilen </a:t>
            </a:r>
            <a:r>
              <a:rPr lang="tr-TR" sz="3400" dirty="0">
                <a:hlinkClick r:id="rId11" tooltip="Seaborgium"/>
              </a:rPr>
              <a:t>seaborgium</a:t>
            </a:r>
            <a:r>
              <a:rPr lang="tr-TR" sz="3400" dirty="0"/>
              <a:t> sayılabilir. Bu çalışmaları nedeniyle 1951 yılında Nobel Kimya Ödülünü aldı. </a:t>
            </a:r>
            <a:endParaRPr lang="tr-TR" sz="3400" dirty="0" smtClean="0"/>
          </a:p>
          <a:p>
            <a:r>
              <a:rPr lang="tr-TR" sz="3400" dirty="0" smtClean="0"/>
              <a:t>Seaborg  </a:t>
            </a:r>
            <a:r>
              <a:rPr lang="tr-TR" sz="3400" dirty="0"/>
              <a:t>ve Fred Fairbrother 1937 yılında “demir – 59” (Fe-59) izotopunu buldular ve kan hemoglobin hastalıklarının tedavisine katkı verdiler. </a:t>
            </a:r>
            <a:endParaRPr lang="tr-TR" sz="3400" dirty="0" smtClean="0"/>
          </a:p>
          <a:p>
            <a:r>
              <a:rPr lang="tr-TR" sz="3400" dirty="0" smtClean="0"/>
              <a:t>1938 </a:t>
            </a:r>
            <a:r>
              <a:rPr lang="tr-TR" sz="3400" dirty="0"/>
              <a:t>yılında Seaborg ve Livingood “</a:t>
            </a:r>
            <a:r>
              <a:rPr lang="tr-TR" sz="3400" dirty="0">
                <a:solidFill>
                  <a:srgbClr val="0070C0"/>
                </a:solidFill>
              </a:rPr>
              <a:t>i</a:t>
            </a:r>
            <a:r>
              <a:rPr lang="tr-TR" sz="3400" u="sng" dirty="0">
                <a:solidFill>
                  <a:srgbClr val="0070C0"/>
                </a:solidFill>
              </a:rPr>
              <a:t>yod-131</a:t>
            </a:r>
            <a:r>
              <a:rPr lang="tr-TR" sz="3400" dirty="0"/>
              <a:t>” (I-131) izotopunu buldular </a:t>
            </a:r>
            <a:endParaRPr lang="tr-TR" sz="3400" dirty="0" smtClean="0"/>
          </a:p>
          <a:p>
            <a:r>
              <a:rPr lang="tr-TR" sz="3400" dirty="0" smtClean="0"/>
              <a:t>Seaborg </a:t>
            </a:r>
            <a:r>
              <a:rPr lang="tr-TR" sz="3400" dirty="0"/>
              <a:t>o kadar çok buluş yaptı, nükleer alanda çalışma yaptı, fahri doktora ve ödüller aldı ki, “Amerika’da Kim Kimdir” adlı kitapta en uzun özgeçmişe sahip olduğu için Guinness Dünya Rekorlar Kitabında yer aldı.</a:t>
            </a:r>
          </a:p>
          <a:p>
            <a:endParaRPr lang="tr-TR" dirty="0"/>
          </a:p>
        </p:txBody>
      </p:sp>
      <p:pic>
        <p:nvPicPr>
          <p:cNvPr id="5" name="Content Placeholder 4" descr="F:\1000 Tıp Büyüğü\1000 Tıp Büyüğü FOTO\832 Seaborg, Glenn.png"/>
          <p:cNvPicPr>
            <a:picLocks noGrp="1"/>
          </p:cNvPicPr>
          <p:nvPr>
            <p:ph sz="half" idx="2"/>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838257" y="1600200"/>
            <a:ext cx="3658486" cy="4525963"/>
          </a:xfrm>
          <a:prstGeom prst="rect">
            <a:avLst/>
          </a:prstGeom>
          <a:noFill/>
          <a:ln>
            <a:noFill/>
          </a:ln>
        </p:spPr>
      </p:pic>
    </p:spTree>
    <p:extLst>
      <p:ext uri="{BB962C8B-B14F-4D97-AF65-F5344CB8AC3E}">
        <p14:creationId xmlns:p14="http://schemas.microsoft.com/office/powerpoint/2010/main" xmlns="" val="34449110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0000"/>
                </a:solidFill>
              </a:rPr>
              <a:t>En çok hayat kurtaran </a:t>
            </a:r>
            <a:endParaRPr lang="tr-TR" b="1" dirty="0">
              <a:solidFill>
                <a:srgbClr val="FF0000"/>
              </a:solidFill>
            </a:endParaRPr>
          </a:p>
        </p:txBody>
      </p:sp>
      <p:sp>
        <p:nvSpPr>
          <p:cNvPr id="3" name="Content Placeholder 2"/>
          <p:cNvSpPr>
            <a:spLocks noGrp="1"/>
          </p:cNvSpPr>
          <p:nvPr>
            <p:ph sz="half" idx="1"/>
          </p:nvPr>
        </p:nvSpPr>
        <p:spPr/>
        <p:txBody>
          <a:bodyPr>
            <a:normAutofit fontScale="70000" lnSpcReduction="20000"/>
          </a:bodyPr>
          <a:lstStyle/>
          <a:p>
            <a:pPr marL="0" indent="0" algn="ctr">
              <a:buNone/>
            </a:pPr>
            <a:r>
              <a:rPr lang="tr-TR" b="1" dirty="0"/>
              <a:t>Maurice </a:t>
            </a:r>
            <a:r>
              <a:rPr lang="tr-TR" b="1" dirty="0" smtClean="0"/>
              <a:t>Ralph</a:t>
            </a:r>
            <a:r>
              <a:rPr lang="tr-TR" dirty="0" smtClean="0"/>
              <a:t> </a:t>
            </a:r>
            <a:r>
              <a:rPr lang="tr-TR" b="1" dirty="0" smtClean="0"/>
              <a:t>Hilleman 	</a:t>
            </a:r>
          </a:p>
          <a:p>
            <a:pPr marL="0" indent="0" algn="ctr">
              <a:buNone/>
            </a:pPr>
            <a:r>
              <a:rPr lang="tr-TR" b="1" dirty="0" smtClean="0"/>
              <a:t>(</a:t>
            </a:r>
            <a:r>
              <a:rPr lang="tr-TR" b="1" dirty="0"/>
              <a:t>1919 –2005)</a:t>
            </a:r>
            <a:endParaRPr lang="tr-TR" dirty="0"/>
          </a:p>
          <a:p>
            <a:pPr marL="0" indent="0">
              <a:buNone/>
            </a:pPr>
            <a:endParaRPr lang="tr-TR" dirty="0"/>
          </a:p>
          <a:p>
            <a:r>
              <a:rPr lang="tr-TR" dirty="0"/>
              <a:t>Amerikalı mikrobiyolog.</a:t>
            </a:r>
          </a:p>
          <a:p>
            <a:r>
              <a:rPr lang="tr-TR" dirty="0">
                <a:solidFill>
                  <a:srgbClr val="FF0000"/>
                </a:solidFill>
              </a:rPr>
              <a:t>Otuzdan fazla hastalığa karşı aşı </a:t>
            </a:r>
            <a:r>
              <a:rPr lang="tr-TR" dirty="0" smtClean="0">
                <a:solidFill>
                  <a:srgbClr val="FF0000"/>
                </a:solidFill>
              </a:rPr>
              <a:t>geliştirdi. </a:t>
            </a:r>
            <a:r>
              <a:rPr lang="tr-TR" dirty="0"/>
              <a:t>Bunlardan 14 tanesi halen aşı programlarında yer almaktadır. Bunlar arasında </a:t>
            </a:r>
            <a:r>
              <a:rPr lang="tr-TR" dirty="0">
                <a:solidFill>
                  <a:srgbClr val="0000FF"/>
                </a:solidFill>
              </a:rPr>
              <a:t>kızamık, kabakulak, hepatit A, hepatit B, suçiçeği, menenjit, pnömoni </a:t>
            </a:r>
            <a:r>
              <a:rPr lang="tr-TR" dirty="0"/>
              <a:t>ve </a:t>
            </a:r>
            <a:r>
              <a:rPr lang="tr-TR" dirty="0">
                <a:hlinkClick r:id="rId2" tooltip="Haemophilus influenzae"/>
              </a:rPr>
              <a:t>haemophilus influenzae</a:t>
            </a:r>
            <a:r>
              <a:rPr lang="tr-TR" dirty="0"/>
              <a:t> aşıları bulunmaktadır. Ayrıca, </a:t>
            </a:r>
            <a:r>
              <a:rPr lang="tr-TR" dirty="0">
                <a:solidFill>
                  <a:srgbClr val="0000FF"/>
                </a:solidFill>
              </a:rPr>
              <a:t>adenovirüs</a:t>
            </a:r>
            <a:r>
              <a:rPr lang="tr-TR" dirty="0"/>
              <a:t> ve </a:t>
            </a:r>
            <a:r>
              <a:rPr lang="tr-TR" dirty="0">
                <a:solidFill>
                  <a:srgbClr val="0000FF"/>
                </a:solidFill>
              </a:rPr>
              <a:t>kanser etkeni olan SV40 </a:t>
            </a:r>
            <a:r>
              <a:rPr lang="tr-TR" dirty="0"/>
              <a:t>aşılarının geliştirilmesinde de yer almıştır. </a:t>
            </a:r>
            <a:r>
              <a:rPr lang="tr-TR" b="1" dirty="0"/>
              <a:t>En fazla yaşam kurtaran bilim adamı olarak sayılmaktadır.</a:t>
            </a:r>
          </a:p>
          <a:p>
            <a:endParaRPr lang="tr-TR" dirty="0"/>
          </a:p>
        </p:txBody>
      </p:sp>
      <p:pic>
        <p:nvPicPr>
          <p:cNvPr id="5" name="Content Placeholder 4" descr="F:\1000 Tıp Büyüğü\1000 Tıp Büyüğü FOTO\447 Hilleman Morice Ralph.jpg"/>
          <p:cNvPicPr>
            <a:picLocks noGrp="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6550" y="1600200"/>
            <a:ext cx="3201873" cy="4525963"/>
          </a:xfrm>
          <a:prstGeom prst="rect">
            <a:avLst/>
          </a:prstGeom>
          <a:noFill/>
          <a:ln>
            <a:noFill/>
          </a:ln>
        </p:spPr>
      </p:pic>
    </p:spTree>
    <p:extLst>
      <p:ext uri="{BB962C8B-B14F-4D97-AF65-F5344CB8AC3E}">
        <p14:creationId xmlns:p14="http://schemas.microsoft.com/office/powerpoint/2010/main" xmlns="" val="29819763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9552" y="5445224"/>
            <a:ext cx="8229600" cy="1143000"/>
          </a:xfrm>
        </p:spPr>
        <p:txBody>
          <a:bodyPr/>
          <a:lstStyle/>
          <a:p>
            <a:pPr algn="ctr" eaLnBrk="1" hangingPunct="1"/>
            <a:r>
              <a:rPr lang="tr-TR" b="1" dirty="0" smtClean="0"/>
              <a:t>TEŞEKKÜR EDERİM</a:t>
            </a:r>
          </a:p>
        </p:txBody>
      </p:sp>
      <p:pic>
        <p:nvPicPr>
          <p:cNvPr id="75779" name="Picture 5" descr="istanbul_by_ottoman611"/>
          <p:cNvPicPr>
            <a:picLocks noChangeAspect="1" noChangeArrowheads="1"/>
          </p:cNvPicPr>
          <p:nvPr/>
        </p:nvPicPr>
        <p:blipFill>
          <a:blip r:embed="rId3" cstate="print"/>
          <a:srcRect/>
          <a:stretch>
            <a:fillRect/>
          </a:stretch>
        </p:blipFill>
        <p:spPr bwMode="auto">
          <a:xfrm>
            <a:off x="1403648" y="836712"/>
            <a:ext cx="6336704" cy="477050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C80289D-A7A6-4361-8825-FC911472C2D1}" type="slidenum">
              <a:rPr lang="tr-TR" smtClean="0"/>
              <a:pPr/>
              <a:t>84</a:t>
            </a:fld>
            <a:endParaRPr lang="tr-TR"/>
          </a:p>
        </p:txBody>
      </p:sp>
      <p:sp>
        <p:nvSpPr>
          <p:cNvPr id="5" name="Footer Placeholder 4"/>
          <p:cNvSpPr>
            <a:spLocks noGrp="1"/>
          </p:cNvSpPr>
          <p:nvPr>
            <p:ph type="ftr" sz="quarter" idx="11"/>
          </p:nvPr>
        </p:nvSpPr>
        <p:spPr>
          <a:xfrm>
            <a:off x="2051720" y="6309320"/>
            <a:ext cx="5480248" cy="365125"/>
          </a:xfrm>
        </p:spPr>
        <p:txBody>
          <a:bodyPr/>
          <a:lstStyle/>
          <a:p>
            <a:r>
              <a:rPr lang="tr-TR" dirty="0" smtClean="0"/>
              <a:t>Prof. Dr. Zafer Öztek</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Text Placeholder 2"/>
          <p:cNvSpPr>
            <a:spLocks noGrp="1"/>
          </p:cNvSpPr>
          <p:nvPr>
            <p:ph type="body" idx="1"/>
          </p:nvPr>
        </p:nvSpPr>
        <p:spPr/>
        <p:txBody>
          <a:bodyPr>
            <a:normAutofit fontScale="92500"/>
          </a:bodyPr>
          <a:lstStyle/>
          <a:p>
            <a:r>
              <a:rPr lang="tr-TR" dirty="0" smtClean="0"/>
              <a:t>Charles Herbert Best (1899-1978)</a:t>
            </a:r>
            <a:endParaRPr lang="tr-TR" dirty="0"/>
          </a:p>
        </p:txBody>
      </p:sp>
      <p:sp>
        <p:nvSpPr>
          <p:cNvPr id="5" name="Text Placeholder 4"/>
          <p:cNvSpPr>
            <a:spLocks noGrp="1"/>
          </p:cNvSpPr>
          <p:nvPr>
            <p:ph type="body" sz="quarter" idx="3"/>
          </p:nvPr>
        </p:nvSpPr>
        <p:spPr/>
        <p:txBody>
          <a:bodyPr/>
          <a:lstStyle/>
          <a:p>
            <a:r>
              <a:rPr lang="tr-TR" dirty="0" smtClean="0"/>
              <a:t>James Collip (1892-1965)</a:t>
            </a:r>
            <a:endParaRPr lang="tr-TR" dirty="0"/>
          </a:p>
        </p:txBody>
      </p:sp>
      <p:pic>
        <p:nvPicPr>
          <p:cNvPr id="7" name="il_fi" descr="http://upload.wikimedia.org/wikipedia/commons/thumb/8/8d/C._H._Best_ca._1924.png/220px-C._H._Best_ca._1924.png"/>
          <p:cNvPicPr>
            <a:picLocks noGrp="1"/>
          </p:cNvPicPr>
          <p:nvPr>
            <p:ph sz="half" idx="2"/>
          </p:nvPr>
        </p:nvPicPr>
        <p:blipFill>
          <a:blip r:embed="rId3" cstate="print"/>
          <a:srcRect/>
          <a:stretch>
            <a:fillRect/>
          </a:stretch>
        </p:blipFill>
        <p:spPr bwMode="auto">
          <a:xfrm>
            <a:off x="1063008" y="2363376"/>
            <a:ext cx="2932928" cy="3657912"/>
          </a:xfrm>
          <a:prstGeom prst="rect">
            <a:avLst/>
          </a:prstGeom>
          <a:noFill/>
          <a:ln w="9525">
            <a:noFill/>
            <a:miter lim="800000"/>
            <a:headEnd/>
            <a:tailEnd/>
          </a:ln>
        </p:spPr>
      </p:pic>
      <p:pic>
        <p:nvPicPr>
          <p:cNvPr id="8" name="il_fi" descr="http://www.chemheritage.org/Images/Main-Images-250x290/Discover/Themes/Pharmaceuticals/collip.jpg"/>
          <p:cNvPicPr>
            <a:picLocks noGrp="1"/>
          </p:cNvPicPr>
          <p:nvPr>
            <p:ph sz="quarter" idx="4"/>
          </p:nvPr>
        </p:nvPicPr>
        <p:blipFill>
          <a:blip r:embed="rId4" cstate="print"/>
          <a:srcRect/>
          <a:stretch>
            <a:fillRect/>
          </a:stretch>
        </p:blipFill>
        <p:spPr bwMode="auto">
          <a:xfrm>
            <a:off x="5004048" y="2348880"/>
            <a:ext cx="3168352"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1465</Words>
  <Application>Microsoft Office PowerPoint</Application>
  <PresentationFormat>Ekran Gösterisi (4:3)</PresentationFormat>
  <Paragraphs>274</Paragraphs>
  <Slides>84</Slides>
  <Notes>64</Notes>
  <HiddenSlides>0</HiddenSlides>
  <MMClips>0</MMClips>
  <ScaleCrop>false</ScaleCrop>
  <HeadingPairs>
    <vt:vector size="4" baseType="variant">
      <vt:variant>
        <vt:lpstr>Tema</vt:lpstr>
      </vt:variant>
      <vt:variant>
        <vt:i4>1</vt:i4>
      </vt:variant>
      <vt:variant>
        <vt:lpstr>Slayt Başlıkları</vt:lpstr>
      </vt:variant>
      <vt:variant>
        <vt:i4>84</vt:i4>
      </vt:variant>
    </vt:vector>
  </HeadingPairs>
  <TitlesOfParts>
    <vt:vector size="85" baseType="lpstr">
      <vt:lpstr>Ofis Teması</vt:lpstr>
      <vt:lpstr>TIP TARİHİNDE GEZİNTİ “Daldan Dala Kırıntılar”</vt:lpstr>
      <vt:lpstr>Slayt 2</vt:lpstr>
      <vt:lpstr>Slayt 3</vt:lpstr>
      <vt:lpstr>Slayt 4</vt:lpstr>
      <vt:lpstr>Slayt 5</vt:lpstr>
      <vt:lpstr>Slayt 6</vt:lpstr>
      <vt:lpstr>Slayt 7</vt:lpstr>
      <vt:lpstr>Yıl : 1921 - 1923</vt:lpstr>
      <vt:lpstr>Slayt 9</vt:lpstr>
      <vt:lpstr>Nicolae Paulescu  (1869 – 1931) 1916 yılında “pancreatin” adını verdiği enzimi tanımladı. Fransızca olarak yayınladı. İngilizce çevirmenin kurbanı oldu. </vt:lpstr>
      <vt:lpstr>Slayt 11</vt:lpstr>
      <vt:lpstr>Dr. Edward Jenner  (1749 – 1823) </vt:lpstr>
      <vt:lpstr>Slayt 13</vt:lpstr>
      <vt:lpstr>Slayt 14</vt:lpstr>
      <vt:lpstr>Lady Mary Montagu – 1716 Edirne / İstanbul</vt:lpstr>
      <vt:lpstr>Slayt 16</vt:lpstr>
      <vt:lpstr>Avrupa’da Varyolasyon uygulamaları</vt:lpstr>
      <vt:lpstr>Slayt 18</vt:lpstr>
      <vt:lpstr>Benjamin Jesty (1736 – 1816)</vt:lpstr>
      <vt:lpstr>Jesty’nin mezar taşında  şunlar yazılıdır :</vt:lpstr>
      <vt:lpstr>Slayt 21</vt:lpstr>
      <vt:lpstr>Alexander  Fleming  (1881 – 1955)</vt:lpstr>
      <vt:lpstr>Fleming olmasaydı Florey ve Chain olmazdı;  Florey olmasaydı Heatley olmazdı;  Heatley olmasaydı penisilin olmazdı.</vt:lpstr>
      <vt:lpstr>Dr. Ernest Duchesne  (1874 – 1912)  1897 yılında 23 yaşındaydı;  Yaşı küçük olmasaydı, penisilini bulacaktı…  </vt:lpstr>
      <vt:lpstr>Clodomiro PicadoTwight  (Clorito Picado)  (1887 - 1944)</vt:lpstr>
      <vt:lpstr>Şu görüşe ne dersiniz ?</vt:lpstr>
      <vt:lpstr>Slayt 27</vt:lpstr>
      <vt:lpstr>1942 : Schatz topraktan bazı suşları üretti;   1943 : Schatz, Walksman’ın laboratuarında «actinobacteria»       maddesini buldu; «Streptomisin» adıyla patent alındı;  1952 : Nobel Tıp ve Fizyoloji Ödülü Walksman’a verildi</vt:lpstr>
      <vt:lpstr>Slayt 29</vt:lpstr>
      <vt:lpstr>Raymond Vahan Damadia (1936 -  )</vt:lpstr>
      <vt:lpstr>“Eğer ben doğmamış olsaydım, MRI geliştirilebilir miydi? Sanmıyorum.  Eğer Lauterbur doğmasaydı, ben aynı şeyi  yapardım.” </vt:lpstr>
      <vt:lpstr>Samuel Guthrie       Eugene Soubeiran    Justus Liebig (1782 – 1848)             (1797 – 1859)          (1803-1873)                       Kloroform yarışı     1831  yaz ayları                           1831 Ekim ayı                      1831 Kasım ayı</vt:lpstr>
      <vt:lpstr>Slayt 33</vt:lpstr>
      <vt:lpstr>Önsezi ve cesaret - İyot Fırtınası  Jean-Francois Coindet  (1774 – 1834) </vt:lpstr>
      <vt:lpstr>Deli Sanılan Büyük İnsan  Ignaz Philipp Semmelweis  (1818 – 1865) </vt:lpstr>
      <vt:lpstr>Slayt 36</vt:lpstr>
      <vt:lpstr>Slayt 37</vt:lpstr>
      <vt:lpstr>Slayt 38</vt:lpstr>
      <vt:lpstr>Semmelweis refleksi</vt:lpstr>
      <vt:lpstr>Gerçek bilim adamı.... Patent alsaydı.....</vt:lpstr>
      <vt:lpstr>Slayt 41</vt:lpstr>
      <vt:lpstr>Hilary Kaprowski  (1916 -  ) </vt:lpstr>
      <vt:lpstr>Slayt 43</vt:lpstr>
      <vt:lpstr>Gazeteci Hooper ve Rolling Stones Belçika Kongosu’nda AİDS’in nedeni «OPV – AİDS» hipotezi</vt:lpstr>
      <vt:lpstr>Slayt 45</vt:lpstr>
      <vt:lpstr>Slayt 46</vt:lpstr>
      <vt:lpstr>Sir William Maddock Bayliss  (1860 – 1924) </vt:lpstr>
      <vt:lpstr>Slayt 48</vt:lpstr>
      <vt:lpstr>Slayt 49</vt:lpstr>
      <vt:lpstr>Slayt 50</vt:lpstr>
      <vt:lpstr>Slayt 51</vt:lpstr>
      <vt:lpstr>Slayt 52</vt:lpstr>
      <vt:lpstr>Hitler, frengi yüzünden mi soykırım yaptı?</vt:lpstr>
      <vt:lpstr>Slayt 54</vt:lpstr>
      <vt:lpstr>PERU  -  Yıl 1885 Oroya Bölgesinde bilinmeyen bir hastalık : “Oroya ateşi”  Akut  Kronik (Verruga Peruana)</vt:lpstr>
      <vt:lpstr>Daniel Alcides Carrion Garcia  (1857 – 1885) </vt:lpstr>
      <vt:lpstr>Slayt 57</vt:lpstr>
      <vt:lpstr>Slayt 58</vt:lpstr>
      <vt:lpstr>John Scott Haldane  (1860 – 1936)  İskoçyalı fizyolog. Gaz maskesini; Oksijen çadırını; Karboksihemoglobini buldu. Karbon monoksit zehirlenmesini tanımladı; Kuyulardaki ölümlerin hidrojen sülfit gazına bağlı olduğunu kanıtladı. </vt:lpstr>
      <vt:lpstr>John Scott Haldane Yıl 1890</vt:lpstr>
      <vt:lpstr>30 Yıl, Günde İki Kez  Santorio Santorio  (1581 – 1636)</vt:lpstr>
      <vt:lpstr>30 yıl süreyle günde 2 kez tartıldı; İdrar ve dışkısını tarttı; Toplam 22.000 kez;  «Hissedilmeyen terleme» teorisi. </vt:lpstr>
      <vt:lpstr>Maymun Testisi Yiyen Bilim Adamı  Charles Édouard Brown-Séquard  (1817 – 1894)</vt:lpstr>
      <vt:lpstr>Slayt 64</vt:lpstr>
      <vt:lpstr>Werner Theodor Otto Forssmann  (1904 –1979) Alman hekim. Yıl 1929. Kendisine kateter uyguladı, kalbine eriştiğini ispatladı. 1956 yılında Nobel Ödülünü aldı  </vt:lpstr>
      <vt:lpstr>Sokakta taşlanan bilim adamı</vt:lpstr>
      <vt:lpstr>Slayt 67</vt:lpstr>
      <vt:lpstr>1799 - Azot proksid (nitröz oksit / Güldüren gaz) bulundu. Bu gazı anestetik olarak ilk kullanan Amerikalı dişhekimi. Horace Wells  (1815 –1848) </vt:lpstr>
      <vt:lpstr>Yıl : 1844  -  1845</vt:lpstr>
      <vt:lpstr>Slayt 70</vt:lpstr>
      <vt:lpstr>Leonardo da Vinci  (1452 – 1519)</vt:lpstr>
      <vt:lpstr>400 yıl saklı kalan 5000 sayfa</vt:lpstr>
      <vt:lpstr>Giyotini Bulan Hekim  Dr. Joseph-Ignace Guillotin (1738 - 1814) </vt:lpstr>
      <vt:lpstr>Slayt 74</vt:lpstr>
      <vt:lpstr>   Rudolph Carl Virchow (1821 – 1902) Modern patolojinin ve sosyal hekimliğin kurucularından. Lösemi hücresini ayırt etti; Meteztazı tanımladı; Emboli terimini ilk kullanan kişi; Hastalıkların yalnızca biyolojik değil, sosyal faktörlerle oluştuğunu ve tıbbın aynı zamanda bir sosyal bilim olduğunu savundu.  Ben kaynamış sosis,  o kaynamamış  trişinli sosis yesin.  Çünkü,domuz sosisi  öldürücü bir silahtır. </vt:lpstr>
      <vt:lpstr>Slayt 76</vt:lpstr>
      <vt:lpstr>İlk hekimler</vt:lpstr>
      <vt:lpstr>İlk kadın hekim / İlk bilim kadını Merit – Ptah (MÖ 2700)</vt:lpstr>
      <vt:lpstr>Atanan ilk cerrah</vt:lpstr>
      <vt:lpstr>En hızlı cerrah</vt:lpstr>
      <vt:lpstr>İlk bilimsel çalıntı</vt:lpstr>
      <vt:lpstr>En uzun özgeçmiş Guinness Dünya Rekoru</vt:lpstr>
      <vt:lpstr>En çok hayat kurtaran </vt:lpstr>
      <vt:lpstr>TEŞEKKÜR EDERİM</vt:lpstr>
    </vt:vector>
  </TitlesOfParts>
  <Company>Maltepe Universitesi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 TARİHİNDE GEZİNTİ “Daldan Dala Kırıntılar”</dc:title>
  <dc:creator>Bahire</dc:creator>
  <cp:lastModifiedBy>Bahire</cp:lastModifiedBy>
  <cp:revision>117</cp:revision>
  <dcterms:created xsi:type="dcterms:W3CDTF">2013-11-28T09:10:14Z</dcterms:created>
  <dcterms:modified xsi:type="dcterms:W3CDTF">2013-12-16T06:55:21Z</dcterms:modified>
</cp:coreProperties>
</file>