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8" r:id="rId3"/>
    <p:sldId id="257" r:id="rId4"/>
    <p:sldId id="280" r:id="rId5"/>
    <p:sldId id="258" r:id="rId6"/>
    <p:sldId id="287" r:id="rId7"/>
    <p:sldId id="290" r:id="rId8"/>
    <p:sldId id="291" r:id="rId9"/>
    <p:sldId id="261" r:id="rId10"/>
    <p:sldId id="262" r:id="rId11"/>
    <p:sldId id="281" r:id="rId12"/>
    <p:sldId id="282" r:id="rId13"/>
    <p:sldId id="263" r:id="rId14"/>
    <p:sldId id="264" r:id="rId15"/>
    <p:sldId id="265" r:id="rId16"/>
    <p:sldId id="266" r:id="rId17"/>
    <p:sldId id="284" r:id="rId18"/>
    <p:sldId id="267" r:id="rId19"/>
    <p:sldId id="270" r:id="rId20"/>
    <p:sldId id="285" r:id="rId21"/>
    <p:sldId id="268" r:id="rId22"/>
    <p:sldId id="286" r:id="rId23"/>
    <p:sldId id="274" r:id="rId24"/>
    <p:sldId id="275" r:id="rId25"/>
    <p:sldId id="276" r:id="rId26"/>
    <p:sldId id="277" r:id="rId27"/>
    <p:sldId id="278" r:id="rId28"/>
    <p:sldId id="272" r:id="rId29"/>
    <p:sldId id="279" r:id="rId3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sorterViewPr>
    <p:cViewPr>
      <p:scale>
        <a:sx n="100" d="100"/>
        <a:sy n="100" d="100"/>
      </p:scale>
      <p:origin x="0" y="-708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462268E-2A54-3A6B-6A1B-4D879A3C4DF2}"/>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87E41A6-2A44-CAB5-C933-A4A43C0A4D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0ED8FAE8-11A1-636E-E330-D8C81052A4E0}"/>
              </a:ext>
            </a:extLst>
          </p:cNvPr>
          <p:cNvSpPr>
            <a:spLocks noGrp="1"/>
          </p:cNvSpPr>
          <p:nvPr>
            <p:ph type="dt" sz="half" idx="10"/>
          </p:nvPr>
        </p:nvSpPr>
        <p:spPr/>
        <p:txBody>
          <a:bodyPr/>
          <a:lstStyle/>
          <a:p>
            <a:fld id="{2700798B-8158-4C60-80B8-2F412E953DBF}" type="datetimeFigureOut">
              <a:rPr lang="tr-TR" smtClean="0"/>
              <a:t>23.11.2022</a:t>
            </a:fld>
            <a:endParaRPr lang="tr-TR"/>
          </a:p>
        </p:txBody>
      </p:sp>
      <p:sp>
        <p:nvSpPr>
          <p:cNvPr id="5" name="Alt Bilgi Yer Tutucusu 4">
            <a:extLst>
              <a:ext uri="{FF2B5EF4-FFF2-40B4-BE49-F238E27FC236}">
                <a16:creationId xmlns:a16="http://schemas.microsoft.com/office/drawing/2014/main" id="{236307F9-1A28-C589-93B2-5FEA670FCFE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BD15DDB-F66D-CD85-3BD9-E18959C5B93F}"/>
              </a:ext>
            </a:extLst>
          </p:cNvPr>
          <p:cNvSpPr>
            <a:spLocks noGrp="1"/>
          </p:cNvSpPr>
          <p:nvPr>
            <p:ph type="sldNum" sz="quarter" idx="12"/>
          </p:nvPr>
        </p:nvSpPr>
        <p:spPr/>
        <p:txBody>
          <a:bodyPr/>
          <a:lstStyle/>
          <a:p>
            <a:fld id="{36F43B8B-94D0-4DDF-A3D5-AE6A3C84AF5D}" type="slidenum">
              <a:rPr lang="tr-TR" smtClean="0"/>
              <a:t>‹#›</a:t>
            </a:fld>
            <a:endParaRPr lang="tr-TR"/>
          </a:p>
        </p:txBody>
      </p:sp>
    </p:spTree>
    <p:extLst>
      <p:ext uri="{BB962C8B-B14F-4D97-AF65-F5344CB8AC3E}">
        <p14:creationId xmlns:p14="http://schemas.microsoft.com/office/powerpoint/2010/main" val="3072747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494DBAD-BA5B-9057-9DC7-99F8510A4403}"/>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6BF550E6-D627-2A85-BCAF-E94015F0659E}"/>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E6B6AD0-D1D1-06C5-8DF6-9C2A33E1B44D}"/>
              </a:ext>
            </a:extLst>
          </p:cNvPr>
          <p:cNvSpPr>
            <a:spLocks noGrp="1"/>
          </p:cNvSpPr>
          <p:nvPr>
            <p:ph type="dt" sz="half" idx="10"/>
          </p:nvPr>
        </p:nvSpPr>
        <p:spPr/>
        <p:txBody>
          <a:bodyPr/>
          <a:lstStyle/>
          <a:p>
            <a:fld id="{2700798B-8158-4C60-80B8-2F412E953DBF}" type="datetimeFigureOut">
              <a:rPr lang="tr-TR" smtClean="0"/>
              <a:t>23.11.2022</a:t>
            </a:fld>
            <a:endParaRPr lang="tr-TR"/>
          </a:p>
        </p:txBody>
      </p:sp>
      <p:sp>
        <p:nvSpPr>
          <p:cNvPr id="5" name="Alt Bilgi Yer Tutucusu 4">
            <a:extLst>
              <a:ext uri="{FF2B5EF4-FFF2-40B4-BE49-F238E27FC236}">
                <a16:creationId xmlns:a16="http://schemas.microsoft.com/office/drawing/2014/main" id="{16E98768-46C5-A278-7DEB-16EA0933FCA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1885451-DE04-058B-8042-7B70FE091492}"/>
              </a:ext>
            </a:extLst>
          </p:cNvPr>
          <p:cNvSpPr>
            <a:spLocks noGrp="1"/>
          </p:cNvSpPr>
          <p:nvPr>
            <p:ph type="sldNum" sz="quarter" idx="12"/>
          </p:nvPr>
        </p:nvSpPr>
        <p:spPr/>
        <p:txBody>
          <a:bodyPr/>
          <a:lstStyle/>
          <a:p>
            <a:fld id="{36F43B8B-94D0-4DDF-A3D5-AE6A3C84AF5D}" type="slidenum">
              <a:rPr lang="tr-TR" smtClean="0"/>
              <a:t>‹#›</a:t>
            </a:fld>
            <a:endParaRPr lang="tr-TR"/>
          </a:p>
        </p:txBody>
      </p:sp>
    </p:spTree>
    <p:extLst>
      <p:ext uri="{BB962C8B-B14F-4D97-AF65-F5344CB8AC3E}">
        <p14:creationId xmlns:p14="http://schemas.microsoft.com/office/powerpoint/2010/main" val="2141464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4970B3F8-A922-E3B5-7EAA-EA2E0082F64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5EF5DE73-6476-1A64-D82F-A3DBFF0B793D}"/>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A5A64A3-9481-EFDA-017A-0577954AEF35}"/>
              </a:ext>
            </a:extLst>
          </p:cNvPr>
          <p:cNvSpPr>
            <a:spLocks noGrp="1"/>
          </p:cNvSpPr>
          <p:nvPr>
            <p:ph type="dt" sz="half" idx="10"/>
          </p:nvPr>
        </p:nvSpPr>
        <p:spPr/>
        <p:txBody>
          <a:bodyPr/>
          <a:lstStyle/>
          <a:p>
            <a:fld id="{2700798B-8158-4C60-80B8-2F412E953DBF}" type="datetimeFigureOut">
              <a:rPr lang="tr-TR" smtClean="0"/>
              <a:t>23.11.2022</a:t>
            </a:fld>
            <a:endParaRPr lang="tr-TR"/>
          </a:p>
        </p:txBody>
      </p:sp>
      <p:sp>
        <p:nvSpPr>
          <p:cNvPr id="5" name="Alt Bilgi Yer Tutucusu 4">
            <a:extLst>
              <a:ext uri="{FF2B5EF4-FFF2-40B4-BE49-F238E27FC236}">
                <a16:creationId xmlns:a16="http://schemas.microsoft.com/office/drawing/2014/main" id="{591B5C05-9B81-90D7-2085-946C9986654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DCC2141-5FAB-AD75-D3D8-61E56CA00493}"/>
              </a:ext>
            </a:extLst>
          </p:cNvPr>
          <p:cNvSpPr>
            <a:spLocks noGrp="1"/>
          </p:cNvSpPr>
          <p:nvPr>
            <p:ph type="sldNum" sz="quarter" idx="12"/>
          </p:nvPr>
        </p:nvSpPr>
        <p:spPr/>
        <p:txBody>
          <a:bodyPr/>
          <a:lstStyle/>
          <a:p>
            <a:fld id="{36F43B8B-94D0-4DDF-A3D5-AE6A3C84AF5D}" type="slidenum">
              <a:rPr lang="tr-TR" smtClean="0"/>
              <a:t>‹#›</a:t>
            </a:fld>
            <a:endParaRPr lang="tr-TR"/>
          </a:p>
        </p:txBody>
      </p:sp>
    </p:spTree>
    <p:extLst>
      <p:ext uri="{BB962C8B-B14F-4D97-AF65-F5344CB8AC3E}">
        <p14:creationId xmlns:p14="http://schemas.microsoft.com/office/powerpoint/2010/main" val="498693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72BF71-8B0A-E525-01AC-D10B7E67CF6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0BCE5F9-F6D7-9569-2D20-E228E3CCE5C8}"/>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788A98-9315-1D2E-5DA6-7D63A726532A}"/>
              </a:ext>
            </a:extLst>
          </p:cNvPr>
          <p:cNvSpPr>
            <a:spLocks noGrp="1"/>
          </p:cNvSpPr>
          <p:nvPr>
            <p:ph type="dt" sz="half" idx="10"/>
          </p:nvPr>
        </p:nvSpPr>
        <p:spPr/>
        <p:txBody>
          <a:bodyPr/>
          <a:lstStyle/>
          <a:p>
            <a:fld id="{2700798B-8158-4C60-80B8-2F412E953DBF}" type="datetimeFigureOut">
              <a:rPr lang="tr-TR" smtClean="0"/>
              <a:t>23.11.2022</a:t>
            </a:fld>
            <a:endParaRPr lang="tr-TR"/>
          </a:p>
        </p:txBody>
      </p:sp>
      <p:sp>
        <p:nvSpPr>
          <p:cNvPr id="5" name="Alt Bilgi Yer Tutucusu 4">
            <a:extLst>
              <a:ext uri="{FF2B5EF4-FFF2-40B4-BE49-F238E27FC236}">
                <a16:creationId xmlns:a16="http://schemas.microsoft.com/office/drawing/2014/main" id="{EFF1391E-8978-18A2-96D5-374E3ACCCC7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BA0DDAC-D60E-D536-5E8A-1CC49BF31328}"/>
              </a:ext>
            </a:extLst>
          </p:cNvPr>
          <p:cNvSpPr>
            <a:spLocks noGrp="1"/>
          </p:cNvSpPr>
          <p:nvPr>
            <p:ph type="sldNum" sz="quarter" idx="12"/>
          </p:nvPr>
        </p:nvSpPr>
        <p:spPr/>
        <p:txBody>
          <a:bodyPr/>
          <a:lstStyle/>
          <a:p>
            <a:fld id="{36F43B8B-94D0-4DDF-A3D5-AE6A3C84AF5D}" type="slidenum">
              <a:rPr lang="tr-TR" smtClean="0"/>
              <a:t>‹#›</a:t>
            </a:fld>
            <a:endParaRPr lang="tr-TR"/>
          </a:p>
        </p:txBody>
      </p:sp>
    </p:spTree>
    <p:extLst>
      <p:ext uri="{BB962C8B-B14F-4D97-AF65-F5344CB8AC3E}">
        <p14:creationId xmlns:p14="http://schemas.microsoft.com/office/powerpoint/2010/main" val="503809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49B2F2-56AB-F681-EE4D-E28534C8C43B}"/>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FBEC815B-740F-5018-81B5-35FE0C21DC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6198799-4A45-3DFA-8BCE-30260E4359F8}"/>
              </a:ext>
            </a:extLst>
          </p:cNvPr>
          <p:cNvSpPr>
            <a:spLocks noGrp="1"/>
          </p:cNvSpPr>
          <p:nvPr>
            <p:ph type="dt" sz="half" idx="10"/>
          </p:nvPr>
        </p:nvSpPr>
        <p:spPr/>
        <p:txBody>
          <a:bodyPr/>
          <a:lstStyle/>
          <a:p>
            <a:fld id="{2700798B-8158-4C60-80B8-2F412E953DBF}" type="datetimeFigureOut">
              <a:rPr lang="tr-TR" smtClean="0"/>
              <a:t>23.11.2022</a:t>
            </a:fld>
            <a:endParaRPr lang="tr-TR"/>
          </a:p>
        </p:txBody>
      </p:sp>
      <p:sp>
        <p:nvSpPr>
          <p:cNvPr id="5" name="Alt Bilgi Yer Tutucusu 4">
            <a:extLst>
              <a:ext uri="{FF2B5EF4-FFF2-40B4-BE49-F238E27FC236}">
                <a16:creationId xmlns:a16="http://schemas.microsoft.com/office/drawing/2014/main" id="{0B945CBD-DFE0-76CC-92F9-86BA11BCCBB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BC9A942-3B79-5A91-3FAC-2091CFB7871C}"/>
              </a:ext>
            </a:extLst>
          </p:cNvPr>
          <p:cNvSpPr>
            <a:spLocks noGrp="1"/>
          </p:cNvSpPr>
          <p:nvPr>
            <p:ph type="sldNum" sz="quarter" idx="12"/>
          </p:nvPr>
        </p:nvSpPr>
        <p:spPr/>
        <p:txBody>
          <a:bodyPr/>
          <a:lstStyle/>
          <a:p>
            <a:fld id="{36F43B8B-94D0-4DDF-A3D5-AE6A3C84AF5D}" type="slidenum">
              <a:rPr lang="tr-TR" smtClean="0"/>
              <a:t>‹#›</a:t>
            </a:fld>
            <a:endParaRPr lang="tr-TR"/>
          </a:p>
        </p:txBody>
      </p:sp>
    </p:spTree>
    <p:extLst>
      <p:ext uri="{BB962C8B-B14F-4D97-AF65-F5344CB8AC3E}">
        <p14:creationId xmlns:p14="http://schemas.microsoft.com/office/powerpoint/2010/main" val="727933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88975FB-48C4-F15E-813D-786F4ACE4B9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A450E9B-26B0-BD9C-4615-7102DBD0221A}"/>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9A6F17EA-A6D4-5491-12A1-ADCF9F52C225}"/>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6F88FDD1-7538-5C62-F396-84BAF9F71DDC}"/>
              </a:ext>
            </a:extLst>
          </p:cNvPr>
          <p:cNvSpPr>
            <a:spLocks noGrp="1"/>
          </p:cNvSpPr>
          <p:nvPr>
            <p:ph type="dt" sz="half" idx="10"/>
          </p:nvPr>
        </p:nvSpPr>
        <p:spPr/>
        <p:txBody>
          <a:bodyPr/>
          <a:lstStyle/>
          <a:p>
            <a:fld id="{2700798B-8158-4C60-80B8-2F412E953DBF}" type="datetimeFigureOut">
              <a:rPr lang="tr-TR" smtClean="0"/>
              <a:t>23.11.2022</a:t>
            </a:fld>
            <a:endParaRPr lang="tr-TR"/>
          </a:p>
        </p:txBody>
      </p:sp>
      <p:sp>
        <p:nvSpPr>
          <p:cNvPr id="6" name="Alt Bilgi Yer Tutucusu 5">
            <a:extLst>
              <a:ext uri="{FF2B5EF4-FFF2-40B4-BE49-F238E27FC236}">
                <a16:creationId xmlns:a16="http://schemas.microsoft.com/office/drawing/2014/main" id="{7B0C51AD-CDAF-E303-5638-C80D80C8F8E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9E0FBD2-2381-3BF3-09D6-B46495D68BD8}"/>
              </a:ext>
            </a:extLst>
          </p:cNvPr>
          <p:cNvSpPr>
            <a:spLocks noGrp="1"/>
          </p:cNvSpPr>
          <p:nvPr>
            <p:ph type="sldNum" sz="quarter" idx="12"/>
          </p:nvPr>
        </p:nvSpPr>
        <p:spPr/>
        <p:txBody>
          <a:bodyPr/>
          <a:lstStyle/>
          <a:p>
            <a:fld id="{36F43B8B-94D0-4DDF-A3D5-AE6A3C84AF5D}" type="slidenum">
              <a:rPr lang="tr-TR" smtClean="0"/>
              <a:t>‹#›</a:t>
            </a:fld>
            <a:endParaRPr lang="tr-TR"/>
          </a:p>
        </p:txBody>
      </p:sp>
    </p:spTree>
    <p:extLst>
      <p:ext uri="{BB962C8B-B14F-4D97-AF65-F5344CB8AC3E}">
        <p14:creationId xmlns:p14="http://schemas.microsoft.com/office/powerpoint/2010/main" val="3018530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788626A-A2FE-75B6-ADB4-29697ADE0043}"/>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DE7373E-8CC0-1A0C-3F79-3D311850F6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C1D8C4BD-7215-47EF-38E2-1151C2833AC0}"/>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7F0AF3AD-1725-7DEC-C762-EB688E724B0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91C30868-1B8C-23FB-4C7C-EC506C9BD17C}"/>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D4C77B4A-B856-3042-0CD4-9EDBEB697BEC}"/>
              </a:ext>
            </a:extLst>
          </p:cNvPr>
          <p:cNvSpPr>
            <a:spLocks noGrp="1"/>
          </p:cNvSpPr>
          <p:nvPr>
            <p:ph type="dt" sz="half" idx="10"/>
          </p:nvPr>
        </p:nvSpPr>
        <p:spPr/>
        <p:txBody>
          <a:bodyPr/>
          <a:lstStyle/>
          <a:p>
            <a:fld id="{2700798B-8158-4C60-80B8-2F412E953DBF}" type="datetimeFigureOut">
              <a:rPr lang="tr-TR" smtClean="0"/>
              <a:t>23.11.2022</a:t>
            </a:fld>
            <a:endParaRPr lang="tr-TR"/>
          </a:p>
        </p:txBody>
      </p:sp>
      <p:sp>
        <p:nvSpPr>
          <p:cNvPr id="8" name="Alt Bilgi Yer Tutucusu 7">
            <a:extLst>
              <a:ext uri="{FF2B5EF4-FFF2-40B4-BE49-F238E27FC236}">
                <a16:creationId xmlns:a16="http://schemas.microsoft.com/office/drawing/2014/main" id="{6ECB899C-3337-4981-2999-4A17507A63D7}"/>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4677F4F0-CF95-E9F3-0089-E08242E80770}"/>
              </a:ext>
            </a:extLst>
          </p:cNvPr>
          <p:cNvSpPr>
            <a:spLocks noGrp="1"/>
          </p:cNvSpPr>
          <p:nvPr>
            <p:ph type="sldNum" sz="quarter" idx="12"/>
          </p:nvPr>
        </p:nvSpPr>
        <p:spPr/>
        <p:txBody>
          <a:bodyPr/>
          <a:lstStyle/>
          <a:p>
            <a:fld id="{36F43B8B-94D0-4DDF-A3D5-AE6A3C84AF5D}" type="slidenum">
              <a:rPr lang="tr-TR" smtClean="0"/>
              <a:t>‹#›</a:t>
            </a:fld>
            <a:endParaRPr lang="tr-TR"/>
          </a:p>
        </p:txBody>
      </p:sp>
    </p:spTree>
    <p:extLst>
      <p:ext uri="{BB962C8B-B14F-4D97-AF65-F5344CB8AC3E}">
        <p14:creationId xmlns:p14="http://schemas.microsoft.com/office/powerpoint/2010/main" val="217230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EA61EA-AF7F-6913-12C0-0D767BF901B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982A3C7C-31B6-E61D-F0CE-92BE91775E62}"/>
              </a:ext>
            </a:extLst>
          </p:cNvPr>
          <p:cNvSpPr>
            <a:spLocks noGrp="1"/>
          </p:cNvSpPr>
          <p:nvPr>
            <p:ph type="dt" sz="half" idx="10"/>
          </p:nvPr>
        </p:nvSpPr>
        <p:spPr/>
        <p:txBody>
          <a:bodyPr/>
          <a:lstStyle/>
          <a:p>
            <a:fld id="{2700798B-8158-4C60-80B8-2F412E953DBF}" type="datetimeFigureOut">
              <a:rPr lang="tr-TR" smtClean="0"/>
              <a:t>23.11.2022</a:t>
            </a:fld>
            <a:endParaRPr lang="tr-TR"/>
          </a:p>
        </p:txBody>
      </p:sp>
      <p:sp>
        <p:nvSpPr>
          <p:cNvPr id="4" name="Alt Bilgi Yer Tutucusu 3">
            <a:extLst>
              <a:ext uri="{FF2B5EF4-FFF2-40B4-BE49-F238E27FC236}">
                <a16:creationId xmlns:a16="http://schemas.microsoft.com/office/drawing/2014/main" id="{008F02B9-3978-E4EE-0B49-F65C856DA3C2}"/>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5E411824-F468-53C7-4793-44F1892E14BD}"/>
              </a:ext>
            </a:extLst>
          </p:cNvPr>
          <p:cNvSpPr>
            <a:spLocks noGrp="1"/>
          </p:cNvSpPr>
          <p:nvPr>
            <p:ph type="sldNum" sz="quarter" idx="12"/>
          </p:nvPr>
        </p:nvSpPr>
        <p:spPr/>
        <p:txBody>
          <a:bodyPr/>
          <a:lstStyle/>
          <a:p>
            <a:fld id="{36F43B8B-94D0-4DDF-A3D5-AE6A3C84AF5D}" type="slidenum">
              <a:rPr lang="tr-TR" smtClean="0"/>
              <a:t>‹#›</a:t>
            </a:fld>
            <a:endParaRPr lang="tr-TR"/>
          </a:p>
        </p:txBody>
      </p:sp>
    </p:spTree>
    <p:extLst>
      <p:ext uri="{BB962C8B-B14F-4D97-AF65-F5344CB8AC3E}">
        <p14:creationId xmlns:p14="http://schemas.microsoft.com/office/powerpoint/2010/main" val="1178587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AEA94DDD-F4ED-906C-2CF2-4E4D364F244A}"/>
              </a:ext>
            </a:extLst>
          </p:cNvPr>
          <p:cNvSpPr>
            <a:spLocks noGrp="1"/>
          </p:cNvSpPr>
          <p:nvPr>
            <p:ph type="dt" sz="half" idx="10"/>
          </p:nvPr>
        </p:nvSpPr>
        <p:spPr/>
        <p:txBody>
          <a:bodyPr/>
          <a:lstStyle/>
          <a:p>
            <a:fld id="{2700798B-8158-4C60-80B8-2F412E953DBF}" type="datetimeFigureOut">
              <a:rPr lang="tr-TR" smtClean="0"/>
              <a:t>23.11.2022</a:t>
            </a:fld>
            <a:endParaRPr lang="tr-TR"/>
          </a:p>
        </p:txBody>
      </p:sp>
      <p:sp>
        <p:nvSpPr>
          <p:cNvPr id="3" name="Alt Bilgi Yer Tutucusu 2">
            <a:extLst>
              <a:ext uri="{FF2B5EF4-FFF2-40B4-BE49-F238E27FC236}">
                <a16:creationId xmlns:a16="http://schemas.microsoft.com/office/drawing/2014/main" id="{F41D71AA-2F95-9CAC-1A64-8780807ED356}"/>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667341B1-AB7C-38E5-0985-DCE6A9D211E2}"/>
              </a:ext>
            </a:extLst>
          </p:cNvPr>
          <p:cNvSpPr>
            <a:spLocks noGrp="1"/>
          </p:cNvSpPr>
          <p:nvPr>
            <p:ph type="sldNum" sz="quarter" idx="12"/>
          </p:nvPr>
        </p:nvSpPr>
        <p:spPr/>
        <p:txBody>
          <a:bodyPr/>
          <a:lstStyle/>
          <a:p>
            <a:fld id="{36F43B8B-94D0-4DDF-A3D5-AE6A3C84AF5D}" type="slidenum">
              <a:rPr lang="tr-TR" smtClean="0"/>
              <a:t>‹#›</a:t>
            </a:fld>
            <a:endParaRPr lang="tr-TR"/>
          </a:p>
        </p:txBody>
      </p:sp>
    </p:spTree>
    <p:extLst>
      <p:ext uri="{BB962C8B-B14F-4D97-AF65-F5344CB8AC3E}">
        <p14:creationId xmlns:p14="http://schemas.microsoft.com/office/powerpoint/2010/main" val="2922545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CDE59C0-7EDC-166D-C028-BBFD8EFC2D0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008193D-89ED-C4E1-B707-6B387EB50B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498797A7-C8B6-E137-22EE-4DE394E2DA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2730863-06AF-D9F2-4D04-84D9FE094BBB}"/>
              </a:ext>
            </a:extLst>
          </p:cNvPr>
          <p:cNvSpPr>
            <a:spLocks noGrp="1"/>
          </p:cNvSpPr>
          <p:nvPr>
            <p:ph type="dt" sz="half" idx="10"/>
          </p:nvPr>
        </p:nvSpPr>
        <p:spPr/>
        <p:txBody>
          <a:bodyPr/>
          <a:lstStyle/>
          <a:p>
            <a:fld id="{2700798B-8158-4C60-80B8-2F412E953DBF}" type="datetimeFigureOut">
              <a:rPr lang="tr-TR" smtClean="0"/>
              <a:t>23.11.2022</a:t>
            </a:fld>
            <a:endParaRPr lang="tr-TR"/>
          </a:p>
        </p:txBody>
      </p:sp>
      <p:sp>
        <p:nvSpPr>
          <p:cNvPr id="6" name="Alt Bilgi Yer Tutucusu 5">
            <a:extLst>
              <a:ext uri="{FF2B5EF4-FFF2-40B4-BE49-F238E27FC236}">
                <a16:creationId xmlns:a16="http://schemas.microsoft.com/office/drawing/2014/main" id="{72B009CD-C592-F14B-9A0B-7D14A84A90E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7C4CBA5-A788-A870-37EE-0C4F3BE3D4CE}"/>
              </a:ext>
            </a:extLst>
          </p:cNvPr>
          <p:cNvSpPr>
            <a:spLocks noGrp="1"/>
          </p:cNvSpPr>
          <p:nvPr>
            <p:ph type="sldNum" sz="quarter" idx="12"/>
          </p:nvPr>
        </p:nvSpPr>
        <p:spPr/>
        <p:txBody>
          <a:bodyPr/>
          <a:lstStyle/>
          <a:p>
            <a:fld id="{36F43B8B-94D0-4DDF-A3D5-AE6A3C84AF5D}" type="slidenum">
              <a:rPr lang="tr-TR" smtClean="0"/>
              <a:t>‹#›</a:t>
            </a:fld>
            <a:endParaRPr lang="tr-TR"/>
          </a:p>
        </p:txBody>
      </p:sp>
    </p:spTree>
    <p:extLst>
      <p:ext uri="{BB962C8B-B14F-4D97-AF65-F5344CB8AC3E}">
        <p14:creationId xmlns:p14="http://schemas.microsoft.com/office/powerpoint/2010/main" val="3920769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92875A-17AF-2F08-19F5-E2074441490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AE5BB0A-246E-7082-2170-CA9112CC1C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E467E1D3-339D-F3CB-5C91-F764D0D47E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A501CEA-3AE0-22B9-A238-E2142B9EF739}"/>
              </a:ext>
            </a:extLst>
          </p:cNvPr>
          <p:cNvSpPr>
            <a:spLocks noGrp="1"/>
          </p:cNvSpPr>
          <p:nvPr>
            <p:ph type="dt" sz="half" idx="10"/>
          </p:nvPr>
        </p:nvSpPr>
        <p:spPr/>
        <p:txBody>
          <a:bodyPr/>
          <a:lstStyle/>
          <a:p>
            <a:fld id="{2700798B-8158-4C60-80B8-2F412E953DBF}" type="datetimeFigureOut">
              <a:rPr lang="tr-TR" smtClean="0"/>
              <a:t>23.11.2022</a:t>
            </a:fld>
            <a:endParaRPr lang="tr-TR"/>
          </a:p>
        </p:txBody>
      </p:sp>
      <p:sp>
        <p:nvSpPr>
          <p:cNvPr id="6" name="Alt Bilgi Yer Tutucusu 5">
            <a:extLst>
              <a:ext uri="{FF2B5EF4-FFF2-40B4-BE49-F238E27FC236}">
                <a16:creationId xmlns:a16="http://schemas.microsoft.com/office/drawing/2014/main" id="{D7BE7008-6C71-DA5A-4990-869A414026E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4C803A6-611C-FA65-95B7-3BB44BF819FE}"/>
              </a:ext>
            </a:extLst>
          </p:cNvPr>
          <p:cNvSpPr>
            <a:spLocks noGrp="1"/>
          </p:cNvSpPr>
          <p:nvPr>
            <p:ph type="sldNum" sz="quarter" idx="12"/>
          </p:nvPr>
        </p:nvSpPr>
        <p:spPr/>
        <p:txBody>
          <a:bodyPr/>
          <a:lstStyle/>
          <a:p>
            <a:fld id="{36F43B8B-94D0-4DDF-A3D5-AE6A3C84AF5D}" type="slidenum">
              <a:rPr lang="tr-TR" smtClean="0"/>
              <a:t>‹#›</a:t>
            </a:fld>
            <a:endParaRPr lang="tr-TR"/>
          </a:p>
        </p:txBody>
      </p:sp>
    </p:spTree>
    <p:extLst>
      <p:ext uri="{BB962C8B-B14F-4D97-AF65-F5344CB8AC3E}">
        <p14:creationId xmlns:p14="http://schemas.microsoft.com/office/powerpoint/2010/main" val="3368814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4250E595-9A19-0ED1-83A4-1D3A42382D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5968C6E-ECE9-35AE-CF44-9C7243C344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AFD08D3-26B1-3CFF-9298-906AA8208B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00798B-8158-4C60-80B8-2F412E953DBF}" type="datetimeFigureOut">
              <a:rPr lang="tr-TR" smtClean="0"/>
              <a:t>23.11.2022</a:t>
            </a:fld>
            <a:endParaRPr lang="tr-TR"/>
          </a:p>
        </p:txBody>
      </p:sp>
      <p:sp>
        <p:nvSpPr>
          <p:cNvPr id="5" name="Alt Bilgi Yer Tutucusu 4">
            <a:extLst>
              <a:ext uri="{FF2B5EF4-FFF2-40B4-BE49-F238E27FC236}">
                <a16:creationId xmlns:a16="http://schemas.microsoft.com/office/drawing/2014/main" id="{E92402C2-9386-00F7-0691-6D8F872CAB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C0111CBC-2B99-A025-6532-ED82E45B55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F43B8B-94D0-4DDF-A3D5-AE6A3C84AF5D}" type="slidenum">
              <a:rPr lang="tr-TR" smtClean="0"/>
              <a:t>‹#›</a:t>
            </a:fld>
            <a:endParaRPr lang="tr-TR"/>
          </a:p>
        </p:txBody>
      </p:sp>
    </p:spTree>
    <p:extLst>
      <p:ext uri="{BB962C8B-B14F-4D97-AF65-F5344CB8AC3E}">
        <p14:creationId xmlns:p14="http://schemas.microsoft.com/office/powerpoint/2010/main" val="35183229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6DD1B39-0B58-775A-C204-82885AF71FA0}"/>
              </a:ext>
            </a:extLst>
          </p:cNvPr>
          <p:cNvSpPr>
            <a:spLocks noGrp="1"/>
          </p:cNvSpPr>
          <p:nvPr>
            <p:ph type="ctrTitle"/>
          </p:nvPr>
        </p:nvSpPr>
        <p:spPr>
          <a:xfrm>
            <a:off x="1524000" y="1224280"/>
            <a:ext cx="9814560" cy="2387600"/>
          </a:xfrm>
        </p:spPr>
        <p:txBody>
          <a:bodyPr>
            <a:normAutofit fontScale="90000"/>
          </a:bodyPr>
          <a:lstStyle/>
          <a:p>
            <a:r>
              <a:rPr lang="tr-TR" sz="4000" b="1" dirty="0">
                <a:solidFill>
                  <a:srgbClr val="C00000"/>
                </a:solidFill>
                <a:latin typeface="Arial Black" panose="020B0A04020102020204" pitchFamily="34" charset="0"/>
              </a:rPr>
              <a:t>Halk Sağlığının Geleceği</a:t>
            </a:r>
            <a:br>
              <a:rPr lang="tr-TR" sz="4000" b="1" dirty="0">
                <a:solidFill>
                  <a:srgbClr val="C00000"/>
                </a:solidFill>
                <a:latin typeface="Arial Black" panose="020B0A04020102020204" pitchFamily="34" charset="0"/>
              </a:rPr>
            </a:br>
            <a:r>
              <a:rPr lang="tr-TR" sz="4000" b="1" dirty="0">
                <a:solidFill>
                  <a:srgbClr val="C00000"/>
                </a:solidFill>
                <a:latin typeface="Arial Black" panose="020B0A04020102020204" pitchFamily="34" charset="0"/>
              </a:rPr>
              <a:t>ve</a:t>
            </a:r>
            <a:br>
              <a:rPr lang="tr-TR" sz="4000" b="1" dirty="0">
                <a:solidFill>
                  <a:srgbClr val="C00000"/>
                </a:solidFill>
                <a:latin typeface="Arial Black" panose="020B0A04020102020204" pitchFamily="34" charset="0"/>
              </a:rPr>
            </a:br>
            <a:r>
              <a:rPr lang="tr-TR" sz="4000" b="1" dirty="0">
                <a:solidFill>
                  <a:srgbClr val="C00000"/>
                </a:solidFill>
                <a:latin typeface="Arial Black" panose="020B0A04020102020204" pitchFamily="34" charset="0"/>
              </a:rPr>
              <a:t>Türkiye Çevre ve Halk Sağlığı Kurumu </a:t>
            </a:r>
            <a:br>
              <a:rPr lang="tr-TR" sz="4000" b="1" dirty="0">
                <a:solidFill>
                  <a:srgbClr val="C00000"/>
                </a:solidFill>
                <a:latin typeface="Arial Black" panose="020B0A04020102020204" pitchFamily="34" charset="0"/>
              </a:rPr>
            </a:br>
            <a:r>
              <a:rPr lang="tr-TR" sz="4000" b="1" dirty="0">
                <a:solidFill>
                  <a:srgbClr val="7030A0"/>
                </a:solidFill>
                <a:latin typeface="Arial Black" panose="020B0A04020102020204" pitchFamily="34" charset="0"/>
              </a:rPr>
              <a:t>(Bir Öneri)</a:t>
            </a:r>
          </a:p>
        </p:txBody>
      </p:sp>
      <p:sp>
        <p:nvSpPr>
          <p:cNvPr id="3" name="Alt Başlık 2">
            <a:extLst>
              <a:ext uri="{FF2B5EF4-FFF2-40B4-BE49-F238E27FC236}">
                <a16:creationId xmlns:a16="http://schemas.microsoft.com/office/drawing/2014/main" id="{8A1DFBB9-2A8E-981F-65FE-C8127E221F3A}"/>
              </a:ext>
            </a:extLst>
          </p:cNvPr>
          <p:cNvSpPr>
            <a:spLocks noGrp="1"/>
          </p:cNvSpPr>
          <p:nvPr>
            <p:ph type="subTitle" idx="1"/>
          </p:nvPr>
        </p:nvSpPr>
        <p:spPr>
          <a:xfrm>
            <a:off x="1524000" y="4536758"/>
            <a:ext cx="9144000" cy="1655762"/>
          </a:xfrm>
        </p:spPr>
        <p:txBody>
          <a:bodyPr/>
          <a:lstStyle/>
          <a:p>
            <a:r>
              <a:rPr lang="tr-TR" sz="3200" dirty="0">
                <a:solidFill>
                  <a:srgbClr val="C00000"/>
                </a:solidFill>
              </a:rPr>
              <a:t>Prof. Dr. Zafer Öztek</a:t>
            </a:r>
          </a:p>
          <a:p>
            <a:r>
              <a:rPr lang="tr-TR" dirty="0">
                <a:solidFill>
                  <a:srgbClr val="C00000"/>
                </a:solidFill>
              </a:rPr>
              <a:t>4 Aralık 2022</a:t>
            </a:r>
          </a:p>
          <a:p>
            <a:r>
              <a:rPr lang="tr-TR" dirty="0">
                <a:solidFill>
                  <a:srgbClr val="C00000"/>
                </a:solidFill>
              </a:rPr>
              <a:t>Antalya</a:t>
            </a:r>
          </a:p>
        </p:txBody>
      </p:sp>
    </p:spTree>
    <p:extLst>
      <p:ext uri="{BB962C8B-B14F-4D97-AF65-F5344CB8AC3E}">
        <p14:creationId xmlns:p14="http://schemas.microsoft.com/office/powerpoint/2010/main" val="26596603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DF9306C-4905-BAD3-C2E9-78AE348D17F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1671C35-6D82-451A-EE90-95F573383171}"/>
              </a:ext>
            </a:extLst>
          </p:cNvPr>
          <p:cNvSpPr>
            <a:spLocks noGrp="1"/>
          </p:cNvSpPr>
          <p:nvPr>
            <p:ph idx="1"/>
          </p:nvPr>
        </p:nvSpPr>
        <p:spPr>
          <a:xfrm>
            <a:off x="838200" y="2018665"/>
            <a:ext cx="10515600" cy="4351338"/>
          </a:xfrm>
        </p:spPr>
        <p:txBody>
          <a:bodyPr/>
          <a:lstStyle/>
          <a:p>
            <a:pPr marL="0" indent="0" algn="ctr">
              <a:buNone/>
            </a:pPr>
            <a:r>
              <a:rPr lang="tr-TR" sz="44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Çevre ve Şehircilik Bakanlığı </a:t>
            </a:r>
          </a:p>
          <a:p>
            <a:pPr marL="0" indent="0" algn="ctr">
              <a:buNone/>
            </a:pPr>
            <a:r>
              <a:rPr lang="tr-TR" sz="4400" dirty="0">
                <a:effectLst/>
                <a:latin typeface="Calibri" panose="020F0502020204030204" pitchFamily="34" charset="0"/>
                <a:ea typeface="Calibri" panose="020F0502020204030204" pitchFamily="34" charset="0"/>
                <a:cs typeface="Calibri" panose="020F0502020204030204" pitchFamily="34" charset="0"/>
              </a:rPr>
              <a:t>tam yetkili gibi görülmektedir. </a:t>
            </a:r>
          </a:p>
        </p:txBody>
      </p:sp>
    </p:spTree>
    <p:extLst>
      <p:ext uri="{BB962C8B-B14F-4D97-AF65-F5344CB8AC3E}">
        <p14:creationId xmlns:p14="http://schemas.microsoft.com/office/powerpoint/2010/main" val="33262328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8A9C58-8A87-7E00-E403-04CE1B5318A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107F9EF-B427-680D-0867-946B7F1A8C6E}"/>
              </a:ext>
            </a:extLst>
          </p:cNvPr>
          <p:cNvSpPr>
            <a:spLocks noGrp="1"/>
          </p:cNvSpPr>
          <p:nvPr>
            <p:ph idx="1"/>
          </p:nvPr>
        </p:nvSpPr>
        <p:spPr>
          <a:xfrm>
            <a:off x="960120" y="1527650"/>
            <a:ext cx="10515600" cy="5137309"/>
          </a:xfrm>
        </p:spPr>
        <p:txBody>
          <a:bodyPr>
            <a:normAutofit/>
          </a:bodyPr>
          <a:lstStyle/>
          <a:p>
            <a:r>
              <a:rPr lang="tr-TR" sz="4000" dirty="0">
                <a:effectLst/>
                <a:latin typeface="Calibri" panose="020F0502020204030204" pitchFamily="34" charset="0"/>
                <a:ea typeface="Calibri" panose="020F0502020204030204" pitchFamily="34" charset="0"/>
                <a:cs typeface="Calibri" panose="020F0502020204030204" pitchFamily="34" charset="0"/>
              </a:rPr>
              <a:t>Bakanlık içindeki </a:t>
            </a:r>
            <a:r>
              <a:rPr lang="tr-TR" sz="40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Yüksek Çevre Kurulu </a:t>
            </a:r>
            <a:r>
              <a:rPr lang="tr-TR" sz="4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çevre konularına ilişkin uyuşmazlıklarda </a:t>
            </a:r>
            <a:r>
              <a:rPr lang="tr-TR" sz="40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son kararı</a:t>
            </a:r>
            <a:r>
              <a:rPr lang="tr-TR" sz="4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tr-TR" sz="4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vermektedir. </a:t>
            </a:r>
          </a:p>
          <a:p>
            <a:endParaRPr lang="tr-TR" sz="4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r>
              <a:rPr lang="tr-TR" sz="4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Başka bir deyişle</a:t>
            </a:r>
            <a:r>
              <a:rPr lang="tr-TR" sz="40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tr-TR" sz="40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Çevre ve Şehircilik Bakanlığı hem uygulamayı başlatan kurum hem de son kararı veren hakemdir. </a:t>
            </a:r>
          </a:p>
          <a:p>
            <a:endParaRPr lang="tr-TR" dirty="0"/>
          </a:p>
        </p:txBody>
      </p:sp>
    </p:spTree>
    <p:extLst>
      <p:ext uri="{BB962C8B-B14F-4D97-AF65-F5344CB8AC3E}">
        <p14:creationId xmlns:p14="http://schemas.microsoft.com/office/powerpoint/2010/main" val="35570107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6D5F9B-6E8D-060C-1684-CD2BF41480D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7BB21E8-D484-4E29-A8EE-6AFCFFFB6F3E}"/>
              </a:ext>
            </a:extLst>
          </p:cNvPr>
          <p:cNvSpPr>
            <a:spLocks noGrp="1"/>
          </p:cNvSpPr>
          <p:nvPr>
            <p:ph idx="1"/>
          </p:nvPr>
        </p:nvSpPr>
        <p:spPr>
          <a:xfrm>
            <a:off x="838200" y="1962625"/>
            <a:ext cx="10515600" cy="5464969"/>
          </a:xfrm>
        </p:spPr>
        <p:txBody>
          <a:bodyPr>
            <a:normAutofit/>
          </a:bodyPr>
          <a:lstStyle/>
          <a:p>
            <a:r>
              <a:rPr lang="tr-TR" sz="4000" dirty="0">
                <a:effectLst/>
                <a:latin typeface="Calibri" panose="020F0502020204030204" pitchFamily="34" charset="0"/>
                <a:ea typeface="Calibri" panose="020F0502020204030204" pitchFamily="34" charset="0"/>
                <a:cs typeface="Calibri" panose="020F0502020204030204" pitchFamily="34" charset="0"/>
              </a:rPr>
              <a:t>Çevresel etki değerlendirme </a:t>
            </a:r>
            <a:r>
              <a:rPr lang="tr-TR" sz="40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(ÇED) </a:t>
            </a:r>
            <a:r>
              <a:rPr lang="tr-TR" sz="4000" dirty="0">
                <a:effectLst/>
                <a:latin typeface="Calibri" panose="020F0502020204030204" pitchFamily="34" charset="0"/>
                <a:ea typeface="Calibri" panose="020F0502020204030204" pitchFamily="34" charset="0"/>
                <a:cs typeface="Calibri" panose="020F0502020204030204" pitchFamily="34" charset="0"/>
              </a:rPr>
              <a:t>raporları da aynı Bakanlığın kontrolündedir. </a:t>
            </a:r>
          </a:p>
          <a:p>
            <a:r>
              <a:rPr lang="tr-TR" sz="4000" dirty="0">
                <a:effectLst/>
                <a:latin typeface="Calibri" panose="020F0502020204030204" pitchFamily="34" charset="0"/>
                <a:ea typeface="Calibri" panose="020F0502020204030204" pitchFamily="34" charset="0"/>
                <a:cs typeface="Calibri" panose="020F0502020204030204" pitchFamily="34" charset="0"/>
              </a:rPr>
              <a:t>Oysa ÇED raporlarının tamamen </a:t>
            </a:r>
            <a:r>
              <a:rPr lang="tr-TR" sz="40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bilimsel ve özerk </a:t>
            </a:r>
            <a:r>
              <a:rPr lang="tr-TR" sz="4000" dirty="0">
                <a:effectLst/>
                <a:latin typeface="Calibri" panose="020F0502020204030204" pitchFamily="34" charset="0"/>
                <a:ea typeface="Calibri" panose="020F0502020204030204" pitchFamily="34" charset="0"/>
                <a:cs typeface="Calibri" panose="020F0502020204030204" pitchFamily="34" charset="0"/>
              </a:rPr>
              <a:t>bir yapı içinde ele alınması evrensel bir kuraldır.</a:t>
            </a:r>
            <a:endParaRPr lang="tr-TR"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91436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7C5206D-711A-99D1-DD52-5C341939FA36}"/>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D42A835F-496B-A9CB-C02A-CCA17A42B746}"/>
              </a:ext>
            </a:extLst>
          </p:cNvPr>
          <p:cNvSpPr>
            <a:spLocks noGrp="1"/>
          </p:cNvSpPr>
          <p:nvPr>
            <p:ph idx="1"/>
          </p:nvPr>
        </p:nvSpPr>
        <p:spPr/>
        <p:txBody>
          <a:bodyPr/>
          <a:lstStyle/>
          <a:p>
            <a:r>
              <a:rPr lang="tr-TR" sz="4400" dirty="0">
                <a:effectLst/>
                <a:latin typeface="Calibri" panose="020F0502020204030204" pitchFamily="34" charset="0"/>
                <a:ea typeface="Calibri" panose="020F0502020204030204" pitchFamily="34" charset="0"/>
                <a:cs typeface="Times New Roman" panose="02020603050405020304" pitchFamily="18" charset="0"/>
              </a:rPr>
              <a:t>Bu sakıncaları önleyecek mekanizmaların siyasi kadroların etkilerinden arındırılması ve tamamen bilimsel yaklaşımlarla ve özerk bir anlayışla işletilmesine ve </a:t>
            </a:r>
            <a:r>
              <a:rPr lang="tr-TR" sz="4400" dirty="0">
                <a:effectLst/>
                <a:latin typeface="Calibri" panose="020F0502020204030204" pitchFamily="34" charset="0"/>
                <a:ea typeface="Calibri" panose="020F0502020204030204" pitchFamily="34" charset="0"/>
                <a:cs typeface="Calibri" panose="020F0502020204030204" pitchFamily="34" charset="0"/>
              </a:rPr>
              <a:t>her türlü müdahalenin dışında kalan, </a:t>
            </a:r>
            <a:r>
              <a:rPr lang="tr-TR" sz="44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bağımsız, özerk, bilimsel </a:t>
            </a:r>
            <a:r>
              <a:rPr lang="tr-TR" sz="4400" dirty="0">
                <a:effectLst/>
                <a:latin typeface="Calibri" panose="020F0502020204030204" pitchFamily="34" charset="0"/>
                <a:ea typeface="Calibri" panose="020F0502020204030204" pitchFamily="34" charset="0"/>
                <a:cs typeface="Calibri" panose="020F0502020204030204" pitchFamily="34" charset="0"/>
              </a:rPr>
              <a:t>bir yapıya ihtiyaç vardır.</a:t>
            </a:r>
            <a:endParaRPr lang="tr-TR" sz="44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10381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9CA457-1BAF-776E-EEDC-DFF7B964D0A8}"/>
              </a:ext>
            </a:extLst>
          </p:cNvPr>
          <p:cNvSpPr>
            <a:spLocks noGrp="1"/>
          </p:cNvSpPr>
          <p:nvPr>
            <p:ph type="title"/>
          </p:nvPr>
        </p:nvSpPr>
        <p:spPr/>
        <p:txBody>
          <a:bodyPr>
            <a:normAutofit/>
          </a:bodyPr>
          <a:lstStyle/>
          <a:p>
            <a:pPr algn="ctr"/>
            <a:r>
              <a:rPr lang="tr-TR" sz="4000" dirty="0">
                <a:solidFill>
                  <a:srgbClr val="FF0000"/>
                </a:solidFill>
                <a:latin typeface="Calibri" panose="020F0502020204030204" pitchFamily="34" charset="0"/>
                <a:ea typeface="Calibri" panose="020F0502020204030204" pitchFamily="34" charset="0"/>
                <a:cs typeface="Times New Roman" panose="02020603050405020304" pitchFamily="18" charset="0"/>
              </a:rPr>
              <a:t>“</a:t>
            </a:r>
            <a:r>
              <a:rPr lang="tr-TR" sz="40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Türkiye Çevre ve Halk Sağlığı Kurumu</a:t>
            </a:r>
            <a:r>
              <a:rPr lang="tr-TR" sz="40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br>
              <a:rPr lang="tr-TR" sz="4000" dirty="0">
                <a:solidFill>
                  <a:srgbClr val="FF0000"/>
                </a:solidFill>
                <a:latin typeface="Calibri" panose="020F0502020204030204" pitchFamily="34" charset="0"/>
                <a:ea typeface="Calibri" panose="020F0502020204030204" pitchFamily="34" charset="0"/>
                <a:cs typeface="Times New Roman" panose="02020603050405020304" pitchFamily="18" charset="0"/>
              </a:rPr>
            </a:br>
            <a:r>
              <a:rPr lang="tr-TR" sz="4000" dirty="0">
                <a:solidFill>
                  <a:srgbClr val="FF0000"/>
                </a:solidFill>
                <a:latin typeface="Calibri" panose="020F0502020204030204" pitchFamily="34" charset="0"/>
                <a:ea typeface="Calibri" panose="020F0502020204030204" pitchFamily="34" charset="0"/>
                <a:cs typeface="Times New Roman" panose="02020603050405020304" pitchFamily="18" charset="0"/>
              </a:rPr>
              <a:t>Yeni Anayasayla ilgili varsayımlar</a:t>
            </a:r>
            <a:endParaRPr lang="tr-TR" dirty="0">
              <a:solidFill>
                <a:srgbClr val="0070C0"/>
              </a:solidFill>
            </a:endParaRPr>
          </a:p>
        </p:txBody>
      </p:sp>
      <p:sp>
        <p:nvSpPr>
          <p:cNvPr id="3" name="İçerik Yer Tutucusu 2">
            <a:extLst>
              <a:ext uri="{FF2B5EF4-FFF2-40B4-BE49-F238E27FC236}">
                <a16:creationId xmlns:a16="http://schemas.microsoft.com/office/drawing/2014/main" id="{A470CF62-5DCD-2B1D-06A9-39EA39A7E2F0}"/>
              </a:ext>
            </a:extLst>
          </p:cNvPr>
          <p:cNvSpPr>
            <a:spLocks noGrp="1"/>
          </p:cNvSpPr>
          <p:nvPr>
            <p:ph idx="1"/>
          </p:nvPr>
        </p:nvSpPr>
        <p:spPr>
          <a:xfrm>
            <a:off x="1905000" y="2232024"/>
            <a:ext cx="10515600" cy="4849496"/>
          </a:xfrm>
        </p:spPr>
        <p:txBody>
          <a:bodyPr>
            <a:normAutofit/>
          </a:bodyPr>
          <a:lstStyle/>
          <a:p>
            <a:r>
              <a:rPr lang="tr-TR" sz="4000" dirty="0">
                <a:effectLst/>
                <a:latin typeface="Calibri" panose="020F0502020204030204" pitchFamily="34" charset="0"/>
                <a:ea typeface="Calibri" panose="020F0502020204030204" pitchFamily="34" charset="0"/>
                <a:cs typeface="Times New Roman" panose="02020603050405020304" pitchFamily="18" charset="0"/>
              </a:rPr>
              <a:t>sosyal devlet anlayışı,</a:t>
            </a:r>
          </a:p>
          <a:p>
            <a:r>
              <a:rPr lang="tr-TR" sz="4000" dirty="0">
                <a:effectLst/>
                <a:latin typeface="Calibri" panose="020F0502020204030204" pitchFamily="34" charset="0"/>
                <a:ea typeface="Calibri" panose="020F0502020204030204" pitchFamily="34" charset="0"/>
                <a:cs typeface="Times New Roman" panose="02020603050405020304" pitchFamily="18" charset="0"/>
              </a:rPr>
              <a:t>kuvvetler ayrılığı sağlanacak, </a:t>
            </a:r>
          </a:p>
          <a:p>
            <a:r>
              <a:rPr lang="tr-TR" sz="4000" dirty="0">
                <a:effectLst/>
                <a:latin typeface="Calibri" panose="020F0502020204030204" pitchFamily="34" charset="0"/>
                <a:ea typeface="Calibri" panose="020F0502020204030204" pitchFamily="34" charset="0"/>
                <a:cs typeface="Times New Roman" panose="02020603050405020304" pitchFamily="18" charset="0"/>
              </a:rPr>
              <a:t>özerk yapılar güçlendirilecek, </a:t>
            </a:r>
          </a:p>
          <a:p>
            <a:r>
              <a:rPr lang="tr-TR" sz="4000" dirty="0">
                <a:effectLst/>
                <a:latin typeface="Calibri" panose="020F0502020204030204" pitchFamily="34" charset="0"/>
                <a:ea typeface="Calibri" panose="020F0502020204030204" pitchFamily="34" charset="0"/>
                <a:cs typeface="Times New Roman" panose="02020603050405020304" pitchFamily="18" charset="0"/>
              </a:rPr>
              <a:t>kanıta dayalı kararlar teşvik edecek,</a:t>
            </a:r>
          </a:p>
          <a:p>
            <a:r>
              <a:rPr lang="tr-TR" sz="4000" dirty="0">
                <a:latin typeface="Calibri" panose="020F0502020204030204" pitchFamily="34" charset="0"/>
                <a:ea typeface="Calibri" panose="020F0502020204030204" pitchFamily="34" charset="0"/>
                <a:cs typeface="Times New Roman" panose="02020603050405020304" pitchFamily="18" charset="0"/>
              </a:rPr>
              <a:t>atamalarda liyakat sağlanacak,</a:t>
            </a:r>
            <a:r>
              <a:rPr lang="tr-TR" sz="4000" dirty="0">
                <a:effectLst/>
                <a:latin typeface="Calibri" panose="020F0502020204030204" pitchFamily="34" charset="0"/>
                <a:ea typeface="Calibri" panose="020F0502020204030204" pitchFamily="34" charset="0"/>
                <a:cs typeface="Times New Roman" panose="02020603050405020304" pitchFamily="18" charset="0"/>
              </a:rPr>
              <a:t> </a:t>
            </a:r>
          </a:p>
          <a:p>
            <a:r>
              <a:rPr lang="tr-TR" sz="4000" dirty="0">
                <a:latin typeface="Calibri" panose="020F0502020204030204" pitchFamily="34" charset="0"/>
                <a:ea typeface="Calibri" panose="020F0502020204030204" pitchFamily="34" charset="0"/>
                <a:cs typeface="Times New Roman" panose="02020603050405020304" pitchFamily="18" charset="0"/>
              </a:rPr>
              <a:t>ö</a:t>
            </a:r>
            <a:r>
              <a:rPr lang="tr-TR" sz="4000" dirty="0">
                <a:effectLst/>
                <a:latin typeface="Calibri" panose="020F0502020204030204" pitchFamily="34" charset="0"/>
                <a:ea typeface="Calibri" panose="020F0502020204030204" pitchFamily="34" charset="0"/>
                <a:cs typeface="Times New Roman" panose="02020603050405020304" pitchFamily="18" charset="0"/>
              </a:rPr>
              <a:t>zgür çalışma ve karar ortamı sağlanacak. </a:t>
            </a:r>
          </a:p>
        </p:txBody>
      </p:sp>
    </p:spTree>
    <p:extLst>
      <p:ext uri="{BB962C8B-B14F-4D97-AF65-F5344CB8AC3E}">
        <p14:creationId xmlns:p14="http://schemas.microsoft.com/office/powerpoint/2010/main" val="36123831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4880BD-6D56-ADE0-D464-EA7972276A6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672F096-1CD8-7894-BF5E-AED1F7967BE1}"/>
              </a:ext>
            </a:extLst>
          </p:cNvPr>
          <p:cNvSpPr>
            <a:spLocks noGrp="1"/>
          </p:cNvSpPr>
          <p:nvPr>
            <p:ph idx="1"/>
          </p:nvPr>
        </p:nvSpPr>
        <p:spPr>
          <a:xfrm>
            <a:off x="838200" y="799464"/>
            <a:ext cx="10515600" cy="5693411"/>
          </a:xfrm>
        </p:spPr>
        <p:txBody>
          <a:bodyPr>
            <a:normAutofit/>
          </a:bodyPr>
          <a:lstStyle/>
          <a:p>
            <a:r>
              <a:rPr lang="tr-TR" sz="4400" dirty="0">
                <a:effectLst/>
                <a:latin typeface="Calibri" panose="020F0502020204030204" pitchFamily="34" charset="0"/>
                <a:ea typeface="Calibri" panose="020F0502020204030204" pitchFamily="34" charset="0"/>
                <a:cs typeface="Times New Roman" panose="02020603050405020304" pitchFamily="18" charset="0"/>
              </a:rPr>
              <a:t>Türkiye Çevre ve Halk Sağlığı Kurumuna benzer </a:t>
            </a:r>
            <a:r>
              <a:rPr lang="tr-TR" sz="4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t>
            </a:r>
            <a:r>
              <a:rPr lang="tr-TR" sz="4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Düzenleyici ve Denetleyici Kurumlar</a:t>
            </a:r>
            <a:r>
              <a:rPr lang="tr-TR" sz="4400" dirty="0">
                <a:effectLst/>
                <a:latin typeface="Calibri" panose="020F0502020204030204" pitchFamily="34" charset="0"/>
                <a:ea typeface="Calibri" panose="020F0502020204030204" pitchFamily="34" charset="0"/>
                <a:cs typeface="Times New Roman" panose="02020603050405020304" pitchFamily="18" charset="0"/>
              </a:rPr>
              <a:t>” geçmişte olmuştur halen işlevsel olanlar da vardır. </a:t>
            </a:r>
          </a:p>
          <a:p>
            <a:pPr marL="1257300" lvl="2" indent="-342900" algn="just">
              <a:lnSpc>
                <a:spcPct val="107000"/>
              </a:lnSpc>
              <a:buFont typeface="Symbol" panose="05050102010706020507" pitchFamily="18" charset="2"/>
              <a:buChar char=""/>
            </a:pPr>
            <a:r>
              <a:rPr lang="tr-TR" sz="2800" dirty="0">
                <a:latin typeface="Calibri" panose="020F0502020204030204" pitchFamily="34" charset="0"/>
                <a:ea typeface="Calibri" panose="020F0502020204030204" pitchFamily="34" charset="0"/>
                <a:cs typeface="Calibri" panose="020F0502020204030204" pitchFamily="34" charset="0"/>
              </a:rPr>
              <a:t>Türkiye Atom Enerjisi Kurumu</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marL="1257300" lvl="2" indent="-342900" algn="just">
              <a:lnSpc>
                <a:spcPct val="107000"/>
              </a:lnSpc>
              <a:buFont typeface="Symbol" panose="05050102010706020507" pitchFamily="18" charset="2"/>
              <a:buChar char=""/>
            </a:pPr>
            <a:r>
              <a:rPr lang="tr-TR" sz="2800" dirty="0">
                <a:solidFill>
                  <a:srgbClr val="000000"/>
                </a:solidFill>
                <a:latin typeface="Calibri" panose="020F0502020204030204" pitchFamily="34" charset="0"/>
                <a:ea typeface="Calibri" panose="020F0502020204030204" pitchFamily="34" charset="0"/>
                <a:cs typeface="Calibri" panose="020F0502020204030204" pitchFamily="34" charset="0"/>
              </a:rPr>
              <a:t>Bankacılık Düzenleme ve Denetleme Kurumu</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marL="1257300" lvl="2" indent="-342900" algn="just">
              <a:lnSpc>
                <a:spcPct val="107000"/>
              </a:lnSpc>
              <a:buFont typeface="Symbol" panose="05050102010706020507" pitchFamily="18" charset="2"/>
              <a:buChar char=""/>
            </a:pPr>
            <a:r>
              <a:rPr lang="tr-TR" sz="2800" dirty="0">
                <a:solidFill>
                  <a:srgbClr val="000000"/>
                </a:solidFill>
                <a:latin typeface="Calibri" panose="020F0502020204030204" pitchFamily="34" charset="0"/>
                <a:ea typeface="Calibri" panose="020F0502020204030204" pitchFamily="34" charset="0"/>
                <a:cs typeface="Calibri" panose="020F0502020204030204" pitchFamily="34" charset="0"/>
              </a:rPr>
              <a:t>Sermaye Piyasası Kurulu Başkanlığı</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marL="1257300" lvl="2" indent="-342900" algn="just">
              <a:lnSpc>
                <a:spcPct val="107000"/>
              </a:lnSpc>
              <a:buFont typeface="Symbol" panose="05050102010706020507" pitchFamily="18" charset="2"/>
              <a:buChar char=""/>
            </a:pPr>
            <a:r>
              <a:rPr lang="tr-TR" sz="2800" dirty="0">
                <a:solidFill>
                  <a:srgbClr val="000000"/>
                </a:solidFill>
                <a:latin typeface="Calibri" panose="020F0502020204030204" pitchFamily="34" charset="0"/>
                <a:ea typeface="Calibri" panose="020F0502020204030204" pitchFamily="34" charset="0"/>
                <a:cs typeface="Calibri" panose="020F0502020204030204" pitchFamily="34" charset="0"/>
              </a:rPr>
              <a:t>Rekabet Kurumu</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marL="1257300" lvl="2" indent="-342900" algn="just">
              <a:lnSpc>
                <a:spcPct val="107000"/>
              </a:lnSpc>
              <a:buFont typeface="Symbol" panose="05050102010706020507" pitchFamily="18" charset="2"/>
              <a:buChar char=""/>
            </a:pPr>
            <a:r>
              <a:rPr lang="tr-TR" sz="2800" dirty="0">
                <a:effectLst/>
                <a:latin typeface="Calibri" panose="020F0502020204030204" pitchFamily="34" charset="0"/>
                <a:ea typeface="Calibri" panose="020F0502020204030204" pitchFamily="34" charset="0"/>
                <a:cs typeface="Calibri" panose="020F0502020204030204" pitchFamily="34" charset="0"/>
              </a:rPr>
              <a:t>Radyo ve Televizyon Üst Kurulu</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p>
            <a:pPr marL="1257300" lvl="2" indent="-342900" algn="just">
              <a:lnSpc>
                <a:spcPct val="107000"/>
              </a:lnSpc>
              <a:buFont typeface="Symbol" panose="05050102010706020507" pitchFamily="18" charset="2"/>
              <a:buChar char=""/>
            </a:pPr>
            <a:r>
              <a:rPr lang="tr-TR" sz="2800" dirty="0">
                <a:effectLst/>
                <a:latin typeface="Calibri" panose="020F0502020204030204" pitchFamily="34" charset="0"/>
                <a:ea typeface="Calibri" panose="020F0502020204030204" pitchFamily="34" charset="0"/>
                <a:cs typeface="Calibri" panose="020F0502020204030204" pitchFamily="34" charset="0"/>
              </a:rPr>
              <a:t>Türkiye Tütün ve Alkol Piyasası Düzenleme Kurulu</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sz="4400" dirty="0"/>
          </a:p>
        </p:txBody>
      </p:sp>
    </p:spTree>
    <p:extLst>
      <p:ext uri="{BB962C8B-B14F-4D97-AF65-F5344CB8AC3E}">
        <p14:creationId xmlns:p14="http://schemas.microsoft.com/office/powerpoint/2010/main" val="40721115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86B63B-5ADC-761D-7220-B017C21134EE}"/>
              </a:ext>
            </a:extLst>
          </p:cNvPr>
          <p:cNvSpPr>
            <a:spLocks noGrp="1"/>
          </p:cNvSpPr>
          <p:nvPr>
            <p:ph type="title"/>
          </p:nvPr>
        </p:nvSpPr>
        <p:spPr/>
        <p:txBody>
          <a:bodyPr>
            <a:normAutofit fontScale="90000"/>
          </a:bodyPr>
          <a:lstStyle/>
          <a:p>
            <a:r>
              <a:rPr lang="tr-TR" dirty="0">
                <a:latin typeface="Calibri" panose="020F0502020204030204" pitchFamily="34" charset="0"/>
                <a:ea typeface="Calibri" panose="020F0502020204030204" pitchFamily="34" charset="0"/>
                <a:cs typeface="Times New Roman" panose="02020603050405020304" pitchFamily="18" charset="0"/>
              </a:rPr>
              <a:t>“Türkiye Çevre ve Halk Sağlığı Kurumu” </a:t>
            </a:r>
            <a:r>
              <a:rPr lang="tr-TR" dirty="0" err="1">
                <a:latin typeface="Calibri" panose="020F0502020204030204" pitchFamily="34" charset="0"/>
                <a:ea typeface="Calibri" panose="020F0502020204030204" pitchFamily="34" charset="0"/>
                <a:cs typeface="Times New Roman" panose="02020603050405020304" pitchFamily="18" charset="0"/>
              </a:rPr>
              <a:t>nun</a:t>
            </a:r>
            <a:r>
              <a:rPr lang="tr-TR" dirty="0">
                <a:latin typeface="Calibri" panose="020F0502020204030204" pitchFamily="34" charset="0"/>
                <a:ea typeface="Calibri" panose="020F0502020204030204" pitchFamily="34" charset="0"/>
                <a:cs typeface="Times New Roman" panose="02020603050405020304" pitchFamily="18" charset="0"/>
              </a:rPr>
              <a:t> (TÇHSK) görev ve yapısı:</a:t>
            </a:r>
            <a:br>
              <a:rPr lang="tr-TR" dirty="0">
                <a:latin typeface="Calibri" panose="020F0502020204030204" pitchFamily="34" charset="0"/>
                <a:ea typeface="Calibri" panose="020F0502020204030204" pitchFamily="34"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6608C2AF-A701-9BE0-56E6-2E12C01D8A11}"/>
              </a:ext>
            </a:extLst>
          </p:cNvPr>
          <p:cNvSpPr>
            <a:spLocks noGrp="1"/>
          </p:cNvSpPr>
          <p:nvPr>
            <p:ph idx="1"/>
          </p:nvPr>
        </p:nvSpPr>
        <p:spPr>
          <a:xfrm>
            <a:off x="838200" y="1825624"/>
            <a:ext cx="10515600" cy="4758055"/>
          </a:xfrm>
        </p:spPr>
        <p:txBody>
          <a:bodyPr>
            <a:normAutofit/>
          </a:bodyPr>
          <a:lstStyle/>
          <a:p>
            <a:pPr marL="342900" lvl="0" indent="-342900" algn="just">
              <a:lnSpc>
                <a:spcPct val="107000"/>
              </a:lnSpc>
              <a:buFont typeface="Symbol" panose="05050102010706020507" pitchFamily="18" charset="2"/>
              <a:buChar char=""/>
            </a:pPr>
            <a:r>
              <a:rPr lang="tr-TR" sz="40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Özerk</a:t>
            </a:r>
            <a:endParaRPr lang="tr-TR" sz="40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tr-TR" sz="40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Kendi bütçesi olan</a:t>
            </a:r>
            <a:endParaRPr lang="tr-TR" sz="4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tr-TR" sz="4000" dirty="0">
                <a:effectLst/>
                <a:latin typeface="Calibri" panose="020F0502020204030204" pitchFamily="34" charset="0"/>
                <a:ea typeface="Calibri" panose="020F0502020204030204" pitchFamily="34" charset="0"/>
                <a:cs typeface="Times New Roman" panose="02020603050405020304" pitchFamily="18" charset="0"/>
              </a:rPr>
              <a:t>Temel yaklaşım</a:t>
            </a:r>
          </a:p>
          <a:p>
            <a:pPr marL="800100" lvl="1" indent="-342900" algn="just">
              <a:lnSpc>
                <a:spcPct val="107000"/>
              </a:lnSpc>
              <a:spcAft>
                <a:spcPts val="800"/>
              </a:spcAft>
              <a:buFont typeface="Symbol" panose="05050102010706020507" pitchFamily="18" charset="2"/>
              <a:buChar char=""/>
            </a:pPr>
            <a:r>
              <a:rPr lang="tr-TR" sz="3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temel koruma</a:t>
            </a:r>
            <a:r>
              <a:rPr lang="tr-TR" sz="3600" dirty="0">
                <a:effectLst/>
                <a:latin typeface="Calibri" panose="020F0502020204030204" pitchFamily="34" charset="0"/>
                <a:ea typeface="Calibri" panose="020F0502020204030204" pitchFamily="34" charset="0"/>
                <a:cs typeface="Times New Roman" panose="02020603050405020304" pitchFamily="18" charset="0"/>
              </a:rPr>
              <a:t>” </a:t>
            </a:r>
            <a:r>
              <a:rPr lang="tr-TR" sz="3600" i="1" dirty="0">
                <a:effectLst/>
                <a:latin typeface="Calibri" panose="020F0502020204030204" pitchFamily="34" charset="0"/>
                <a:ea typeface="Calibri" panose="020F0502020204030204" pitchFamily="34" charset="0"/>
                <a:cs typeface="Times New Roman" panose="02020603050405020304" pitchFamily="18" charset="0"/>
              </a:rPr>
              <a:t>(</a:t>
            </a:r>
            <a:r>
              <a:rPr lang="tr-TR" sz="3600" i="1" dirty="0" err="1">
                <a:effectLst/>
                <a:latin typeface="Calibri" panose="020F0502020204030204" pitchFamily="34" charset="0"/>
                <a:ea typeface="Calibri" panose="020F0502020204030204" pitchFamily="34" charset="0"/>
                <a:cs typeface="Times New Roman" panose="02020603050405020304" pitchFamily="18" charset="0"/>
              </a:rPr>
              <a:t>primordial</a:t>
            </a:r>
            <a:r>
              <a:rPr lang="tr-TR" sz="3600" i="1" dirty="0">
                <a:effectLst/>
                <a:latin typeface="Calibri" panose="020F0502020204030204" pitchFamily="34" charset="0"/>
                <a:ea typeface="Calibri" panose="020F0502020204030204" pitchFamily="34" charset="0"/>
                <a:cs typeface="Times New Roman" panose="02020603050405020304" pitchFamily="18" charset="0"/>
              </a:rPr>
              <a:t> </a:t>
            </a:r>
            <a:r>
              <a:rPr lang="tr-TR" sz="3600" i="1" dirty="0" err="1">
                <a:effectLst/>
                <a:latin typeface="Calibri" panose="020F0502020204030204" pitchFamily="34" charset="0"/>
                <a:ea typeface="Calibri" panose="020F0502020204030204" pitchFamily="34" charset="0"/>
                <a:cs typeface="Times New Roman" panose="02020603050405020304" pitchFamily="18" charset="0"/>
              </a:rPr>
              <a:t>prevention</a:t>
            </a:r>
            <a:r>
              <a:rPr lang="tr-TR" sz="3600" i="1" dirty="0">
                <a:effectLst/>
                <a:latin typeface="Calibri" panose="020F0502020204030204" pitchFamily="34" charset="0"/>
                <a:ea typeface="Calibri" panose="020F0502020204030204" pitchFamily="34" charset="0"/>
                <a:cs typeface="Times New Roman" panose="02020603050405020304" pitchFamily="18" charset="0"/>
              </a:rPr>
              <a:t>)</a:t>
            </a:r>
            <a:r>
              <a:rPr lang="tr-TR" sz="3600" dirty="0">
                <a:effectLst/>
                <a:latin typeface="Calibri" panose="020F0502020204030204" pitchFamily="34" charset="0"/>
                <a:ea typeface="Calibri" panose="020F0502020204030204" pitchFamily="34" charset="0"/>
                <a:cs typeface="Times New Roman" panose="02020603050405020304" pitchFamily="18" charset="0"/>
              </a:rPr>
              <a:t> </a:t>
            </a:r>
          </a:p>
          <a:p>
            <a:pPr marL="800100" lvl="1" indent="-342900" algn="just">
              <a:lnSpc>
                <a:spcPct val="107000"/>
              </a:lnSpc>
              <a:spcAft>
                <a:spcPts val="800"/>
              </a:spcAft>
              <a:buFont typeface="Symbol" panose="05050102010706020507" pitchFamily="18" charset="2"/>
              <a:buChar char=""/>
            </a:pPr>
            <a:r>
              <a:rPr lang="tr-TR" sz="3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tek sağlık</a:t>
            </a:r>
            <a:r>
              <a:rPr lang="tr-TR" sz="3600" dirty="0">
                <a:effectLst/>
                <a:latin typeface="Calibri" panose="020F0502020204030204" pitchFamily="34" charset="0"/>
                <a:ea typeface="Calibri" panose="020F0502020204030204" pitchFamily="34" charset="0"/>
                <a:cs typeface="Times New Roman" panose="02020603050405020304" pitchFamily="18" charset="0"/>
              </a:rPr>
              <a:t>” (insan + hayvan + ekosistem sağlığı)</a:t>
            </a:r>
          </a:p>
          <a:p>
            <a:endParaRPr lang="tr-TR" dirty="0"/>
          </a:p>
        </p:txBody>
      </p:sp>
    </p:spTree>
    <p:extLst>
      <p:ext uri="{BB962C8B-B14F-4D97-AF65-F5344CB8AC3E}">
        <p14:creationId xmlns:p14="http://schemas.microsoft.com/office/powerpoint/2010/main" val="8008807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F14277-98EA-9A87-9CFC-50D1DF2B7636}"/>
              </a:ext>
            </a:extLst>
          </p:cNvPr>
          <p:cNvSpPr>
            <a:spLocks noGrp="1"/>
          </p:cNvSpPr>
          <p:nvPr>
            <p:ph type="title"/>
          </p:nvPr>
        </p:nvSpPr>
        <p:spPr/>
        <p:txBody>
          <a:bodyPr/>
          <a:lstStyle/>
          <a:p>
            <a:r>
              <a:rPr lang="tr-TR" dirty="0">
                <a:latin typeface="Calibri" panose="020F0502020204030204" pitchFamily="34" charset="0"/>
                <a:ea typeface="Calibri" panose="020F0502020204030204" pitchFamily="34" charset="0"/>
                <a:cs typeface="Times New Roman" panose="02020603050405020304" pitchFamily="18" charset="0"/>
              </a:rPr>
              <a:t>Kurumun temel amacı </a:t>
            </a:r>
            <a:endParaRPr lang="tr-TR" dirty="0"/>
          </a:p>
        </p:txBody>
      </p:sp>
      <p:sp>
        <p:nvSpPr>
          <p:cNvPr id="3" name="İçerik Yer Tutucusu 2">
            <a:extLst>
              <a:ext uri="{FF2B5EF4-FFF2-40B4-BE49-F238E27FC236}">
                <a16:creationId xmlns:a16="http://schemas.microsoft.com/office/drawing/2014/main" id="{36A31D56-8EA7-1BC0-D0C0-1D438223FC91}"/>
              </a:ext>
            </a:extLst>
          </p:cNvPr>
          <p:cNvSpPr>
            <a:spLocks noGrp="1"/>
          </p:cNvSpPr>
          <p:nvPr>
            <p:ph idx="1"/>
          </p:nvPr>
        </p:nvSpPr>
        <p:spPr/>
        <p:txBody>
          <a:bodyPr>
            <a:normAutofit/>
          </a:bodyPr>
          <a:lstStyle/>
          <a:p>
            <a:r>
              <a:rPr lang="tr-TR" sz="4000" dirty="0">
                <a:effectLst/>
                <a:latin typeface="Calibri" panose="020F0502020204030204" pitchFamily="34" charset="0"/>
                <a:ea typeface="Calibri" panose="020F0502020204030204" pitchFamily="34" charset="0"/>
                <a:cs typeface="Times New Roman" panose="02020603050405020304" pitchFamily="18" charset="0"/>
              </a:rPr>
              <a:t>bütün sektörlerin </a:t>
            </a:r>
            <a:r>
              <a:rPr lang="tr-TR" sz="4000" i="1" dirty="0">
                <a:effectLst/>
                <a:latin typeface="Calibri" panose="020F0502020204030204" pitchFamily="34" charset="0"/>
                <a:ea typeface="Calibri" panose="020F0502020204030204" pitchFamily="34" charset="0"/>
                <a:cs typeface="Times New Roman" panose="02020603050405020304" pitchFamily="18" charset="0"/>
              </a:rPr>
              <a:t>(kamu ve özel)</a:t>
            </a:r>
            <a:r>
              <a:rPr lang="tr-TR" sz="4000" dirty="0">
                <a:effectLst/>
                <a:latin typeface="Calibri" panose="020F0502020204030204" pitchFamily="34" charset="0"/>
                <a:ea typeface="Calibri" panose="020F0502020204030204" pitchFamily="34" charset="0"/>
                <a:cs typeface="Times New Roman" panose="02020603050405020304" pitchFamily="18" charset="0"/>
              </a:rPr>
              <a:t> aldıkları </a:t>
            </a:r>
            <a:r>
              <a:rPr lang="tr-TR" sz="4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kararların, yatırımların, planlamaların ve girişimlerin </a:t>
            </a:r>
            <a:r>
              <a:rPr lang="tr-TR" sz="4000" dirty="0">
                <a:effectLst/>
                <a:latin typeface="Calibri" panose="020F0502020204030204" pitchFamily="34" charset="0"/>
                <a:ea typeface="Calibri" panose="020F0502020204030204" pitchFamily="34" charset="0"/>
                <a:cs typeface="Times New Roman" panose="02020603050405020304" pitchFamily="18" charset="0"/>
              </a:rPr>
              <a:t>ekosistemin ve toplumun sağlığı üzerindeki etkilerini değerlendirmek ve </a:t>
            </a:r>
            <a:r>
              <a:rPr lang="tr-TR" sz="4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olumsuz etkileri olabilecekleri engellemek, düzeltilmesini sağlamak ve bu konuda bütün sektörlere danışmanlık yapmaktır;</a:t>
            </a:r>
          </a:p>
        </p:txBody>
      </p:sp>
    </p:spTree>
    <p:extLst>
      <p:ext uri="{BB962C8B-B14F-4D97-AF65-F5344CB8AC3E}">
        <p14:creationId xmlns:p14="http://schemas.microsoft.com/office/powerpoint/2010/main" val="15299205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6CC006-BBB2-8834-C017-98B94C0D5323}"/>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E3665AF2-0AEE-B0A9-1A5D-309C9C25A901}"/>
              </a:ext>
            </a:extLst>
          </p:cNvPr>
          <p:cNvSpPr>
            <a:spLocks noGrp="1"/>
          </p:cNvSpPr>
          <p:nvPr>
            <p:ph idx="1"/>
          </p:nvPr>
        </p:nvSpPr>
        <p:spPr>
          <a:xfrm>
            <a:off x="635000" y="791845"/>
            <a:ext cx="10515600" cy="5720715"/>
          </a:xfrm>
        </p:spPr>
        <p:txBody>
          <a:bodyPr>
            <a:normAutofit/>
          </a:bodyPr>
          <a:lstStyle/>
          <a:p>
            <a:pPr marL="342900" lvl="0" indent="-342900" algn="just">
              <a:lnSpc>
                <a:spcPct val="107000"/>
              </a:lnSpc>
              <a:buFont typeface="Symbol" panose="05050102010706020507" pitchFamily="18" charset="2"/>
              <a:buChar char=""/>
            </a:pPr>
            <a:r>
              <a:rPr lang="tr-TR" sz="3600" dirty="0">
                <a:effectLst/>
                <a:latin typeface="Calibri" panose="020F0502020204030204" pitchFamily="34" charset="0"/>
                <a:ea typeface="Calibri" panose="020F0502020204030204" pitchFamily="34" charset="0"/>
                <a:cs typeface="Times New Roman" panose="02020603050405020304" pitchFamily="18" charset="0"/>
              </a:rPr>
              <a:t>Kurum içinde </a:t>
            </a:r>
            <a:r>
              <a:rPr lang="tr-TR" sz="3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sektör temelli daireler </a:t>
            </a:r>
            <a:r>
              <a:rPr lang="tr-TR" sz="3600" dirty="0">
                <a:effectLst/>
                <a:latin typeface="Calibri" panose="020F0502020204030204" pitchFamily="34" charset="0"/>
                <a:ea typeface="Calibri" panose="020F0502020204030204" pitchFamily="34" charset="0"/>
                <a:cs typeface="Times New Roman" panose="02020603050405020304" pitchFamily="18" charset="0"/>
              </a:rPr>
              <a:t>bulunacaktır; </a:t>
            </a:r>
          </a:p>
          <a:p>
            <a:pPr marL="342900" lvl="0" indent="-342900" algn="just">
              <a:lnSpc>
                <a:spcPct val="107000"/>
              </a:lnSpc>
              <a:buFont typeface="Symbol" panose="05050102010706020507" pitchFamily="18" charset="2"/>
              <a:buChar char=""/>
            </a:pPr>
            <a:r>
              <a:rPr lang="tr-TR" sz="3600" dirty="0">
                <a:latin typeface="Calibri" panose="020F0502020204030204" pitchFamily="34" charset="0"/>
                <a:ea typeface="Calibri" panose="020F0502020204030204" pitchFamily="34" charset="0"/>
                <a:cs typeface="Times New Roman" panose="02020603050405020304" pitchFamily="18" charset="0"/>
              </a:rPr>
              <a:t>H</a:t>
            </a:r>
            <a:r>
              <a:rPr lang="tr-TR" sz="3600" dirty="0">
                <a:effectLst/>
                <a:latin typeface="Calibri" panose="020F0502020204030204" pitchFamily="34" charset="0"/>
                <a:ea typeface="Calibri" panose="020F0502020204030204" pitchFamily="34" charset="0"/>
                <a:cs typeface="Times New Roman" panose="02020603050405020304" pitchFamily="18" charset="0"/>
              </a:rPr>
              <a:t>er dairede bir başkan ve 4 üyeden oluşan (5 kişi) bir “</a:t>
            </a:r>
            <a:r>
              <a:rPr lang="tr-TR" sz="3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DAİRE KURULU</a:t>
            </a:r>
            <a:r>
              <a:rPr lang="tr-TR" sz="3600" dirty="0">
                <a:effectLst/>
                <a:latin typeface="Calibri" panose="020F0502020204030204" pitchFamily="34" charset="0"/>
                <a:ea typeface="Calibri" panose="020F0502020204030204" pitchFamily="34" charset="0"/>
                <a:cs typeface="Times New Roman" panose="02020603050405020304" pitchFamily="18" charset="0"/>
              </a:rPr>
              <a:t>” bulunacaktır; </a:t>
            </a:r>
          </a:p>
          <a:p>
            <a:pPr marL="342900" lvl="0" indent="-342900" algn="just">
              <a:lnSpc>
                <a:spcPct val="107000"/>
              </a:lnSpc>
              <a:buFont typeface="Symbol" panose="05050102010706020507" pitchFamily="18" charset="2"/>
              <a:buChar char=""/>
            </a:pPr>
            <a:r>
              <a:rPr lang="tr-TR" sz="3600" dirty="0">
                <a:effectLst/>
                <a:latin typeface="Calibri" panose="020F0502020204030204" pitchFamily="34" charset="0"/>
                <a:ea typeface="Calibri" panose="020F0502020204030204" pitchFamily="34" charset="0"/>
                <a:cs typeface="Times New Roman" panose="02020603050405020304" pitchFamily="18" charset="0"/>
              </a:rPr>
              <a:t>Bu kişilerin halk sağlığı alanının çeşitli dallarında eğitim görmüş ve belli deneyime sahip değişik meslek üyelerinden olmaları esastır;</a:t>
            </a:r>
          </a:p>
          <a:p>
            <a:endParaRPr lang="tr-TR" dirty="0"/>
          </a:p>
        </p:txBody>
      </p:sp>
    </p:spTree>
    <p:extLst>
      <p:ext uri="{BB962C8B-B14F-4D97-AF65-F5344CB8AC3E}">
        <p14:creationId xmlns:p14="http://schemas.microsoft.com/office/powerpoint/2010/main" val="7645245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6A1C90-29F2-5F1D-9A13-71E3E41BD33C}"/>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259DF691-070E-CFF5-D39F-D7AC9440AC40}"/>
              </a:ext>
            </a:extLst>
          </p:cNvPr>
          <p:cNvSpPr>
            <a:spLocks noGrp="1"/>
          </p:cNvSpPr>
          <p:nvPr>
            <p:ph idx="1"/>
          </p:nvPr>
        </p:nvSpPr>
        <p:spPr>
          <a:xfrm>
            <a:off x="2727960" y="141605"/>
            <a:ext cx="7503160" cy="5455920"/>
          </a:xfrm>
        </p:spPr>
        <p:txBody>
          <a:bodyPr>
            <a:noAutofit/>
          </a:bodyPr>
          <a:lstStyle/>
          <a:p>
            <a:pPr indent="0">
              <a:lnSpc>
                <a:spcPct val="107000"/>
              </a:lnSpc>
              <a:spcAft>
                <a:spcPts val="800"/>
              </a:spcAft>
              <a:buNone/>
            </a:pPr>
            <a:r>
              <a:rPr lang="tr-TR" dirty="0">
                <a:effectLst/>
                <a:latin typeface="Calibri" panose="020F0502020204030204" pitchFamily="34" charset="0"/>
                <a:ea typeface="Calibri" panose="020F0502020204030204" pitchFamily="34" charset="0"/>
                <a:cs typeface="Times New Roman" panose="02020603050405020304" pitchFamily="18" charset="0"/>
              </a:rPr>
              <a:t>Hizmete yönelik daire başkanlıkları şunlar olabilir: </a:t>
            </a:r>
          </a:p>
          <a:p>
            <a:pPr marL="514350" lvl="0" indent="-514350">
              <a:lnSpc>
                <a:spcPct val="107000"/>
              </a:lnSpc>
              <a:buFont typeface="+mj-lt"/>
              <a:buAutoNum type="arabicPeriod"/>
            </a:pPr>
            <a:r>
              <a:rPr lang="tr-TR"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Ön İnceleme Dairesi </a:t>
            </a:r>
          </a:p>
          <a:p>
            <a:pPr marL="514350" lvl="0" indent="-514350">
              <a:lnSpc>
                <a:spcPct val="107000"/>
              </a:lnSpc>
              <a:buFont typeface="+mj-lt"/>
              <a:buAutoNum type="arabicPeriod"/>
            </a:pPr>
            <a:r>
              <a:rPr lang="tr-TR" dirty="0">
                <a:effectLst/>
                <a:latin typeface="Calibri" panose="020F0502020204030204" pitchFamily="34" charset="0"/>
                <a:ea typeface="Calibri" panose="020F0502020204030204" pitchFamily="34" charset="0"/>
                <a:cs typeface="Times New Roman" panose="02020603050405020304" pitchFamily="18" charset="0"/>
              </a:rPr>
              <a:t>Sanayi dairesi</a:t>
            </a:r>
          </a:p>
          <a:p>
            <a:pPr marL="514350" lvl="0" indent="-514350">
              <a:lnSpc>
                <a:spcPct val="107000"/>
              </a:lnSpc>
              <a:buFont typeface="+mj-lt"/>
              <a:buAutoNum type="arabicPeriod"/>
            </a:pPr>
            <a:r>
              <a:rPr lang="tr-TR" dirty="0">
                <a:effectLst/>
                <a:latin typeface="Calibri" panose="020F0502020204030204" pitchFamily="34" charset="0"/>
                <a:ea typeface="Calibri" panose="020F0502020204030204" pitchFamily="34" charset="0"/>
                <a:cs typeface="Times New Roman" panose="02020603050405020304" pitchFamily="18" charset="0"/>
              </a:rPr>
              <a:t>Enerji ve madencilik dairesi </a:t>
            </a:r>
          </a:p>
          <a:p>
            <a:pPr marL="514350" lvl="0" indent="-514350">
              <a:lnSpc>
                <a:spcPct val="107000"/>
              </a:lnSpc>
              <a:buFont typeface="+mj-lt"/>
              <a:buAutoNum type="arabicPeriod"/>
            </a:pPr>
            <a:r>
              <a:rPr lang="tr-TR" dirty="0">
                <a:effectLst/>
                <a:latin typeface="Calibri" panose="020F0502020204030204" pitchFamily="34" charset="0"/>
                <a:ea typeface="Calibri" panose="020F0502020204030204" pitchFamily="34" charset="0"/>
                <a:cs typeface="Times New Roman" panose="02020603050405020304" pitchFamily="18" charset="0"/>
              </a:rPr>
              <a:t>Şehircilik ve altyapı dairesi </a:t>
            </a:r>
          </a:p>
          <a:p>
            <a:pPr marL="514350" lvl="0" indent="-514350">
              <a:lnSpc>
                <a:spcPct val="107000"/>
              </a:lnSpc>
              <a:buFont typeface="+mj-lt"/>
              <a:buAutoNum type="arabicPeriod"/>
            </a:pPr>
            <a:r>
              <a:rPr lang="tr-TR" dirty="0">
                <a:effectLst/>
                <a:latin typeface="Calibri" panose="020F0502020204030204" pitchFamily="34" charset="0"/>
                <a:ea typeface="Calibri" panose="020F0502020204030204" pitchFamily="34" charset="0"/>
                <a:cs typeface="Times New Roman" panose="02020603050405020304" pitchFamily="18" charset="0"/>
              </a:rPr>
              <a:t>Gıda ve tarım dairesi</a:t>
            </a:r>
          </a:p>
          <a:p>
            <a:pPr marL="514350" lvl="0" indent="-514350">
              <a:lnSpc>
                <a:spcPct val="107000"/>
              </a:lnSpc>
              <a:buFont typeface="+mj-lt"/>
              <a:buAutoNum type="arabicPeriod"/>
            </a:pPr>
            <a:r>
              <a:rPr lang="tr-TR" dirty="0">
                <a:effectLst/>
                <a:latin typeface="Calibri" panose="020F0502020204030204" pitchFamily="34" charset="0"/>
                <a:ea typeface="Calibri" panose="020F0502020204030204" pitchFamily="34" charset="0"/>
                <a:cs typeface="Times New Roman" panose="02020603050405020304" pitchFamily="18" charset="0"/>
              </a:rPr>
              <a:t>Sağlık hizmetleri dairesi</a:t>
            </a:r>
          </a:p>
          <a:p>
            <a:pPr marL="514350" lvl="0" indent="-514350">
              <a:lnSpc>
                <a:spcPct val="107000"/>
              </a:lnSpc>
              <a:buFont typeface="+mj-lt"/>
              <a:buAutoNum type="arabicPeriod"/>
            </a:pPr>
            <a:r>
              <a:rPr lang="tr-TR" dirty="0">
                <a:effectLst/>
                <a:latin typeface="Calibri" panose="020F0502020204030204" pitchFamily="34" charset="0"/>
                <a:ea typeface="Calibri" panose="020F0502020204030204" pitchFamily="34" charset="0"/>
                <a:cs typeface="Times New Roman" panose="02020603050405020304" pitchFamily="18" charset="0"/>
              </a:rPr>
              <a:t>Eğitim ve sosyal işler dairesi</a:t>
            </a:r>
          </a:p>
          <a:p>
            <a:pPr marL="514350" lvl="0" indent="-514350">
              <a:lnSpc>
                <a:spcPct val="107000"/>
              </a:lnSpc>
              <a:buFont typeface="+mj-lt"/>
              <a:buAutoNum type="arabicPeriod"/>
            </a:pPr>
            <a:r>
              <a:rPr lang="tr-TR" dirty="0">
                <a:effectLst/>
                <a:latin typeface="Calibri" panose="020F0502020204030204" pitchFamily="34" charset="0"/>
                <a:ea typeface="Calibri" panose="020F0502020204030204" pitchFamily="34" charset="0"/>
                <a:cs typeface="Times New Roman" panose="02020603050405020304" pitchFamily="18" charset="0"/>
              </a:rPr>
              <a:t>Hizmet sektörü dairesi</a:t>
            </a:r>
          </a:p>
          <a:p>
            <a:pPr marL="800100" lvl="1" indent="-342900">
              <a:lnSpc>
                <a:spcPct val="107000"/>
              </a:lnSpc>
              <a:buFont typeface="Symbol" panose="05050102010706020507" pitchFamily="18" charset="2"/>
              <a:buChar char=""/>
            </a:pPr>
            <a:r>
              <a:rPr lang="tr-TR" dirty="0">
                <a:effectLst/>
                <a:latin typeface="Calibri" panose="020F0502020204030204" pitchFamily="34" charset="0"/>
                <a:ea typeface="Calibri" panose="020F0502020204030204" pitchFamily="34" charset="0"/>
                <a:cs typeface="Times New Roman" panose="02020603050405020304" pitchFamily="18" charset="0"/>
              </a:rPr>
              <a:t>Bölge başkanlıkları</a:t>
            </a:r>
          </a:p>
          <a:p>
            <a:pPr marL="1200150" lvl="2" indent="-285750">
              <a:lnSpc>
                <a:spcPct val="107000"/>
              </a:lnSpc>
              <a:spcAft>
                <a:spcPts val="800"/>
              </a:spcAft>
              <a:buFont typeface="Courier New" panose="02070309020205020404" pitchFamily="49" charset="0"/>
              <a:buChar char="o"/>
            </a:pPr>
            <a:r>
              <a:rPr lang="tr-TR" sz="2400" dirty="0">
                <a:effectLst/>
                <a:latin typeface="Calibri" panose="020F0502020204030204" pitchFamily="34" charset="0"/>
                <a:ea typeface="Calibri" panose="020F0502020204030204" pitchFamily="34" charset="0"/>
                <a:cs typeface="Times New Roman" panose="02020603050405020304" pitchFamily="18" charset="0"/>
              </a:rPr>
              <a:t>İl temsilcilikleri</a:t>
            </a:r>
          </a:p>
        </p:txBody>
      </p:sp>
    </p:spTree>
    <p:extLst>
      <p:ext uri="{BB962C8B-B14F-4D97-AF65-F5344CB8AC3E}">
        <p14:creationId xmlns:p14="http://schemas.microsoft.com/office/powerpoint/2010/main" val="2287169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D3CEA0-453D-D3F3-1DE8-2B51404108FA}"/>
              </a:ext>
            </a:extLst>
          </p:cNvPr>
          <p:cNvSpPr>
            <a:spLocks noGrp="1"/>
          </p:cNvSpPr>
          <p:nvPr>
            <p:ph type="title"/>
          </p:nvPr>
        </p:nvSpPr>
        <p:spPr/>
        <p:txBody>
          <a:bodyPr/>
          <a:lstStyle/>
          <a:p>
            <a:endParaRPr lang="tr-TR"/>
          </a:p>
        </p:txBody>
      </p:sp>
      <p:pic>
        <p:nvPicPr>
          <p:cNvPr id="5" name="İçerik Yer Tutucusu 4" descr="metin, çayır, yeşil içeren bir resim&#10;&#10;Açıklama otomatik olarak oluşturuldu">
            <a:extLst>
              <a:ext uri="{FF2B5EF4-FFF2-40B4-BE49-F238E27FC236}">
                <a16:creationId xmlns:a16="http://schemas.microsoft.com/office/drawing/2014/main" id="{D843048F-69CF-E6F4-3DA3-92EA0A1A7BD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16047" y="1087120"/>
            <a:ext cx="11159906" cy="4979035"/>
          </a:xfrm>
        </p:spPr>
      </p:pic>
    </p:spTree>
    <p:extLst>
      <p:ext uri="{BB962C8B-B14F-4D97-AF65-F5344CB8AC3E}">
        <p14:creationId xmlns:p14="http://schemas.microsoft.com/office/powerpoint/2010/main" val="29449723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CA66A2-084F-FBE9-BA1C-5FDA32B698C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D5A7D26-87B7-6E7C-EF4D-9FD4DA136AC3}"/>
              </a:ext>
            </a:extLst>
          </p:cNvPr>
          <p:cNvSpPr>
            <a:spLocks noGrp="1"/>
          </p:cNvSpPr>
          <p:nvPr>
            <p:ph idx="1"/>
          </p:nvPr>
        </p:nvSpPr>
        <p:spPr>
          <a:xfrm>
            <a:off x="838200" y="1218565"/>
            <a:ext cx="10515600" cy="5882639"/>
          </a:xfrm>
        </p:spPr>
        <p:txBody>
          <a:bodyPr>
            <a:noAutofit/>
          </a:bodyPr>
          <a:lstStyle/>
          <a:p>
            <a:pPr marL="342900" lvl="0" indent="-342900" algn="just">
              <a:lnSpc>
                <a:spcPct val="107000"/>
              </a:lnSpc>
              <a:spcAft>
                <a:spcPts val="800"/>
              </a:spcAft>
              <a:buFont typeface="Symbol" panose="05050102010706020507" pitchFamily="18" charset="2"/>
              <a:buChar char=""/>
            </a:pPr>
            <a:r>
              <a:rPr lang="tr-TR" sz="3200" dirty="0">
                <a:effectLst/>
                <a:latin typeface="Calibri" panose="020F0502020204030204" pitchFamily="34" charset="0"/>
                <a:ea typeface="Calibri" panose="020F0502020204030204" pitchFamily="34" charset="0"/>
                <a:cs typeface="Times New Roman" panose="02020603050405020304" pitchFamily="18" charset="0"/>
              </a:rPr>
              <a:t>Daireler, kendi sorumluluk alanındaki sektörlerin çalışmalarını izleyecek, gerek kendileri tarafından farkına varılan gerekse diğer kişi ve kuruluşlardan yapılan başvuruları dikkate alarak ilgili sektörün kararını bilimsel yöntemlerle değerlendirecek ve her dairenin daire kurulu söz konusu girişimle ilgili olarak makul bir süre içinde karar verecektir; </a:t>
            </a:r>
          </a:p>
        </p:txBody>
      </p:sp>
    </p:spTree>
    <p:extLst>
      <p:ext uri="{BB962C8B-B14F-4D97-AF65-F5344CB8AC3E}">
        <p14:creationId xmlns:p14="http://schemas.microsoft.com/office/powerpoint/2010/main" val="39790188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6E7F7B-BA6A-CC7D-5AAA-903ADEFBD4B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53B0C4F-08DA-6FBE-2A81-380A5CE38774}"/>
              </a:ext>
            </a:extLst>
          </p:cNvPr>
          <p:cNvSpPr>
            <a:spLocks noGrp="1"/>
          </p:cNvSpPr>
          <p:nvPr>
            <p:ph idx="1"/>
          </p:nvPr>
        </p:nvSpPr>
        <p:spPr>
          <a:xfrm>
            <a:off x="838200" y="1027906"/>
            <a:ext cx="10515600" cy="6411595"/>
          </a:xfrm>
        </p:spPr>
        <p:txBody>
          <a:bodyPr>
            <a:normAutofit/>
          </a:bodyPr>
          <a:lstStyle/>
          <a:p>
            <a:pPr marL="342900" lvl="0" indent="-342900" algn="just">
              <a:lnSpc>
                <a:spcPct val="107000"/>
              </a:lnSpc>
              <a:buFont typeface="Symbol" panose="05050102010706020507" pitchFamily="18" charset="2"/>
              <a:buChar char=""/>
            </a:pPr>
            <a:r>
              <a:rPr lang="tr-TR" sz="3200" dirty="0">
                <a:effectLst/>
                <a:latin typeface="Calibri" panose="020F0502020204030204" pitchFamily="34" charset="0"/>
                <a:ea typeface="Calibri" panose="020F0502020204030204" pitchFamily="34" charset="0"/>
                <a:cs typeface="Times New Roman" panose="02020603050405020304" pitchFamily="18" charset="0"/>
              </a:rPr>
              <a:t>Bu kararlara göre söz konusu girişim, </a:t>
            </a:r>
          </a:p>
          <a:p>
            <a:pPr marL="800100" lvl="1" indent="-342900" algn="just">
              <a:lnSpc>
                <a:spcPct val="107000"/>
              </a:lnSpc>
              <a:buFont typeface="Symbol" panose="05050102010706020507" pitchFamily="18" charset="2"/>
              <a:buChar char=""/>
            </a:pPr>
            <a:r>
              <a:rPr lang="tr-TR"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devam edecek, </a:t>
            </a:r>
          </a:p>
          <a:p>
            <a:pPr marL="800100" lvl="1" indent="-342900" algn="just">
              <a:lnSpc>
                <a:spcPct val="107000"/>
              </a:lnSpc>
              <a:buFont typeface="Symbol" panose="05050102010706020507" pitchFamily="18" charset="2"/>
              <a:buChar char=""/>
            </a:pPr>
            <a:r>
              <a:rPr lang="tr-TR"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yürütmesi durdurulacak, </a:t>
            </a:r>
          </a:p>
          <a:p>
            <a:pPr marL="800100" lvl="1" indent="-342900" algn="just">
              <a:lnSpc>
                <a:spcPct val="107000"/>
              </a:lnSpc>
              <a:buFont typeface="Symbol" panose="05050102010706020507" pitchFamily="18" charset="2"/>
              <a:buChar char=""/>
            </a:pPr>
            <a:r>
              <a:rPr lang="tr-TR"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yeniden planlanması sağlanacak ya da </a:t>
            </a:r>
          </a:p>
          <a:p>
            <a:pPr marL="800100" lvl="1" indent="-342900" algn="just">
              <a:lnSpc>
                <a:spcPct val="107000"/>
              </a:lnSpc>
              <a:buFont typeface="Symbol" panose="05050102010706020507" pitchFamily="18" charset="2"/>
              <a:buChar char=""/>
            </a:pPr>
            <a:r>
              <a:rPr lang="tr-TR"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tamamen durdurulacaktır;</a:t>
            </a:r>
          </a:p>
          <a:p>
            <a:pPr marL="342900" lvl="0" indent="-342900" algn="just">
              <a:lnSpc>
                <a:spcPct val="107000"/>
              </a:lnSpc>
              <a:buFont typeface="Symbol" panose="05050102010706020507" pitchFamily="18" charset="2"/>
              <a:buChar char=""/>
            </a:pPr>
            <a:r>
              <a:rPr lang="tr-TR" sz="3200" dirty="0">
                <a:effectLst/>
                <a:latin typeface="Calibri" panose="020F0502020204030204" pitchFamily="34" charset="0"/>
                <a:ea typeface="Calibri" panose="020F0502020204030204" pitchFamily="34" charset="0"/>
                <a:cs typeface="Times New Roman" panose="02020603050405020304" pitchFamily="18" charset="0"/>
              </a:rPr>
              <a:t>İtirazlar ya da yasada belirtilen durumlarla ilgili son kararlar, daire kurullarının bütün üyelerin yer aldığı “Türkiye Çevre ve Halk Sağlığı Kurumu </a:t>
            </a:r>
            <a:r>
              <a:rPr lang="tr-TR" sz="3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Daireler Genel Kurulu</a:t>
            </a:r>
            <a:r>
              <a:rPr lang="tr-TR" sz="3200" dirty="0">
                <a:effectLst/>
                <a:latin typeface="Calibri" panose="020F0502020204030204" pitchFamily="34" charset="0"/>
                <a:ea typeface="Calibri" panose="020F0502020204030204" pitchFamily="34" charset="0"/>
                <a:cs typeface="Times New Roman" panose="02020603050405020304" pitchFamily="18" charset="0"/>
              </a:rPr>
              <a:t>” tarafından karara bağlanacaktır; </a:t>
            </a:r>
          </a:p>
        </p:txBody>
      </p:sp>
    </p:spTree>
    <p:extLst>
      <p:ext uri="{BB962C8B-B14F-4D97-AF65-F5344CB8AC3E}">
        <p14:creationId xmlns:p14="http://schemas.microsoft.com/office/powerpoint/2010/main" val="42346306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4ACAB4-64E1-BED8-6ABA-038AA62591EF}"/>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918EC4F7-BD21-34A1-301D-37EC76287904}"/>
              </a:ext>
            </a:extLst>
          </p:cNvPr>
          <p:cNvSpPr>
            <a:spLocks noGrp="1"/>
          </p:cNvSpPr>
          <p:nvPr>
            <p:ph idx="1"/>
          </p:nvPr>
        </p:nvSpPr>
        <p:spPr>
          <a:xfrm>
            <a:off x="838200" y="1203960"/>
            <a:ext cx="10515600" cy="6055359"/>
          </a:xfrm>
        </p:spPr>
        <p:txBody>
          <a:bodyPr>
            <a:normAutofit/>
          </a:bodyPr>
          <a:lstStyle/>
          <a:p>
            <a:pPr marL="342900" lvl="0" indent="-342900" algn="just">
              <a:lnSpc>
                <a:spcPct val="107000"/>
              </a:lnSpc>
              <a:buFont typeface="Symbol" panose="05050102010706020507" pitchFamily="18" charset="2"/>
              <a:buChar char=""/>
            </a:pPr>
            <a:r>
              <a:rPr lang="tr-TR" sz="3800" dirty="0">
                <a:effectLst/>
                <a:latin typeface="Calibri" panose="020F0502020204030204" pitchFamily="34" charset="0"/>
                <a:ea typeface="Calibri" panose="020F0502020204030204" pitchFamily="34" charset="0"/>
                <a:cs typeface="Times New Roman" panose="02020603050405020304" pitchFamily="18" charset="0"/>
              </a:rPr>
              <a:t>TÇHSK</a:t>
            </a:r>
          </a:p>
          <a:p>
            <a:pPr marL="800100" lvl="1" indent="-342900" algn="just">
              <a:lnSpc>
                <a:spcPct val="107000"/>
              </a:lnSpc>
              <a:buFont typeface="Symbol" panose="05050102010706020507" pitchFamily="18" charset="2"/>
              <a:buChar char=""/>
            </a:pPr>
            <a:r>
              <a:rPr lang="tr-TR" sz="3400" dirty="0">
                <a:effectLst/>
                <a:latin typeface="Calibri" panose="020F0502020204030204" pitchFamily="34" charset="0"/>
                <a:ea typeface="Calibri" panose="020F0502020204030204" pitchFamily="34" charset="0"/>
                <a:cs typeface="Times New Roman" panose="02020603050405020304" pitchFamily="18" charset="0"/>
              </a:rPr>
              <a:t>Kamu kurumlarına önerilerde bulunabilir;</a:t>
            </a:r>
          </a:p>
          <a:p>
            <a:pPr marL="800100" lvl="1" indent="-342900" algn="just">
              <a:lnSpc>
                <a:spcPct val="107000"/>
              </a:lnSpc>
              <a:buFont typeface="Symbol" panose="05050102010706020507" pitchFamily="18" charset="2"/>
              <a:buChar char=""/>
            </a:pPr>
            <a:r>
              <a:rPr lang="tr-TR" sz="3400" dirty="0">
                <a:effectLst/>
                <a:latin typeface="Calibri" panose="020F0502020204030204" pitchFamily="34" charset="0"/>
                <a:ea typeface="Calibri" panose="020F0502020204030204" pitchFamily="34" charset="0"/>
                <a:cs typeface="Times New Roman" panose="02020603050405020304" pitchFamily="18" charset="0"/>
              </a:rPr>
              <a:t>Danışmanlık yapabilir;</a:t>
            </a:r>
          </a:p>
          <a:p>
            <a:pPr marL="800100" lvl="1" indent="-342900" algn="just">
              <a:lnSpc>
                <a:spcPct val="107000"/>
              </a:lnSpc>
              <a:buFont typeface="Symbol" panose="05050102010706020507" pitchFamily="18" charset="2"/>
              <a:buChar char=""/>
            </a:pPr>
            <a:r>
              <a:rPr lang="tr-TR" sz="3800" dirty="0">
                <a:effectLst/>
                <a:latin typeface="Calibri" panose="020F0502020204030204" pitchFamily="34" charset="0"/>
                <a:ea typeface="Calibri" panose="020F0502020204030204" pitchFamily="34" charset="0"/>
                <a:cs typeface="Times New Roman" panose="02020603050405020304" pitchFamily="18" charset="0"/>
              </a:rPr>
              <a:t>Sektörlerce yapılacak </a:t>
            </a:r>
            <a:r>
              <a:rPr lang="tr-TR" sz="3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(ÇED)</a:t>
            </a:r>
            <a:r>
              <a:rPr lang="tr-TR" sz="3800" dirty="0">
                <a:effectLst/>
                <a:latin typeface="Calibri" panose="020F0502020204030204" pitchFamily="34" charset="0"/>
                <a:ea typeface="Calibri" panose="020F0502020204030204" pitchFamily="34" charset="0"/>
                <a:cs typeface="Times New Roman" panose="02020603050405020304" pitchFamily="18" charset="0"/>
              </a:rPr>
              <a:t>” raporlarını onaylar.</a:t>
            </a:r>
          </a:p>
          <a:p>
            <a:pPr marL="342900" lvl="0" indent="-342900" algn="just">
              <a:lnSpc>
                <a:spcPct val="107000"/>
              </a:lnSpc>
              <a:spcAft>
                <a:spcPts val="800"/>
              </a:spcAft>
              <a:buFont typeface="Symbol" panose="05050102010706020507" pitchFamily="18" charset="2"/>
              <a:buChar char=""/>
            </a:pPr>
            <a:r>
              <a:rPr lang="tr-TR" sz="3800" dirty="0">
                <a:effectLst/>
                <a:latin typeface="Calibri" panose="020F0502020204030204" pitchFamily="34" charset="0"/>
                <a:ea typeface="Calibri" panose="020F0502020204030204" pitchFamily="34" charset="0"/>
                <a:cs typeface="Times New Roman" panose="02020603050405020304" pitchFamily="18" charset="0"/>
              </a:rPr>
              <a:t>Kurumun kararlarına </a:t>
            </a:r>
            <a:r>
              <a:rPr lang="tr-TR" sz="3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Danıştay nezdinde itiraz edilebilir</a:t>
            </a:r>
            <a:r>
              <a:rPr lang="tr-TR" sz="3800" dirty="0">
                <a:effectLst/>
                <a:latin typeface="Calibri" panose="020F0502020204030204" pitchFamily="34" charset="0"/>
                <a:ea typeface="Calibri" panose="020F0502020204030204" pitchFamily="34" charset="0"/>
                <a:cs typeface="Times New Roman" panose="02020603050405020304" pitchFamily="18" charset="0"/>
              </a:rPr>
              <a:t>. Danıştayda bu işlere bakmak üzere özel bir daire kurulacaktır. </a:t>
            </a:r>
          </a:p>
          <a:p>
            <a:endParaRPr lang="tr-TR" dirty="0"/>
          </a:p>
        </p:txBody>
      </p:sp>
    </p:spTree>
    <p:extLst>
      <p:ext uri="{BB962C8B-B14F-4D97-AF65-F5344CB8AC3E}">
        <p14:creationId xmlns:p14="http://schemas.microsoft.com/office/powerpoint/2010/main" val="3075643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5BD769-EE90-4A83-824F-F75BF947518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5498C8E-5CBB-81D8-CB7B-0844555EDFF2}"/>
              </a:ext>
            </a:extLst>
          </p:cNvPr>
          <p:cNvSpPr>
            <a:spLocks noGrp="1"/>
          </p:cNvSpPr>
          <p:nvPr>
            <p:ph idx="1"/>
          </p:nvPr>
        </p:nvSpPr>
        <p:spPr/>
        <p:txBody>
          <a:bodyPr/>
          <a:lstStyle/>
          <a:p>
            <a:pPr marL="0" indent="0">
              <a:buNone/>
            </a:pPr>
            <a:r>
              <a:rPr lang="tr-TR" sz="4800" dirty="0">
                <a:effectLst/>
                <a:latin typeface="Calibri" panose="020F0502020204030204" pitchFamily="34" charset="0"/>
                <a:ea typeface="Calibri" panose="020F0502020204030204" pitchFamily="34" charset="0"/>
                <a:cs typeface="Times New Roman" panose="02020603050405020304" pitchFamily="18" charset="0"/>
              </a:rPr>
              <a:t>Kurum Başkanı ve Daire başkanları “Türkiye Çevre ve Halk Sağlığı Kurumu Genel Kurulu” tarafından 4 yıllık süre için atanır. “</a:t>
            </a:r>
            <a:r>
              <a:rPr lang="tr-TR" sz="4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Türkiye Çevre ve Halk Sağlığı Genel Kurulu</a:t>
            </a:r>
            <a:r>
              <a:rPr lang="tr-TR" sz="4800" dirty="0">
                <a:effectLst/>
                <a:latin typeface="Calibri" panose="020F0502020204030204" pitchFamily="34" charset="0"/>
                <a:ea typeface="Calibri" panose="020F0502020204030204" pitchFamily="34" charset="0"/>
                <a:cs typeface="Times New Roman" panose="02020603050405020304" pitchFamily="18" charset="0"/>
              </a:rPr>
              <a:t>” şu üyelerden oluşur:</a:t>
            </a:r>
          </a:p>
          <a:p>
            <a:endParaRPr lang="tr-TR" dirty="0"/>
          </a:p>
        </p:txBody>
      </p:sp>
    </p:spTree>
    <p:extLst>
      <p:ext uri="{BB962C8B-B14F-4D97-AF65-F5344CB8AC3E}">
        <p14:creationId xmlns:p14="http://schemas.microsoft.com/office/powerpoint/2010/main" val="39603346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F70A0C7-69E7-907D-7E0F-40E45684F98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D9E3329-DADF-CD0A-4453-5A2F7FA28906}"/>
              </a:ext>
            </a:extLst>
          </p:cNvPr>
          <p:cNvSpPr>
            <a:spLocks noGrp="1"/>
          </p:cNvSpPr>
          <p:nvPr>
            <p:ph idx="1"/>
          </p:nvPr>
        </p:nvSpPr>
        <p:spPr>
          <a:xfrm>
            <a:off x="838200" y="523081"/>
            <a:ext cx="10515600" cy="5811838"/>
          </a:xfrm>
        </p:spPr>
        <p:txBody>
          <a:bodyPr>
            <a:noAutofit/>
          </a:bodyPr>
          <a:lstStyle/>
          <a:p>
            <a:pPr marL="342900" lvl="0" indent="-342900" algn="just">
              <a:lnSpc>
                <a:spcPct val="107000"/>
              </a:lnSpc>
              <a:buFont typeface="Symbol" panose="05050102010706020507" pitchFamily="18" charset="2"/>
              <a:buChar char=""/>
            </a:pPr>
            <a:r>
              <a:rPr lang="tr-TR" sz="22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En çok doktora düzeyinde öğrencisi olan 20 üniversiteden birer temsilci profesör </a:t>
            </a:r>
          </a:p>
          <a:p>
            <a:pPr marL="342900" lvl="0" indent="-342900" algn="just">
              <a:lnSpc>
                <a:spcPct val="107000"/>
              </a:lnSpc>
              <a:buFont typeface="Symbol" panose="05050102010706020507" pitchFamily="18" charset="2"/>
              <a:buChar char=""/>
            </a:pPr>
            <a:r>
              <a:rPr lang="tr-TR" sz="22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Her Bakanlıktan birer temsilci</a:t>
            </a:r>
          </a:p>
          <a:p>
            <a:pPr marL="342900" lvl="0" indent="-342900" algn="just">
              <a:lnSpc>
                <a:spcPct val="107000"/>
              </a:lnSpc>
              <a:buFont typeface="Symbol" panose="05050102010706020507" pitchFamily="18" charset="2"/>
              <a:buChar char=""/>
            </a:pPr>
            <a:r>
              <a:rPr lang="tr-TR" sz="22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Her büyükşehir belediyesinden birer temsilci</a:t>
            </a:r>
          </a:p>
          <a:p>
            <a:pPr marL="342900" lvl="0" indent="-342900" algn="just">
              <a:lnSpc>
                <a:spcPct val="107000"/>
              </a:lnSpc>
              <a:buFont typeface="Symbol" panose="05050102010706020507" pitchFamily="18" charset="2"/>
              <a:buChar char=""/>
            </a:pPr>
            <a:r>
              <a:rPr lang="tr-TR" sz="2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Meslek Birlikleri temsilcileri</a:t>
            </a:r>
          </a:p>
          <a:p>
            <a:pPr marL="800100" lvl="1" indent="-342900" algn="just">
              <a:lnSpc>
                <a:spcPct val="107000"/>
              </a:lnSpc>
              <a:buFont typeface="Symbol" panose="05050102010706020507" pitchFamily="18" charset="2"/>
              <a:buChar char=""/>
            </a:pPr>
            <a:r>
              <a:rPr lang="tr-TR" sz="1800" b="1" dirty="0">
                <a:effectLst/>
                <a:latin typeface="Calibri" panose="020F0502020204030204" pitchFamily="34" charset="0"/>
                <a:ea typeface="Calibri" panose="020F0502020204030204" pitchFamily="34" charset="0"/>
                <a:cs typeface="Times New Roman" panose="02020603050405020304" pitchFamily="18" charset="0"/>
              </a:rPr>
              <a:t>Türk Tabipleri Birliği temsilcisi</a:t>
            </a:r>
          </a:p>
          <a:p>
            <a:pPr marL="800100" lvl="1" indent="-342900" algn="just">
              <a:lnSpc>
                <a:spcPct val="107000"/>
              </a:lnSpc>
              <a:buFont typeface="Symbol" panose="05050102010706020507" pitchFamily="18" charset="2"/>
              <a:buChar char=""/>
            </a:pPr>
            <a:r>
              <a:rPr lang="tr-TR" sz="1800" b="1" dirty="0">
                <a:effectLst/>
                <a:latin typeface="Calibri" panose="020F0502020204030204" pitchFamily="34" charset="0"/>
                <a:ea typeface="Calibri" panose="020F0502020204030204" pitchFamily="34" charset="0"/>
                <a:cs typeface="Times New Roman" panose="02020603050405020304" pitchFamily="18" charset="0"/>
              </a:rPr>
              <a:t>Türk Diş Hekimleri Birliği temsilcisi</a:t>
            </a:r>
          </a:p>
          <a:p>
            <a:pPr marL="800100" lvl="1" indent="-342900" algn="just">
              <a:lnSpc>
                <a:spcPct val="107000"/>
              </a:lnSpc>
              <a:buFont typeface="Symbol" panose="05050102010706020507" pitchFamily="18" charset="2"/>
              <a:buChar char=""/>
            </a:pPr>
            <a:r>
              <a:rPr lang="tr-TR" sz="1800" b="1" dirty="0">
                <a:effectLst/>
                <a:latin typeface="Calibri" panose="020F0502020204030204" pitchFamily="34" charset="0"/>
                <a:ea typeface="Calibri" panose="020F0502020204030204" pitchFamily="34" charset="0"/>
                <a:cs typeface="Times New Roman" panose="02020603050405020304" pitchFamily="18" charset="0"/>
              </a:rPr>
              <a:t>Türk Eczacılar Birliği temsilcisi</a:t>
            </a:r>
          </a:p>
          <a:p>
            <a:pPr marL="800100" lvl="1" indent="-342900" algn="just">
              <a:lnSpc>
                <a:spcPct val="107000"/>
              </a:lnSpc>
              <a:buFont typeface="Symbol" panose="05050102010706020507" pitchFamily="18" charset="2"/>
              <a:buChar char=""/>
            </a:pPr>
            <a:r>
              <a:rPr lang="tr-TR" sz="1800" b="1" dirty="0">
                <a:effectLst/>
                <a:latin typeface="Calibri" panose="020F0502020204030204" pitchFamily="34" charset="0"/>
                <a:ea typeface="Calibri" panose="020F0502020204030204" pitchFamily="34" charset="0"/>
                <a:cs typeface="Times New Roman" panose="02020603050405020304" pitchFamily="18" charset="0"/>
              </a:rPr>
              <a:t>Türk Veteriner Hekimler Birliği temsilcisi</a:t>
            </a:r>
          </a:p>
          <a:p>
            <a:pPr marL="800100" lvl="1" indent="-342900" algn="just">
              <a:lnSpc>
                <a:spcPct val="107000"/>
              </a:lnSpc>
              <a:buFont typeface="Symbol" panose="05050102010706020507" pitchFamily="18" charset="2"/>
              <a:buChar char=""/>
            </a:pPr>
            <a:r>
              <a:rPr lang="tr-TR" sz="1800" b="1" dirty="0">
                <a:effectLst/>
                <a:latin typeface="Calibri" panose="020F0502020204030204" pitchFamily="34" charset="0"/>
                <a:ea typeface="Calibri" panose="020F0502020204030204" pitchFamily="34" charset="0"/>
                <a:cs typeface="Times New Roman" panose="02020603050405020304" pitchFamily="18" charset="0"/>
              </a:rPr>
              <a:t>Türk Mühendis ve Mimar Odaları Birliği temsilcisi </a:t>
            </a:r>
          </a:p>
          <a:p>
            <a:pPr marL="800100" lvl="1" indent="-342900" algn="just">
              <a:lnSpc>
                <a:spcPct val="107000"/>
              </a:lnSpc>
              <a:buFont typeface="Symbol" panose="05050102010706020507" pitchFamily="18" charset="2"/>
              <a:buChar char=""/>
            </a:pPr>
            <a:r>
              <a:rPr lang="tr-TR" sz="1800" b="1" dirty="0">
                <a:effectLst/>
                <a:latin typeface="Calibri" panose="020F0502020204030204" pitchFamily="34" charset="0"/>
                <a:ea typeface="Calibri" panose="020F0502020204030204" pitchFamily="34" charset="0"/>
                <a:cs typeface="Times New Roman" panose="02020603050405020304" pitchFamily="18" charset="0"/>
              </a:rPr>
              <a:t>Türkiye Sanayi Odaları Birliği temsilcisi </a:t>
            </a:r>
          </a:p>
          <a:p>
            <a:pPr marL="800100" lvl="1" indent="-342900" algn="just">
              <a:lnSpc>
                <a:spcPct val="107000"/>
              </a:lnSpc>
              <a:buFont typeface="Symbol" panose="05050102010706020507" pitchFamily="18" charset="2"/>
              <a:buChar char=""/>
            </a:pPr>
            <a:r>
              <a:rPr lang="tr-TR" sz="1800" b="1" dirty="0">
                <a:effectLst/>
                <a:latin typeface="Calibri" panose="020F0502020204030204" pitchFamily="34" charset="0"/>
                <a:ea typeface="Calibri" panose="020F0502020204030204" pitchFamily="34" charset="0"/>
                <a:cs typeface="Times New Roman" panose="02020603050405020304" pitchFamily="18" charset="0"/>
              </a:rPr>
              <a:t>Türkiye Barolar Birliği temsilcisi</a:t>
            </a:r>
          </a:p>
          <a:p>
            <a:pPr marL="342900" lvl="0" indent="-342900" algn="just">
              <a:lnSpc>
                <a:spcPct val="107000"/>
              </a:lnSpc>
              <a:buFont typeface="Symbol" panose="05050102010706020507" pitchFamily="18" charset="2"/>
              <a:buChar char=""/>
            </a:pPr>
            <a:r>
              <a:rPr lang="tr-TR" sz="22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Her işçi sendikaları konfederasyonundan birer temsilci</a:t>
            </a:r>
          </a:p>
          <a:p>
            <a:pPr marL="342900" lvl="0" indent="-342900" algn="just">
              <a:lnSpc>
                <a:spcPct val="107000"/>
              </a:lnSpc>
              <a:spcAft>
                <a:spcPts val="800"/>
              </a:spcAft>
              <a:buFont typeface="Symbol" panose="05050102010706020507" pitchFamily="18" charset="2"/>
              <a:buChar char=""/>
            </a:pPr>
            <a:r>
              <a:rPr lang="tr-TR" sz="22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Türkiye İşveren Sendikaları Birliği temsilcisi</a:t>
            </a:r>
          </a:p>
          <a:p>
            <a:pPr marL="0" lvl="0" indent="0" algn="ctr">
              <a:lnSpc>
                <a:spcPct val="107000"/>
              </a:lnSpc>
              <a:spcAft>
                <a:spcPts val="800"/>
              </a:spcAft>
              <a:buNone/>
            </a:pPr>
            <a:r>
              <a:rPr lang="tr-TR" sz="40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Yaklaşık 80 üye</a:t>
            </a:r>
            <a:endParaRPr lang="tr-TR" sz="40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883780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937EB00-AE3A-66EB-A1CD-03679CDB5E43}"/>
              </a:ext>
            </a:extLst>
          </p:cNvPr>
          <p:cNvSpPr>
            <a:spLocks noGrp="1"/>
          </p:cNvSpPr>
          <p:nvPr>
            <p:ph type="title"/>
          </p:nvPr>
        </p:nvSpPr>
        <p:spPr/>
        <p:txBody>
          <a:bodyPr/>
          <a:lstStyle/>
          <a:p>
            <a:pPr algn="ctr"/>
            <a:r>
              <a:rPr lang="tr-TR" sz="3600" b="1" dirty="0">
                <a:effectLst/>
                <a:latin typeface="Calibri" panose="020F0502020204030204" pitchFamily="34" charset="0"/>
                <a:ea typeface="Calibri" panose="020F0502020204030204" pitchFamily="34" charset="0"/>
                <a:cs typeface="Times New Roman" panose="02020603050405020304" pitchFamily="18" charset="0"/>
              </a:rPr>
              <a:t>İŞ AKIŞI / DOSYA İNCELEME VE KARAR SÜRECİ</a:t>
            </a:r>
            <a:br>
              <a:rPr lang="tr-TR" sz="1800" dirty="0">
                <a:effectLst/>
                <a:latin typeface="Calibri" panose="020F0502020204030204" pitchFamily="34" charset="0"/>
                <a:ea typeface="Calibri" panose="020F0502020204030204" pitchFamily="34"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614E593F-A4C2-19E3-EB80-F8D239A859A6}"/>
              </a:ext>
            </a:extLst>
          </p:cNvPr>
          <p:cNvSpPr>
            <a:spLocks noGrp="1"/>
          </p:cNvSpPr>
          <p:nvPr>
            <p:ph idx="1"/>
          </p:nvPr>
        </p:nvSpPr>
        <p:spPr>
          <a:xfrm>
            <a:off x="838200" y="1188720"/>
            <a:ext cx="10515600" cy="5567679"/>
          </a:xfrm>
        </p:spPr>
        <p:txBody>
          <a:bodyPr>
            <a:normAutofit/>
          </a:bodyPr>
          <a:lstStyle/>
          <a:p>
            <a:pPr marL="342900" lvl="0" indent="-342900">
              <a:lnSpc>
                <a:spcPct val="107000"/>
              </a:lnSpc>
              <a:buFont typeface="+mj-lt"/>
              <a:buAutoNum type="arabicPeriod"/>
            </a:pPr>
            <a:r>
              <a:rPr lang="tr-TR" sz="2400" dirty="0">
                <a:effectLst/>
                <a:latin typeface="Calibri" panose="020F0502020204030204" pitchFamily="34" charset="0"/>
                <a:ea typeface="Calibri" panose="020F0502020204030204" pitchFamily="34" charset="0"/>
                <a:cs typeface="Times New Roman" panose="02020603050405020304" pitchFamily="18" charset="0"/>
              </a:rPr>
              <a:t>Kuruma başvuru (Bölge temsilciliklerinden; sivil toplum kuruluşlarından; meslek birliklerinden; belediyelerden; üniversitelerden; diğer kurumlardan)</a:t>
            </a:r>
          </a:p>
          <a:p>
            <a:pPr marL="342900" lvl="0" indent="-342900">
              <a:lnSpc>
                <a:spcPct val="107000"/>
              </a:lnSpc>
              <a:buFont typeface="+mj-lt"/>
              <a:buAutoNum type="arabicPeriod"/>
            </a:pPr>
            <a:r>
              <a:rPr lang="tr-TR" sz="2400" dirty="0">
                <a:effectLst/>
                <a:latin typeface="Calibri" panose="020F0502020204030204" pitchFamily="34" charset="0"/>
                <a:ea typeface="Calibri" panose="020F0502020204030204" pitchFamily="34" charset="0"/>
                <a:cs typeface="Times New Roman" panose="02020603050405020304" pitchFamily="18" charset="0"/>
              </a:rPr>
              <a:t>Başvuruların Başkanlık bürosu tarafından kabulü</a:t>
            </a:r>
          </a:p>
          <a:p>
            <a:pPr marL="342900" lvl="0" indent="-342900">
              <a:lnSpc>
                <a:spcPct val="107000"/>
              </a:lnSpc>
              <a:buFont typeface="+mj-lt"/>
              <a:buAutoNum type="arabicPeriod"/>
            </a:pPr>
            <a:r>
              <a:rPr lang="tr-TR" sz="2400" dirty="0">
                <a:effectLst/>
                <a:latin typeface="Calibri" panose="020F0502020204030204" pitchFamily="34" charset="0"/>
                <a:ea typeface="Calibri" panose="020F0502020204030204" pitchFamily="34" charset="0"/>
                <a:cs typeface="Times New Roman" panose="02020603050405020304" pitchFamily="18" charset="0"/>
              </a:rPr>
              <a:t>Dosyanın Başkan tarafından incelenmesi</a:t>
            </a:r>
          </a:p>
          <a:p>
            <a:pPr marL="342900" lvl="0" indent="-342900">
              <a:lnSpc>
                <a:spcPct val="107000"/>
              </a:lnSpc>
              <a:buFont typeface="+mj-lt"/>
              <a:buAutoNum type="arabicPeriod"/>
            </a:pPr>
            <a:r>
              <a:rPr lang="tr-TR" sz="2400" dirty="0">
                <a:effectLst/>
                <a:latin typeface="Calibri" panose="020F0502020204030204" pitchFamily="34" charset="0"/>
                <a:ea typeface="Calibri" panose="020F0502020204030204" pitchFamily="34" charset="0"/>
                <a:cs typeface="Times New Roman" panose="02020603050405020304" pitchFamily="18" charset="0"/>
              </a:rPr>
              <a:t>Uygun olmayanların (görev dışılık; eksik belge; siyasal içerik; </a:t>
            </a:r>
            <a:r>
              <a:rPr lang="tr-TR" sz="2400" dirty="0" err="1">
                <a:effectLst/>
                <a:latin typeface="Calibri" panose="020F0502020204030204" pitchFamily="34" charset="0"/>
                <a:ea typeface="Calibri" panose="020F0502020204030204" pitchFamily="34" charset="0"/>
                <a:cs typeface="Times New Roman" panose="02020603050405020304" pitchFamily="18" charset="0"/>
              </a:rPr>
              <a:t>vb</a:t>
            </a:r>
            <a:r>
              <a:rPr lang="tr-TR" sz="2400" dirty="0">
                <a:effectLst/>
                <a:latin typeface="Calibri" panose="020F0502020204030204" pitchFamily="34" charset="0"/>
                <a:ea typeface="Calibri" panose="020F0502020204030204" pitchFamily="34" charset="0"/>
                <a:cs typeface="Times New Roman" panose="02020603050405020304" pitchFamily="18" charset="0"/>
              </a:rPr>
              <a:t>) iadesi</a:t>
            </a:r>
          </a:p>
          <a:p>
            <a:pPr marL="342900" lvl="0" indent="-342900">
              <a:lnSpc>
                <a:spcPct val="107000"/>
              </a:lnSpc>
              <a:buFont typeface="+mj-lt"/>
              <a:buAutoNum type="arabicPeriod"/>
            </a:pPr>
            <a:r>
              <a:rPr lang="tr-TR" sz="2400" dirty="0">
                <a:effectLst/>
                <a:latin typeface="Calibri" panose="020F0502020204030204" pitchFamily="34" charset="0"/>
                <a:ea typeface="Calibri" panose="020F0502020204030204" pitchFamily="34" charset="0"/>
                <a:cs typeface="Times New Roman" panose="02020603050405020304" pitchFamily="18" charset="0"/>
              </a:rPr>
              <a:t>İncelenmesi uygun bulunanların “</a:t>
            </a:r>
            <a:r>
              <a:rPr lang="tr-TR"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Ön İnceleme </a:t>
            </a:r>
            <a:r>
              <a:rPr lang="tr-TR" sz="2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Dairesi</a:t>
            </a:r>
            <a:r>
              <a:rPr lang="tr-TR" sz="2400" dirty="0" err="1">
                <a:effectLst/>
                <a:latin typeface="Calibri" panose="020F0502020204030204" pitchFamily="34" charset="0"/>
                <a:ea typeface="Calibri" panose="020F0502020204030204" pitchFamily="34" charset="0"/>
                <a:cs typeface="Times New Roman" panose="02020603050405020304" pitchFamily="18" charset="0"/>
              </a:rPr>
              <a:t>”ne</a:t>
            </a:r>
            <a:r>
              <a:rPr lang="tr-TR" sz="2400" dirty="0">
                <a:effectLst/>
                <a:latin typeface="Calibri" panose="020F0502020204030204" pitchFamily="34" charset="0"/>
                <a:ea typeface="Calibri" panose="020F0502020204030204" pitchFamily="34" charset="0"/>
                <a:cs typeface="Times New Roman" panose="02020603050405020304" pitchFamily="18" charset="0"/>
              </a:rPr>
              <a:t> sevki</a:t>
            </a:r>
          </a:p>
          <a:p>
            <a:pPr marL="342900" lvl="0" indent="-342900">
              <a:lnSpc>
                <a:spcPct val="107000"/>
              </a:lnSpc>
              <a:buFont typeface="+mj-lt"/>
              <a:buAutoNum type="arabicPeriod"/>
            </a:pPr>
            <a:r>
              <a:rPr lang="tr-TR" sz="2400" dirty="0">
                <a:effectLst/>
                <a:latin typeface="Calibri" panose="020F0502020204030204" pitchFamily="34" charset="0"/>
                <a:ea typeface="Calibri" panose="020F0502020204030204" pitchFamily="34" charset="0"/>
                <a:cs typeface="Times New Roman" panose="02020603050405020304" pitchFamily="18" charset="0"/>
              </a:rPr>
              <a:t>Ön İnceleme Dairesinde inceleme ve görüş raporunun hazırlanması (2 hafta)</a:t>
            </a:r>
          </a:p>
          <a:p>
            <a:pPr marL="342900" lvl="0" indent="-342900">
              <a:lnSpc>
                <a:spcPct val="107000"/>
              </a:lnSpc>
              <a:buFont typeface="+mj-lt"/>
              <a:buAutoNum type="arabicPeriod"/>
            </a:pPr>
            <a:r>
              <a:rPr lang="tr-TR" sz="2400" dirty="0">
                <a:effectLst/>
                <a:latin typeface="Calibri" panose="020F0502020204030204" pitchFamily="34" charset="0"/>
                <a:ea typeface="Calibri" panose="020F0502020204030204" pitchFamily="34" charset="0"/>
                <a:cs typeface="Times New Roman" panose="02020603050405020304" pitchFamily="18" charset="0"/>
              </a:rPr>
              <a:t>Raporun Başkanlık makamına sunulması</a:t>
            </a:r>
          </a:p>
          <a:p>
            <a:pPr marL="342900" lvl="0" indent="-342900">
              <a:lnSpc>
                <a:spcPct val="107000"/>
              </a:lnSpc>
              <a:buFont typeface="+mj-lt"/>
              <a:buAutoNum type="arabicPeriod"/>
            </a:pPr>
            <a:r>
              <a:rPr lang="tr-TR" sz="2400" dirty="0">
                <a:effectLst/>
                <a:latin typeface="Calibri" panose="020F0502020204030204" pitchFamily="34" charset="0"/>
                <a:ea typeface="Calibri" panose="020F0502020204030204" pitchFamily="34" charset="0"/>
                <a:cs typeface="Times New Roman" panose="02020603050405020304" pitchFamily="18" charset="0"/>
              </a:rPr>
              <a:t>Başkan tarafından ilgili Daireye sevk</a:t>
            </a:r>
          </a:p>
          <a:p>
            <a:pPr marL="342900" lvl="0" indent="-342900">
              <a:lnSpc>
                <a:spcPct val="107000"/>
              </a:lnSpc>
              <a:buFont typeface="+mj-lt"/>
              <a:buAutoNum type="arabicPeriod"/>
            </a:pPr>
            <a:r>
              <a:rPr lang="tr-TR" sz="2400" dirty="0">
                <a:effectLst/>
                <a:latin typeface="Calibri" panose="020F0502020204030204" pitchFamily="34" charset="0"/>
                <a:ea typeface="Calibri" panose="020F0502020204030204" pitchFamily="34" charset="0"/>
                <a:cs typeface="Times New Roman" panose="02020603050405020304" pitchFamily="18" charset="0"/>
              </a:rPr>
              <a:t>İlgili daire tarafından inceleme (Tarafların ve uzman görüşlerinin alınması, </a:t>
            </a:r>
            <a:r>
              <a:rPr lang="tr-TR" sz="2400" dirty="0" err="1">
                <a:effectLst/>
                <a:latin typeface="Calibri" panose="020F0502020204030204" pitchFamily="34" charset="0"/>
                <a:ea typeface="Calibri" panose="020F0502020204030204" pitchFamily="34" charset="0"/>
                <a:cs typeface="Times New Roman" panose="02020603050405020304" pitchFamily="18" charset="0"/>
              </a:rPr>
              <a:t>vb</a:t>
            </a:r>
            <a:r>
              <a:rPr lang="tr-TR" sz="2400" dirty="0">
                <a:effectLst/>
                <a:latin typeface="Calibri" panose="020F0502020204030204" pitchFamily="34" charset="0"/>
                <a:ea typeface="Calibri" panose="020F0502020204030204" pitchFamily="34" charset="0"/>
                <a:cs typeface="Times New Roman" panose="02020603050405020304" pitchFamily="18" charset="0"/>
              </a:rPr>
              <a:t>)</a:t>
            </a:r>
          </a:p>
          <a:p>
            <a:pPr marL="342900" lvl="0" indent="-342900">
              <a:lnSpc>
                <a:spcPct val="107000"/>
              </a:lnSpc>
              <a:buFont typeface="+mj-lt"/>
              <a:buAutoNum type="arabicPeriod"/>
            </a:pPr>
            <a:r>
              <a:rPr lang="tr-TR" sz="2400" dirty="0">
                <a:effectLst/>
                <a:latin typeface="Calibri" panose="020F0502020204030204" pitchFamily="34" charset="0"/>
                <a:ea typeface="Calibri" panose="020F0502020204030204" pitchFamily="34" charset="0"/>
                <a:cs typeface="Times New Roman" panose="02020603050405020304" pitchFamily="18" charset="0"/>
              </a:rPr>
              <a:t>İlgili daire tarafında karar verilmesi</a:t>
            </a:r>
          </a:p>
          <a:p>
            <a:endParaRPr lang="tr-TR" dirty="0"/>
          </a:p>
        </p:txBody>
      </p:sp>
    </p:spTree>
    <p:extLst>
      <p:ext uri="{BB962C8B-B14F-4D97-AF65-F5344CB8AC3E}">
        <p14:creationId xmlns:p14="http://schemas.microsoft.com/office/powerpoint/2010/main" val="16485338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E0C7E7-4015-FA41-F371-D21180D55EC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7F687AA-CCDE-4510-317B-1CB834C6567A}"/>
              </a:ext>
            </a:extLst>
          </p:cNvPr>
          <p:cNvSpPr>
            <a:spLocks noGrp="1"/>
          </p:cNvSpPr>
          <p:nvPr>
            <p:ph idx="1"/>
          </p:nvPr>
        </p:nvSpPr>
        <p:spPr>
          <a:xfrm>
            <a:off x="838200" y="762000"/>
            <a:ext cx="10515600" cy="5953760"/>
          </a:xfrm>
        </p:spPr>
        <p:txBody>
          <a:bodyPr>
            <a:normAutofit fontScale="77500" lnSpcReduction="20000"/>
          </a:bodyPr>
          <a:lstStyle/>
          <a:p>
            <a:pPr marL="0" indent="0">
              <a:lnSpc>
                <a:spcPct val="107000"/>
              </a:lnSpc>
              <a:buNone/>
            </a:pPr>
            <a:r>
              <a:rPr lang="tr-TR" sz="2800" dirty="0">
                <a:effectLst/>
                <a:latin typeface="Calibri" panose="020F0502020204030204" pitchFamily="34" charset="0"/>
                <a:ea typeface="Calibri" panose="020F0502020204030204" pitchFamily="34" charset="0"/>
                <a:cs typeface="Times New Roman" panose="02020603050405020304" pitchFamily="18" charset="0"/>
              </a:rPr>
              <a:t>11</a:t>
            </a:r>
            <a:r>
              <a:rPr lang="tr-TR" sz="3400" dirty="0">
                <a:effectLst/>
                <a:latin typeface="Calibri" panose="020F0502020204030204" pitchFamily="34" charset="0"/>
                <a:ea typeface="Calibri" panose="020F0502020204030204" pitchFamily="34" charset="0"/>
                <a:cs typeface="Times New Roman" panose="02020603050405020304" pitchFamily="18" charset="0"/>
              </a:rPr>
              <a:t>. Kararın Başkanlık makamına iletilmesi</a:t>
            </a:r>
          </a:p>
          <a:p>
            <a:pPr marL="0" lvl="0" indent="0">
              <a:lnSpc>
                <a:spcPct val="107000"/>
              </a:lnSpc>
              <a:buNone/>
            </a:pPr>
            <a:r>
              <a:rPr lang="tr-TR" sz="3400" dirty="0">
                <a:latin typeface="Calibri" panose="020F0502020204030204" pitchFamily="34" charset="0"/>
                <a:ea typeface="Calibri" panose="020F0502020204030204" pitchFamily="34" charset="0"/>
                <a:cs typeface="Times New Roman" panose="02020603050405020304" pitchFamily="18" charset="0"/>
              </a:rPr>
              <a:t>12. </a:t>
            </a:r>
            <a:r>
              <a:rPr lang="tr-TR" sz="3400" dirty="0">
                <a:effectLst/>
                <a:latin typeface="Calibri" panose="020F0502020204030204" pitchFamily="34" charset="0"/>
                <a:ea typeface="Calibri" panose="020F0502020204030204" pitchFamily="34" charset="0"/>
                <a:cs typeface="Times New Roman" panose="02020603050405020304" pitchFamily="18" charset="0"/>
              </a:rPr>
              <a:t>Kararın ilgili kurumlara ve taraflara bildirilmesi (gerekirse kolluk güçlerine)</a:t>
            </a:r>
          </a:p>
          <a:p>
            <a:pPr marL="0" lvl="0" indent="0">
              <a:lnSpc>
                <a:spcPct val="107000"/>
              </a:lnSpc>
              <a:buNone/>
            </a:pPr>
            <a:r>
              <a:rPr lang="tr-TR" sz="3400" dirty="0">
                <a:effectLst/>
                <a:latin typeface="Calibri" panose="020F0502020204030204" pitchFamily="34" charset="0"/>
                <a:ea typeface="Calibri" panose="020F0502020204030204" pitchFamily="34" charset="0"/>
                <a:cs typeface="Times New Roman" panose="02020603050405020304" pitchFamily="18" charset="0"/>
              </a:rPr>
              <a:t>13. Kararın Resmi Gazetede yayınlanması</a:t>
            </a:r>
          </a:p>
          <a:p>
            <a:pPr marL="0" lvl="0" indent="0">
              <a:lnSpc>
                <a:spcPct val="107000"/>
              </a:lnSpc>
              <a:buNone/>
            </a:pPr>
            <a:r>
              <a:rPr lang="tr-TR" sz="3400" dirty="0">
                <a:effectLst/>
                <a:latin typeface="Calibri" panose="020F0502020204030204" pitchFamily="34" charset="0"/>
                <a:ea typeface="Calibri" panose="020F0502020204030204" pitchFamily="34" charset="0"/>
                <a:cs typeface="Times New Roman" panose="02020603050405020304" pitchFamily="18" charset="0"/>
              </a:rPr>
              <a:t>14. Karara itirazların kabulü</a:t>
            </a:r>
          </a:p>
          <a:p>
            <a:pPr marL="0" lvl="0" indent="0">
              <a:lnSpc>
                <a:spcPct val="107000"/>
              </a:lnSpc>
              <a:buNone/>
            </a:pPr>
            <a:r>
              <a:rPr lang="tr-TR" sz="3400" dirty="0">
                <a:effectLst/>
                <a:latin typeface="Calibri" panose="020F0502020204030204" pitchFamily="34" charset="0"/>
                <a:ea typeface="Calibri" panose="020F0502020204030204" pitchFamily="34" charset="0"/>
                <a:cs typeface="Times New Roman" panose="02020603050405020304" pitchFamily="18" charset="0"/>
              </a:rPr>
              <a:t>15. İtirazların ilgili daire tarafından sonuçlandırılması</a:t>
            </a:r>
          </a:p>
          <a:p>
            <a:pPr marL="0" lvl="0" indent="0">
              <a:lnSpc>
                <a:spcPct val="107000"/>
              </a:lnSpc>
              <a:buNone/>
            </a:pPr>
            <a:r>
              <a:rPr lang="tr-TR" sz="3400" dirty="0">
                <a:effectLst/>
                <a:latin typeface="Calibri" panose="020F0502020204030204" pitchFamily="34" charset="0"/>
                <a:ea typeface="Calibri" panose="020F0502020204030204" pitchFamily="34" charset="0"/>
                <a:cs typeface="Times New Roman" panose="02020603050405020304" pitchFamily="18" charset="0"/>
              </a:rPr>
              <a:t>16. Karara yeniden itiraz edilmesi durumunda konunun Daireler Genel Kuruluna sevki</a:t>
            </a:r>
          </a:p>
          <a:p>
            <a:pPr marL="0" lvl="0" indent="0">
              <a:lnSpc>
                <a:spcPct val="107000"/>
              </a:lnSpc>
              <a:buNone/>
            </a:pPr>
            <a:r>
              <a:rPr lang="tr-TR" sz="3400" dirty="0">
                <a:effectLst/>
                <a:latin typeface="Calibri" panose="020F0502020204030204" pitchFamily="34" charset="0"/>
                <a:ea typeface="Calibri" panose="020F0502020204030204" pitchFamily="34" charset="0"/>
                <a:cs typeface="Times New Roman" panose="02020603050405020304" pitchFamily="18" charset="0"/>
              </a:rPr>
              <a:t>17. Daireler Genel Kurulunda karara bağlanması</a:t>
            </a:r>
          </a:p>
          <a:p>
            <a:pPr marL="0" lvl="0" indent="0">
              <a:lnSpc>
                <a:spcPct val="107000"/>
              </a:lnSpc>
              <a:buNone/>
            </a:pPr>
            <a:r>
              <a:rPr lang="tr-TR" sz="3400" dirty="0">
                <a:effectLst/>
                <a:latin typeface="Calibri" panose="020F0502020204030204" pitchFamily="34" charset="0"/>
                <a:ea typeface="Calibri" panose="020F0502020204030204" pitchFamily="34" charset="0"/>
                <a:cs typeface="Times New Roman" panose="02020603050405020304" pitchFamily="18" charset="0"/>
              </a:rPr>
              <a:t>18. Kararın Başkanlık tarafından Resmi Gazetede duyurulması</a:t>
            </a:r>
          </a:p>
          <a:p>
            <a:pPr marL="0" lvl="0" indent="0">
              <a:lnSpc>
                <a:spcPct val="107000"/>
              </a:lnSpc>
              <a:buNone/>
            </a:pPr>
            <a:r>
              <a:rPr lang="tr-TR" sz="3400" dirty="0">
                <a:effectLst/>
                <a:latin typeface="Calibri" panose="020F0502020204030204" pitchFamily="34" charset="0"/>
                <a:ea typeface="Calibri" panose="020F0502020204030204" pitchFamily="34" charset="0"/>
                <a:cs typeface="Times New Roman" panose="02020603050405020304" pitchFamily="18" charset="0"/>
              </a:rPr>
              <a:t>19. İtirazda ısrar edilmesi durumunda Danıştaya başvuru</a:t>
            </a:r>
          </a:p>
          <a:p>
            <a:pPr marL="0" lvl="0" indent="0">
              <a:lnSpc>
                <a:spcPct val="107000"/>
              </a:lnSpc>
              <a:spcAft>
                <a:spcPts val="800"/>
              </a:spcAft>
              <a:buNone/>
            </a:pPr>
            <a:r>
              <a:rPr lang="tr-TR" sz="3400" dirty="0">
                <a:latin typeface="Calibri" panose="020F0502020204030204" pitchFamily="34" charset="0"/>
                <a:ea typeface="Calibri" panose="020F0502020204030204" pitchFamily="34" charset="0"/>
                <a:cs typeface="Times New Roman" panose="02020603050405020304" pitchFamily="18" charset="0"/>
              </a:rPr>
              <a:t>20</a:t>
            </a:r>
            <a:r>
              <a:rPr lang="tr-TR" sz="3400" dirty="0">
                <a:effectLst/>
                <a:latin typeface="Calibri" panose="020F0502020204030204" pitchFamily="34" charset="0"/>
                <a:ea typeface="Calibri" panose="020F0502020204030204" pitchFamily="34" charset="0"/>
                <a:cs typeface="Times New Roman" panose="02020603050405020304" pitchFamily="18" charset="0"/>
              </a:rPr>
              <a:t>. Danıştayda çevre ve halk sağlığı konuları için kurulan özel bir daire tarafından karara bağlanması</a:t>
            </a:r>
          </a:p>
          <a:p>
            <a:endParaRPr lang="tr-TR" dirty="0"/>
          </a:p>
        </p:txBody>
      </p:sp>
    </p:spTree>
    <p:extLst>
      <p:ext uri="{BB962C8B-B14F-4D97-AF65-F5344CB8AC3E}">
        <p14:creationId xmlns:p14="http://schemas.microsoft.com/office/powerpoint/2010/main" val="33133717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F1D26A-A5B9-8FAD-FAD1-AF9EE2EB51B1}"/>
              </a:ext>
            </a:extLst>
          </p:cNvPr>
          <p:cNvSpPr>
            <a:spLocks noGrp="1"/>
          </p:cNvSpPr>
          <p:nvPr>
            <p:ph type="title"/>
          </p:nvPr>
        </p:nvSpPr>
        <p:spPr>
          <a:xfrm>
            <a:off x="838200" y="302418"/>
            <a:ext cx="10515600" cy="1325563"/>
          </a:xfrm>
        </p:spPr>
        <p:txBody>
          <a:bodyPr/>
          <a:lstStyle/>
          <a:p>
            <a:r>
              <a:rPr lang="tr-TR" sz="2800" b="1" dirty="0">
                <a:effectLst/>
                <a:latin typeface="Calibri" panose="020F0502020204030204" pitchFamily="34" charset="0"/>
                <a:ea typeface="Calibri" panose="020F0502020204030204" pitchFamily="34" charset="0"/>
                <a:cs typeface="Times New Roman" panose="02020603050405020304" pitchFamily="18" charset="0"/>
              </a:rPr>
              <a:t>ÖRGÜT ÇİZELGESİ / ORGANOGRAM</a:t>
            </a:r>
            <a:br>
              <a:rPr lang="tr-TR" sz="1800" dirty="0">
                <a:effectLst/>
                <a:latin typeface="Calibri" panose="020F0502020204030204" pitchFamily="34" charset="0"/>
                <a:ea typeface="Calibri" panose="020F0502020204030204" pitchFamily="34"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F87B03A8-07BB-8FA3-F12D-789A246C79AF}"/>
              </a:ext>
            </a:extLst>
          </p:cNvPr>
          <p:cNvSpPr>
            <a:spLocks noGrp="1"/>
          </p:cNvSpPr>
          <p:nvPr>
            <p:ph idx="1"/>
          </p:nvPr>
        </p:nvSpPr>
        <p:spPr>
          <a:xfrm>
            <a:off x="838200" y="965200"/>
            <a:ext cx="10515600" cy="6187440"/>
          </a:xfrm>
        </p:spPr>
        <p:txBody>
          <a:bodyPr>
            <a:normAutofit fontScale="92500" lnSpcReduction="20000"/>
          </a:bodyPr>
          <a:lstStyle/>
          <a:p>
            <a:pPr marL="0" indent="0" algn="ctr">
              <a:lnSpc>
                <a:spcPct val="107000"/>
              </a:lnSpc>
              <a:spcAft>
                <a:spcPts val="800"/>
              </a:spcAft>
              <a:buNone/>
            </a:pPr>
            <a:r>
              <a:rPr lang="tr-TR" sz="2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THSK Genel Kurulu</a:t>
            </a:r>
          </a:p>
          <a:p>
            <a:pPr marL="0" indent="0" algn="ctr">
              <a:lnSpc>
                <a:spcPct val="107000"/>
              </a:lnSpc>
              <a:spcAft>
                <a:spcPts val="800"/>
              </a:spcAft>
              <a:buNone/>
            </a:pPr>
            <a:r>
              <a:rPr lang="tr-TR" sz="2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Ön İnceleme D.                 </a:t>
            </a:r>
            <a:r>
              <a:rPr lang="tr-TR" sz="22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Başkan                </a:t>
            </a:r>
            <a:r>
              <a:rPr lang="tr-TR" sz="2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Daireler Genel K.</a:t>
            </a:r>
          </a:p>
          <a:p>
            <a:pPr marL="0" indent="0" algn="ctr">
              <a:lnSpc>
                <a:spcPct val="107000"/>
              </a:lnSpc>
              <a:spcAft>
                <a:spcPts val="800"/>
              </a:spcAft>
              <a:buNone/>
            </a:pPr>
            <a:r>
              <a:rPr lang="tr-TR" sz="2200" b="1" dirty="0">
                <a:effectLst/>
                <a:latin typeface="Calibri" panose="020F0502020204030204" pitchFamily="34" charset="0"/>
                <a:ea typeface="Calibri" panose="020F0502020204030204" pitchFamily="34" charset="0"/>
                <a:cs typeface="Times New Roman" panose="02020603050405020304" pitchFamily="18" charset="0"/>
              </a:rPr>
              <a:t>               </a:t>
            </a:r>
            <a:r>
              <a:rPr lang="tr-TR" sz="2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Başkan Yrd.                                                           </a:t>
            </a:r>
            <a:r>
              <a:rPr lang="tr-TR" sz="22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Başkan Yrd.</a:t>
            </a:r>
          </a:p>
          <a:p>
            <a:pPr marL="899160" indent="0">
              <a:lnSpc>
                <a:spcPct val="107000"/>
              </a:lnSpc>
              <a:spcAft>
                <a:spcPts val="800"/>
              </a:spcAft>
              <a:buNone/>
            </a:pPr>
            <a:r>
              <a:rPr lang="tr-TR" sz="2200" b="1" dirty="0">
                <a:effectLst/>
                <a:latin typeface="Calibri" panose="020F0502020204030204" pitchFamily="34" charset="0"/>
                <a:ea typeface="Calibri" panose="020F0502020204030204" pitchFamily="34" charset="0"/>
                <a:cs typeface="Times New Roman" panose="02020603050405020304" pitchFamily="18" charset="0"/>
              </a:rPr>
              <a:t> 	</a:t>
            </a:r>
            <a:r>
              <a:rPr lang="tr-TR" sz="2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Sanayi D	.</a:t>
            </a:r>
            <a:r>
              <a:rPr lang="tr-TR" sz="2200" b="1" dirty="0">
                <a:effectLst/>
                <a:latin typeface="Calibri" panose="020F0502020204030204" pitchFamily="34" charset="0"/>
                <a:ea typeface="Calibri" panose="020F0502020204030204" pitchFamily="34" charset="0"/>
                <a:cs typeface="Times New Roman" panose="02020603050405020304" pitchFamily="18" charset="0"/>
              </a:rPr>
              <a:t>				</a:t>
            </a:r>
            <a:r>
              <a:rPr lang="tr-TR" sz="22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Hukuk Dan.</a:t>
            </a:r>
          </a:p>
          <a:p>
            <a:pPr marL="899160" indent="0">
              <a:lnSpc>
                <a:spcPct val="107000"/>
              </a:lnSpc>
              <a:spcAft>
                <a:spcPts val="800"/>
              </a:spcAft>
              <a:buNone/>
            </a:pPr>
            <a:r>
              <a:rPr lang="tr-TR" sz="2200" b="1" dirty="0">
                <a:effectLst/>
                <a:latin typeface="Calibri" panose="020F0502020204030204" pitchFamily="34" charset="0"/>
                <a:ea typeface="Calibri" panose="020F0502020204030204" pitchFamily="34" charset="0"/>
                <a:cs typeface="Times New Roman" panose="02020603050405020304" pitchFamily="18" charset="0"/>
              </a:rPr>
              <a:t>		</a:t>
            </a:r>
            <a:r>
              <a:rPr lang="tr-TR" sz="2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Enerji ve Madencilik D.</a:t>
            </a:r>
            <a:r>
              <a:rPr lang="tr-TR" sz="2200" b="1" dirty="0">
                <a:effectLst/>
                <a:latin typeface="Calibri" panose="020F0502020204030204" pitchFamily="34" charset="0"/>
                <a:ea typeface="Calibri" panose="020F0502020204030204" pitchFamily="34" charset="0"/>
                <a:cs typeface="Times New Roman" panose="02020603050405020304" pitchFamily="18" charset="0"/>
              </a:rPr>
              <a:t>			</a:t>
            </a:r>
            <a:r>
              <a:rPr lang="tr-TR" sz="22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İdari ve Mali İşler D.</a:t>
            </a:r>
          </a:p>
          <a:p>
            <a:pPr marL="899160" indent="0">
              <a:lnSpc>
                <a:spcPct val="107000"/>
              </a:lnSpc>
              <a:spcAft>
                <a:spcPts val="800"/>
              </a:spcAft>
              <a:buNone/>
            </a:pPr>
            <a:r>
              <a:rPr lang="tr-TR" sz="2200" b="1" dirty="0">
                <a:effectLst/>
                <a:latin typeface="Calibri" panose="020F0502020204030204" pitchFamily="34" charset="0"/>
                <a:ea typeface="Calibri" panose="020F0502020204030204" pitchFamily="34" charset="0"/>
                <a:cs typeface="Times New Roman" panose="02020603050405020304" pitchFamily="18" charset="0"/>
              </a:rPr>
              <a:t>		</a:t>
            </a:r>
            <a:r>
              <a:rPr lang="tr-TR" sz="2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Şehircilik ve Altyapı D.</a:t>
            </a:r>
            <a:r>
              <a:rPr lang="tr-TR" sz="2200" b="1" dirty="0">
                <a:effectLst/>
                <a:latin typeface="Calibri" panose="020F0502020204030204" pitchFamily="34" charset="0"/>
                <a:ea typeface="Calibri" panose="020F0502020204030204" pitchFamily="34" charset="0"/>
                <a:cs typeface="Times New Roman" panose="02020603050405020304" pitchFamily="18" charset="0"/>
              </a:rPr>
              <a:t>			</a:t>
            </a:r>
            <a:r>
              <a:rPr lang="tr-TR" sz="22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Personel D.</a:t>
            </a:r>
          </a:p>
          <a:p>
            <a:pPr marL="899160" indent="0">
              <a:lnSpc>
                <a:spcPct val="107000"/>
              </a:lnSpc>
              <a:spcAft>
                <a:spcPts val="800"/>
              </a:spcAft>
              <a:buNone/>
            </a:pPr>
            <a:r>
              <a:rPr lang="tr-TR" sz="2200" b="1" dirty="0">
                <a:effectLst/>
                <a:latin typeface="Calibri" panose="020F0502020204030204" pitchFamily="34" charset="0"/>
                <a:ea typeface="Calibri" panose="020F0502020204030204" pitchFamily="34" charset="0"/>
                <a:cs typeface="Times New Roman" panose="02020603050405020304" pitchFamily="18" charset="0"/>
              </a:rPr>
              <a:t>		</a:t>
            </a:r>
            <a:r>
              <a:rPr lang="tr-TR" sz="2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Gıda ve Tarım D</a:t>
            </a:r>
            <a:r>
              <a:rPr lang="tr-TR" sz="2200" b="1" dirty="0">
                <a:effectLst/>
                <a:latin typeface="Calibri" panose="020F0502020204030204" pitchFamily="34" charset="0"/>
                <a:ea typeface="Calibri" panose="020F0502020204030204" pitchFamily="34" charset="0"/>
                <a:cs typeface="Times New Roman" panose="02020603050405020304" pitchFamily="18" charset="0"/>
              </a:rPr>
              <a:t>.</a:t>
            </a:r>
          </a:p>
          <a:p>
            <a:pPr marL="899160" indent="0">
              <a:lnSpc>
                <a:spcPct val="107000"/>
              </a:lnSpc>
              <a:spcAft>
                <a:spcPts val="800"/>
              </a:spcAft>
              <a:buNone/>
            </a:pPr>
            <a:r>
              <a:rPr lang="tr-TR" sz="2200" b="1" dirty="0">
                <a:effectLst/>
                <a:latin typeface="Calibri" panose="020F0502020204030204" pitchFamily="34" charset="0"/>
                <a:ea typeface="Calibri" panose="020F0502020204030204" pitchFamily="34" charset="0"/>
                <a:cs typeface="Times New Roman" panose="02020603050405020304" pitchFamily="18" charset="0"/>
              </a:rPr>
              <a:t>		</a:t>
            </a:r>
            <a:r>
              <a:rPr lang="tr-TR" sz="2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Sağlık </a:t>
            </a:r>
            <a:r>
              <a:rPr lang="tr-TR" sz="2200" b="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Hiz</a:t>
            </a:r>
            <a:r>
              <a:rPr lang="tr-TR" sz="2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D.</a:t>
            </a:r>
          </a:p>
          <a:p>
            <a:pPr marL="899160" indent="0">
              <a:lnSpc>
                <a:spcPct val="107000"/>
              </a:lnSpc>
              <a:spcAft>
                <a:spcPts val="800"/>
              </a:spcAft>
              <a:buNone/>
            </a:pPr>
            <a:r>
              <a:rPr lang="tr-TR" sz="2200" b="1" dirty="0">
                <a:effectLst/>
                <a:latin typeface="Calibri" panose="020F0502020204030204" pitchFamily="34" charset="0"/>
                <a:ea typeface="Calibri" panose="020F0502020204030204" pitchFamily="34" charset="0"/>
                <a:cs typeface="Times New Roman" panose="02020603050405020304" pitchFamily="18" charset="0"/>
              </a:rPr>
              <a:t>		</a:t>
            </a:r>
            <a:r>
              <a:rPr lang="tr-TR" sz="2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Eğitim ve Sosyal İşler D.</a:t>
            </a:r>
          </a:p>
          <a:p>
            <a:pPr marL="899160" indent="0">
              <a:lnSpc>
                <a:spcPct val="107000"/>
              </a:lnSpc>
              <a:spcAft>
                <a:spcPts val="800"/>
              </a:spcAft>
              <a:buNone/>
            </a:pPr>
            <a:r>
              <a:rPr lang="tr-TR" sz="2200" b="1" dirty="0">
                <a:effectLst/>
                <a:latin typeface="Calibri" panose="020F0502020204030204" pitchFamily="34" charset="0"/>
                <a:ea typeface="Calibri" panose="020F0502020204030204" pitchFamily="34" charset="0"/>
                <a:cs typeface="Times New Roman" panose="02020603050405020304" pitchFamily="18" charset="0"/>
              </a:rPr>
              <a:t>		</a:t>
            </a:r>
            <a:r>
              <a:rPr lang="tr-TR" sz="2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Hizmet Sektörü D.</a:t>
            </a:r>
          </a:p>
          <a:p>
            <a:pPr marL="0" indent="0" algn="ctr">
              <a:lnSpc>
                <a:spcPct val="107000"/>
              </a:lnSpc>
              <a:spcAft>
                <a:spcPts val="800"/>
              </a:spcAft>
              <a:buNone/>
            </a:pPr>
            <a:r>
              <a:rPr lang="tr-TR" sz="2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Bölge Başkanlıkları</a:t>
            </a:r>
          </a:p>
          <a:p>
            <a:pPr marL="0" indent="0" algn="ctr">
              <a:lnSpc>
                <a:spcPct val="107000"/>
              </a:lnSpc>
              <a:spcAft>
                <a:spcPts val="800"/>
              </a:spcAft>
              <a:buNone/>
            </a:pPr>
            <a:r>
              <a:rPr lang="tr-TR" sz="22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İl Temsilcileri</a:t>
            </a:r>
          </a:p>
          <a:p>
            <a:pPr marL="0" indent="0" algn="ctr">
              <a:buNone/>
            </a:pPr>
            <a:endParaRPr lang="tr-TR" dirty="0"/>
          </a:p>
        </p:txBody>
      </p:sp>
      <p:sp>
        <p:nvSpPr>
          <p:cNvPr id="62" name="Dikdörtgen 61">
            <a:extLst>
              <a:ext uri="{FF2B5EF4-FFF2-40B4-BE49-F238E27FC236}">
                <a16:creationId xmlns:a16="http://schemas.microsoft.com/office/drawing/2014/main" id="{3DF493B3-D970-930B-3848-AE66EA5752E8}"/>
              </a:ext>
            </a:extLst>
          </p:cNvPr>
          <p:cNvSpPr/>
          <p:nvPr/>
        </p:nvSpPr>
        <p:spPr>
          <a:xfrm>
            <a:off x="4876800" y="976551"/>
            <a:ext cx="2296160" cy="355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3" name="Dikdörtgen 62">
            <a:extLst>
              <a:ext uri="{FF2B5EF4-FFF2-40B4-BE49-F238E27FC236}">
                <a16:creationId xmlns:a16="http://schemas.microsoft.com/office/drawing/2014/main" id="{53C009CD-E105-B7D5-285A-A63358AB8823}"/>
              </a:ext>
            </a:extLst>
          </p:cNvPr>
          <p:cNvSpPr/>
          <p:nvPr/>
        </p:nvSpPr>
        <p:spPr>
          <a:xfrm>
            <a:off x="2987040" y="1483360"/>
            <a:ext cx="1889760" cy="2844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4" name="Dikdörtgen 63">
            <a:extLst>
              <a:ext uri="{FF2B5EF4-FFF2-40B4-BE49-F238E27FC236}">
                <a16:creationId xmlns:a16="http://schemas.microsoft.com/office/drawing/2014/main" id="{BEE2D216-D382-73BD-1973-F17557AF7161}"/>
              </a:ext>
            </a:extLst>
          </p:cNvPr>
          <p:cNvSpPr/>
          <p:nvPr/>
        </p:nvSpPr>
        <p:spPr>
          <a:xfrm>
            <a:off x="7274560" y="1483360"/>
            <a:ext cx="1889760" cy="2844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5" name="Oval 64">
            <a:extLst>
              <a:ext uri="{FF2B5EF4-FFF2-40B4-BE49-F238E27FC236}">
                <a16:creationId xmlns:a16="http://schemas.microsoft.com/office/drawing/2014/main" id="{E7894939-82B1-3D9B-AD1A-70A38DF6B308}"/>
              </a:ext>
            </a:extLst>
          </p:cNvPr>
          <p:cNvSpPr/>
          <p:nvPr/>
        </p:nvSpPr>
        <p:spPr>
          <a:xfrm>
            <a:off x="5476240" y="1383545"/>
            <a:ext cx="1097280" cy="51157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6" name="Dikdörtgen 65">
            <a:extLst>
              <a:ext uri="{FF2B5EF4-FFF2-40B4-BE49-F238E27FC236}">
                <a16:creationId xmlns:a16="http://schemas.microsoft.com/office/drawing/2014/main" id="{014F09AF-6F14-88F8-89B0-5EC30C91FCE9}"/>
              </a:ext>
            </a:extLst>
          </p:cNvPr>
          <p:cNvSpPr/>
          <p:nvPr/>
        </p:nvSpPr>
        <p:spPr>
          <a:xfrm>
            <a:off x="3576320" y="2011680"/>
            <a:ext cx="1412240" cy="2844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7" name="Dikdörtgen 66">
            <a:extLst>
              <a:ext uri="{FF2B5EF4-FFF2-40B4-BE49-F238E27FC236}">
                <a16:creationId xmlns:a16="http://schemas.microsoft.com/office/drawing/2014/main" id="{011905BA-E607-DC56-44A3-FD0EA5515FEA}"/>
              </a:ext>
            </a:extLst>
          </p:cNvPr>
          <p:cNvSpPr/>
          <p:nvPr/>
        </p:nvSpPr>
        <p:spPr>
          <a:xfrm>
            <a:off x="8158480" y="2011680"/>
            <a:ext cx="1330960" cy="2743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8" name="Dikdörtgen 67">
            <a:extLst>
              <a:ext uri="{FF2B5EF4-FFF2-40B4-BE49-F238E27FC236}">
                <a16:creationId xmlns:a16="http://schemas.microsoft.com/office/drawing/2014/main" id="{B698B1DD-E09B-DB25-8BB6-23C9C04F7994}"/>
              </a:ext>
            </a:extLst>
          </p:cNvPr>
          <p:cNvSpPr/>
          <p:nvPr/>
        </p:nvSpPr>
        <p:spPr>
          <a:xfrm>
            <a:off x="4988560" y="5892800"/>
            <a:ext cx="2286000" cy="3860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9" name="Dikdörtgen 68">
            <a:extLst>
              <a:ext uri="{FF2B5EF4-FFF2-40B4-BE49-F238E27FC236}">
                <a16:creationId xmlns:a16="http://schemas.microsoft.com/office/drawing/2014/main" id="{1014E355-CF59-FF36-B5B9-A94BB9D0051A}"/>
              </a:ext>
            </a:extLst>
          </p:cNvPr>
          <p:cNvSpPr/>
          <p:nvPr/>
        </p:nvSpPr>
        <p:spPr>
          <a:xfrm>
            <a:off x="5181600" y="6400800"/>
            <a:ext cx="183896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71" name="Düz Bağlayıcı 70">
            <a:extLst>
              <a:ext uri="{FF2B5EF4-FFF2-40B4-BE49-F238E27FC236}">
                <a16:creationId xmlns:a16="http://schemas.microsoft.com/office/drawing/2014/main" id="{D6FFD955-1E0C-654D-7517-DBF5F0318329}"/>
              </a:ext>
            </a:extLst>
          </p:cNvPr>
          <p:cNvCxnSpPr/>
          <p:nvPr/>
        </p:nvCxnSpPr>
        <p:spPr>
          <a:xfrm>
            <a:off x="6096000" y="2011680"/>
            <a:ext cx="0" cy="381539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3" name="Düz Bağlayıcı 72">
            <a:extLst>
              <a:ext uri="{FF2B5EF4-FFF2-40B4-BE49-F238E27FC236}">
                <a16:creationId xmlns:a16="http://schemas.microsoft.com/office/drawing/2014/main" id="{0D55B33E-E249-08F4-5A9C-61094EE9EE6B}"/>
              </a:ext>
            </a:extLst>
          </p:cNvPr>
          <p:cNvCxnSpPr/>
          <p:nvPr/>
        </p:nvCxnSpPr>
        <p:spPr>
          <a:xfrm>
            <a:off x="5069840" y="2174240"/>
            <a:ext cx="29464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5" name="Düz Bağlayıcı 74">
            <a:extLst>
              <a:ext uri="{FF2B5EF4-FFF2-40B4-BE49-F238E27FC236}">
                <a16:creationId xmlns:a16="http://schemas.microsoft.com/office/drawing/2014/main" id="{0078CF8D-5628-CF58-C7F4-2617FA4E8A32}"/>
              </a:ext>
            </a:extLst>
          </p:cNvPr>
          <p:cNvCxnSpPr/>
          <p:nvPr/>
        </p:nvCxnSpPr>
        <p:spPr>
          <a:xfrm>
            <a:off x="4988560" y="1627981"/>
            <a:ext cx="41656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7" name="Düz Bağlayıcı 76">
            <a:extLst>
              <a:ext uri="{FF2B5EF4-FFF2-40B4-BE49-F238E27FC236}">
                <a16:creationId xmlns:a16="http://schemas.microsoft.com/office/drawing/2014/main" id="{FA3593A8-1047-B2E8-C13C-1A45B338376C}"/>
              </a:ext>
            </a:extLst>
          </p:cNvPr>
          <p:cNvCxnSpPr/>
          <p:nvPr/>
        </p:nvCxnSpPr>
        <p:spPr>
          <a:xfrm>
            <a:off x="6664960" y="1627981"/>
            <a:ext cx="609600"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33009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9643A5-32DC-0739-C5FD-8B813C299E76}"/>
              </a:ext>
            </a:extLst>
          </p:cNvPr>
          <p:cNvSpPr>
            <a:spLocks noGrp="1"/>
          </p:cNvSpPr>
          <p:nvPr>
            <p:ph type="title"/>
          </p:nvPr>
        </p:nvSpPr>
        <p:spPr>
          <a:xfrm>
            <a:off x="838200" y="500062"/>
            <a:ext cx="10515600" cy="1325563"/>
          </a:xfrm>
        </p:spPr>
        <p:txBody>
          <a:bodyPr>
            <a:noAutofit/>
          </a:bodyPr>
          <a:lstStyle/>
          <a:p>
            <a:r>
              <a:rPr lang="tr-TR" sz="4800" dirty="0">
                <a:latin typeface="Calibri" panose="020F0502020204030204" pitchFamily="34" charset="0"/>
                <a:ea typeface="Calibri" panose="020F0502020204030204" pitchFamily="34" charset="0"/>
                <a:cs typeface="Times New Roman" panose="02020603050405020304" pitchFamily="18" charset="0"/>
              </a:rPr>
              <a:t>Yeni Anayasada bir özel maddenin yer alması uygun olacaktır:</a:t>
            </a:r>
            <a:endParaRPr lang="tr-TR" sz="4800" dirty="0"/>
          </a:p>
        </p:txBody>
      </p:sp>
      <p:sp>
        <p:nvSpPr>
          <p:cNvPr id="3" name="İçerik Yer Tutucusu 2">
            <a:extLst>
              <a:ext uri="{FF2B5EF4-FFF2-40B4-BE49-F238E27FC236}">
                <a16:creationId xmlns:a16="http://schemas.microsoft.com/office/drawing/2014/main" id="{0128F5DC-1CA8-FB96-164D-858BAC5F70B0}"/>
              </a:ext>
            </a:extLst>
          </p:cNvPr>
          <p:cNvSpPr>
            <a:spLocks noGrp="1"/>
          </p:cNvSpPr>
          <p:nvPr>
            <p:ph idx="1"/>
          </p:nvPr>
        </p:nvSpPr>
        <p:spPr>
          <a:xfrm>
            <a:off x="838200" y="1825624"/>
            <a:ext cx="10515600" cy="4717415"/>
          </a:xfrm>
        </p:spPr>
        <p:txBody>
          <a:bodyPr>
            <a:normAutofit fontScale="92500"/>
          </a:bodyPr>
          <a:lstStyle/>
          <a:p>
            <a:pPr marL="220980" indent="0" algn="just">
              <a:lnSpc>
                <a:spcPct val="107000"/>
              </a:lnSpc>
              <a:spcAft>
                <a:spcPts val="800"/>
              </a:spcAft>
              <a:buNone/>
            </a:pPr>
            <a:r>
              <a:rPr lang="tr-TR" sz="2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SEÇENEK 1: </a:t>
            </a:r>
            <a:endParaRPr lang="tr-TR"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449580" algn="just">
              <a:lnSpc>
                <a:spcPct val="107000"/>
              </a:lnSpc>
              <a:spcAft>
                <a:spcPts val="800"/>
              </a:spcAft>
            </a:pPr>
            <a:r>
              <a:rPr lang="tr-TR"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“Kamuya ve özel sektöre ait bütün kurumlarının her türlü uygulamalarının insan, hayvan ve ekosistem sağlığına uygun olmasını sağlamak ve denetlemek devletin görevidir. Devlet bu görevini yetki, sorumluluk ve çalışma esasları kanunla belirlenecek özerk bir kurum aracılıyla yerine getirir.” </a:t>
            </a:r>
          </a:p>
          <a:p>
            <a:pPr marL="220980" indent="0" algn="just">
              <a:lnSpc>
                <a:spcPct val="107000"/>
              </a:lnSpc>
              <a:spcAft>
                <a:spcPts val="800"/>
              </a:spcAft>
              <a:buNone/>
            </a:pPr>
            <a:r>
              <a:rPr lang="tr-TR" sz="24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SEÇENEK 2:</a:t>
            </a:r>
            <a:endParaRPr lang="tr-TR" sz="24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p>
            <a:pPr marL="449580" algn="just">
              <a:lnSpc>
                <a:spcPct val="107000"/>
              </a:lnSpc>
              <a:spcAft>
                <a:spcPts val="800"/>
              </a:spcAft>
            </a:pPr>
            <a:r>
              <a:rPr lang="tr-TR" sz="24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“Kamuya ve özel sektöre </a:t>
            </a:r>
            <a:r>
              <a:rPr lang="tr-TR" sz="240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ait bütün </a:t>
            </a:r>
            <a:r>
              <a:rPr lang="tr-TR" sz="24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kurumların her türlü uygulamalarının insan, hayvan ve ekosistem sağlığına uygun olmasını sağlamak ve denetlemek devletin görevidir. Devlet bu görevini özerk “Türkiye Çevre ve Halk Sağlığı Kurumu” aracılığı ile yerine getirir. Kurumun yetki, sorumluluk ve çalışma esasları kanunla belirlenir.”</a:t>
            </a:r>
          </a:p>
          <a:p>
            <a:endParaRPr lang="tr-TR" dirty="0"/>
          </a:p>
        </p:txBody>
      </p:sp>
    </p:spTree>
    <p:extLst>
      <p:ext uri="{BB962C8B-B14F-4D97-AF65-F5344CB8AC3E}">
        <p14:creationId xmlns:p14="http://schemas.microsoft.com/office/powerpoint/2010/main" val="12784106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48C64C-3867-E480-6C26-3B4F75C580A2}"/>
              </a:ext>
            </a:extLst>
          </p:cNvPr>
          <p:cNvSpPr>
            <a:spLocks noGrp="1"/>
          </p:cNvSpPr>
          <p:nvPr>
            <p:ph type="title"/>
          </p:nvPr>
        </p:nvSpPr>
        <p:spPr/>
        <p:txBody>
          <a:bodyPr/>
          <a:lstStyle/>
          <a:p>
            <a:pPr algn="ctr"/>
            <a:r>
              <a:rPr lang="tr-TR" b="1" dirty="0"/>
              <a:t>Teşekkür Ederim</a:t>
            </a:r>
          </a:p>
        </p:txBody>
      </p:sp>
      <p:pic>
        <p:nvPicPr>
          <p:cNvPr id="8" name="İçerik Yer Tutucusu 4" descr="su, gök, açık hava, doğa içeren bir resim&#10;&#10;Açıklama otomatik olarak oluşturuldu">
            <a:extLst>
              <a:ext uri="{FF2B5EF4-FFF2-40B4-BE49-F238E27FC236}">
                <a16:creationId xmlns:a16="http://schemas.microsoft.com/office/drawing/2014/main" id="{AE8F397B-DB4F-ED05-5D43-DF914116DC6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81681" y="1690688"/>
            <a:ext cx="6189662" cy="4634311"/>
          </a:xfrm>
        </p:spPr>
      </p:pic>
    </p:spTree>
    <p:extLst>
      <p:ext uri="{BB962C8B-B14F-4D97-AF65-F5344CB8AC3E}">
        <p14:creationId xmlns:p14="http://schemas.microsoft.com/office/powerpoint/2010/main" val="1042949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BC3D06-BC2D-DD48-1B47-53CD1994606D}"/>
              </a:ext>
            </a:extLst>
          </p:cNvPr>
          <p:cNvSpPr>
            <a:spLocks noGrp="1"/>
          </p:cNvSpPr>
          <p:nvPr>
            <p:ph type="title"/>
          </p:nvPr>
        </p:nvSpPr>
        <p:spPr/>
        <p:txBody>
          <a:bodyPr/>
          <a:lstStyle/>
          <a:p>
            <a:pPr algn="ctr"/>
            <a:br>
              <a:rPr lang="tr-TR" sz="1800" dirty="0">
                <a:effectLst/>
                <a:latin typeface="Calibri" panose="020F0502020204030204" pitchFamily="34" charset="0"/>
                <a:ea typeface="Calibri" panose="020F0502020204030204" pitchFamily="34"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98AC00B4-1139-97EE-3AEE-7B51E7D992F5}"/>
              </a:ext>
            </a:extLst>
          </p:cNvPr>
          <p:cNvSpPr>
            <a:spLocks noGrp="1"/>
          </p:cNvSpPr>
          <p:nvPr>
            <p:ph idx="1"/>
          </p:nvPr>
        </p:nvSpPr>
        <p:spPr/>
        <p:txBody>
          <a:bodyPr/>
          <a:lstStyle/>
          <a:p>
            <a:pPr marL="342900" indent="-342900">
              <a:lnSpc>
                <a:spcPct val="107000"/>
              </a:lnSpc>
              <a:buFont typeface="Symbol" panose="05050102010706020507" pitchFamily="18" charset="2"/>
              <a:buChar char=""/>
            </a:pPr>
            <a:r>
              <a:rPr lang="tr-TR" sz="4000" b="1" dirty="0">
                <a:solidFill>
                  <a:srgbClr val="0070C0"/>
                </a:solidFill>
                <a:latin typeface="Calibri" panose="020F0502020204030204" pitchFamily="34" charset="0"/>
                <a:ea typeface="Calibri" panose="020F0502020204030204" pitchFamily="34" charset="0"/>
                <a:cs typeface="Times New Roman" panose="02020603050405020304" pitchFamily="18" charset="0"/>
              </a:rPr>
              <a:t>Halk sağlığı bir devlet işidir, devlet katında kabul görmesi gerekir.</a:t>
            </a:r>
          </a:p>
          <a:p>
            <a:pPr marL="342900" indent="-342900">
              <a:lnSpc>
                <a:spcPct val="107000"/>
              </a:lnSpc>
              <a:buFont typeface="Symbol" panose="05050102010706020507" pitchFamily="18" charset="2"/>
              <a:buChar char=""/>
            </a:pPr>
            <a:r>
              <a:rPr lang="tr-TR" sz="4000" b="1" dirty="0">
                <a:solidFill>
                  <a:srgbClr val="00B050"/>
                </a:solidFill>
                <a:latin typeface="Calibri" panose="020F0502020204030204" pitchFamily="34" charset="0"/>
                <a:ea typeface="Calibri" panose="020F0502020204030204" pitchFamily="34" charset="0"/>
                <a:cs typeface="Times New Roman" panose="02020603050405020304" pitchFamily="18" charset="0"/>
              </a:rPr>
              <a:t>Halk sağlığı biliminin bütün meslekleri ilgilendirdiği anlaşılmalıdır.</a:t>
            </a:r>
          </a:p>
          <a:p>
            <a:pPr marL="0" indent="0">
              <a:buNone/>
            </a:pPr>
            <a:endParaRPr lang="tr-TR" dirty="0"/>
          </a:p>
        </p:txBody>
      </p:sp>
    </p:spTree>
    <p:extLst>
      <p:ext uri="{BB962C8B-B14F-4D97-AF65-F5344CB8AC3E}">
        <p14:creationId xmlns:p14="http://schemas.microsoft.com/office/powerpoint/2010/main" val="2648601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B5F92E5-977F-AD89-60F7-824642842E5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F817803-F492-DFF9-6EA6-C12E813FFD8C}"/>
              </a:ext>
            </a:extLst>
          </p:cNvPr>
          <p:cNvSpPr>
            <a:spLocks noGrp="1"/>
          </p:cNvSpPr>
          <p:nvPr>
            <p:ph idx="1"/>
          </p:nvPr>
        </p:nvSpPr>
        <p:spPr>
          <a:xfrm>
            <a:off x="1376680" y="780415"/>
            <a:ext cx="10515600" cy="6127750"/>
          </a:xfrm>
        </p:spPr>
        <p:txBody>
          <a:bodyPr>
            <a:normAutofit/>
          </a:bodyPr>
          <a:lstStyle/>
          <a:p>
            <a:pPr marL="342900" lvl="0" indent="-342900">
              <a:lnSpc>
                <a:spcPct val="107000"/>
              </a:lnSpc>
              <a:buFont typeface="Symbol" panose="05050102010706020507" pitchFamily="18" charset="2"/>
              <a:buChar char=""/>
            </a:pPr>
            <a:r>
              <a:rPr lang="tr-TR" sz="39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Halk sağlığı uzmanlığının yan dallarına önem verilmelidir</a:t>
            </a:r>
          </a:p>
          <a:p>
            <a:pPr marL="800100" lvl="1" indent="-342900">
              <a:lnSpc>
                <a:spcPct val="107000"/>
              </a:lnSpc>
              <a:buFont typeface="Symbol" panose="05050102010706020507" pitchFamily="18" charset="2"/>
              <a:buChar char=""/>
            </a:pPr>
            <a:r>
              <a:rPr lang="tr-TR" sz="1900" b="1" dirty="0">
                <a:latin typeface="Calibri" panose="020F0502020204030204" pitchFamily="34" charset="0"/>
                <a:ea typeface="Calibri" panose="020F0502020204030204" pitchFamily="34" charset="0"/>
                <a:cs typeface="Times New Roman" panose="02020603050405020304" pitchFamily="18" charset="0"/>
              </a:rPr>
              <a:t>Çevre sağlığı ve hekimliği</a:t>
            </a:r>
          </a:p>
          <a:p>
            <a:pPr marL="800100" lvl="1" indent="-342900">
              <a:lnSpc>
                <a:spcPct val="107000"/>
              </a:lnSpc>
              <a:buFont typeface="Symbol" panose="05050102010706020507" pitchFamily="18" charset="2"/>
              <a:buChar char=""/>
            </a:pPr>
            <a:r>
              <a:rPr lang="tr-TR" sz="1900" b="1" dirty="0">
                <a:effectLst/>
                <a:latin typeface="Calibri" panose="020F0502020204030204" pitchFamily="34" charset="0"/>
                <a:ea typeface="Calibri" panose="020F0502020204030204" pitchFamily="34" charset="0"/>
                <a:cs typeface="Times New Roman" panose="02020603050405020304" pitchFamily="18" charset="0"/>
              </a:rPr>
              <a:t>İş sağlığı ve güvenliği</a:t>
            </a:r>
          </a:p>
          <a:p>
            <a:pPr marL="800100" lvl="1" indent="-342900">
              <a:lnSpc>
                <a:spcPct val="107000"/>
              </a:lnSpc>
              <a:buFont typeface="Symbol" panose="05050102010706020507" pitchFamily="18" charset="2"/>
              <a:buChar char=""/>
            </a:pPr>
            <a:r>
              <a:rPr lang="tr-TR" sz="1900" b="1" dirty="0">
                <a:latin typeface="Calibri" panose="020F0502020204030204" pitchFamily="34" charset="0"/>
                <a:ea typeface="Calibri" panose="020F0502020204030204" pitchFamily="34" charset="0"/>
                <a:cs typeface="Times New Roman" panose="02020603050405020304" pitchFamily="18" charset="0"/>
              </a:rPr>
              <a:t>Epidemiyoloji</a:t>
            </a:r>
          </a:p>
          <a:p>
            <a:pPr marL="800100" lvl="1" indent="-342900">
              <a:lnSpc>
                <a:spcPct val="107000"/>
              </a:lnSpc>
              <a:buFont typeface="Symbol" panose="05050102010706020507" pitchFamily="18" charset="2"/>
              <a:buChar char=""/>
            </a:pPr>
            <a:r>
              <a:rPr lang="tr-TR" sz="1900" b="1" dirty="0">
                <a:effectLst/>
                <a:latin typeface="Calibri" panose="020F0502020204030204" pitchFamily="34" charset="0"/>
                <a:ea typeface="Calibri" panose="020F0502020204030204" pitchFamily="34" charset="0"/>
                <a:cs typeface="Times New Roman" panose="02020603050405020304" pitchFamily="18" charset="0"/>
              </a:rPr>
              <a:t>Sağlık yönetimi</a:t>
            </a:r>
          </a:p>
          <a:p>
            <a:pPr marL="800100" lvl="1" indent="-342900">
              <a:lnSpc>
                <a:spcPct val="107000"/>
              </a:lnSpc>
              <a:buFont typeface="Symbol" panose="05050102010706020507" pitchFamily="18" charset="2"/>
              <a:buChar char=""/>
            </a:pPr>
            <a:r>
              <a:rPr lang="tr-TR" sz="1900" b="1" dirty="0">
                <a:effectLst/>
                <a:latin typeface="Calibri" panose="020F0502020204030204" pitchFamily="34" charset="0"/>
                <a:ea typeface="Calibri" panose="020F0502020204030204" pitchFamily="34" charset="0"/>
                <a:cs typeface="Times New Roman" panose="02020603050405020304" pitchFamily="18" charset="0"/>
              </a:rPr>
              <a:t>Sağlık ekonomisi</a:t>
            </a:r>
          </a:p>
          <a:p>
            <a:pPr marL="800100" lvl="1" indent="-342900">
              <a:lnSpc>
                <a:spcPct val="107000"/>
              </a:lnSpc>
              <a:buFont typeface="Symbol" panose="05050102010706020507" pitchFamily="18" charset="2"/>
              <a:buChar char=""/>
            </a:pPr>
            <a:r>
              <a:rPr lang="tr-TR" sz="1900" b="1" dirty="0">
                <a:effectLst/>
                <a:latin typeface="Calibri" panose="020F0502020204030204" pitchFamily="34" charset="0"/>
                <a:ea typeface="Calibri" panose="020F0502020204030204" pitchFamily="34" charset="0"/>
                <a:cs typeface="Times New Roman" panose="02020603050405020304" pitchFamily="18" charset="0"/>
              </a:rPr>
              <a:t>Afet tıbbı</a:t>
            </a:r>
          </a:p>
          <a:p>
            <a:pPr marL="800100" lvl="1" indent="-342900">
              <a:lnSpc>
                <a:spcPct val="107000"/>
              </a:lnSpc>
              <a:buFont typeface="Symbol" panose="05050102010706020507" pitchFamily="18" charset="2"/>
              <a:buChar char=""/>
            </a:pPr>
            <a:r>
              <a:rPr lang="tr-TR" sz="1900" b="1" dirty="0">
                <a:effectLst/>
                <a:latin typeface="Calibri" panose="020F0502020204030204" pitchFamily="34" charset="0"/>
                <a:ea typeface="Calibri" panose="020F0502020204030204" pitchFamily="34" charset="0"/>
                <a:cs typeface="Times New Roman" panose="02020603050405020304" pitchFamily="18" charset="0"/>
              </a:rPr>
              <a:t>Toplum beslenmesi</a:t>
            </a:r>
          </a:p>
          <a:p>
            <a:pPr marL="800100" lvl="1" indent="-342900">
              <a:lnSpc>
                <a:spcPct val="107000"/>
              </a:lnSpc>
              <a:buFont typeface="Symbol" panose="05050102010706020507" pitchFamily="18" charset="2"/>
              <a:buChar char=""/>
            </a:pPr>
            <a:r>
              <a:rPr lang="tr-TR" sz="1900" b="1" dirty="0">
                <a:effectLst/>
                <a:latin typeface="Calibri" panose="020F0502020204030204" pitchFamily="34" charset="0"/>
                <a:ea typeface="Calibri" panose="020F0502020204030204" pitchFamily="34" charset="0"/>
                <a:cs typeface="Times New Roman" panose="02020603050405020304" pitchFamily="18" charset="0"/>
              </a:rPr>
              <a:t>Sağlık eğitimi</a:t>
            </a:r>
          </a:p>
          <a:p>
            <a:pPr marL="342900" lvl="0" indent="-342900">
              <a:lnSpc>
                <a:spcPct val="107000"/>
              </a:lnSpc>
              <a:buFont typeface="Symbol" panose="05050102010706020507" pitchFamily="18" charset="2"/>
              <a:buChar char=""/>
            </a:pPr>
            <a:r>
              <a:rPr lang="tr-TR" sz="39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Klinik tıp içinde halk sağlığı / Çift uzmanlık yeniden düşünülebilir</a:t>
            </a:r>
          </a:p>
          <a:p>
            <a:endParaRPr lang="tr-TR" dirty="0"/>
          </a:p>
        </p:txBody>
      </p:sp>
    </p:spTree>
    <p:extLst>
      <p:ext uri="{BB962C8B-B14F-4D97-AF65-F5344CB8AC3E}">
        <p14:creationId xmlns:p14="http://schemas.microsoft.com/office/powerpoint/2010/main" val="1053831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97B4D6-9AA1-4BEE-42CB-0A4C8089C390}"/>
              </a:ext>
            </a:extLst>
          </p:cNvPr>
          <p:cNvSpPr>
            <a:spLocks noGrp="1"/>
          </p:cNvSpPr>
          <p:nvPr>
            <p:ph type="title"/>
          </p:nvPr>
        </p:nvSpPr>
        <p:spPr/>
        <p:txBody>
          <a:bodyPr/>
          <a:lstStyle/>
          <a:p>
            <a:pPr algn="ctr"/>
            <a:br>
              <a:rPr lang="tr-TR" sz="1800" dirty="0">
                <a:effectLst/>
                <a:latin typeface="Calibri" panose="020F0502020204030204" pitchFamily="34" charset="0"/>
                <a:ea typeface="Calibri" panose="020F0502020204030204" pitchFamily="34"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433396D6-3B87-B863-7E74-C5D375FB7A03}"/>
              </a:ext>
            </a:extLst>
          </p:cNvPr>
          <p:cNvSpPr>
            <a:spLocks noGrp="1"/>
          </p:cNvSpPr>
          <p:nvPr>
            <p:ph idx="1"/>
          </p:nvPr>
        </p:nvSpPr>
        <p:spPr>
          <a:xfrm>
            <a:off x="838200" y="687703"/>
            <a:ext cx="10515600" cy="5805171"/>
          </a:xfrm>
        </p:spPr>
        <p:txBody>
          <a:bodyPr>
            <a:normAutofit fontScale="92500"/>
          </a:bodyPr>
          <a:lstStyle/>
          <a:p>
            <a:pPr marL="342900" lvl="0" indent="-342900">
              <a:lnSpc>
                <a:spcPct val="107000"/>
              </a:lnSpc>
              <a:buFont typeface="Symbol" panose="05050102010706020507" pitchFamily="18" charset="2"/>
              <a:buChar char=""/>
            </a:pPr>
            <a:r>
              <a:rPr lang="tr-TR" sz="3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Diğer meslek grupları da halk sağlığına sahip çıkmalıdır</a:t>
            </a:r>
          </a:p>
          <a:p>
            <a:pPr marL="800100" lvl="1" indent="-342900">
              <a:lnSpc>
                <a:spcPct val="107000"/>
              </a:lnSpc>
              <a:buFont typeface="Symbol" panose="05050102010706020507" pitchFamily="18" charset="2"/>
              <a:buChar char=""/>
            </a:pPr>
            <a:r>
              <a:rPr lang="tr-TR" sz="3600" b="1" dirty="0">
                <a:effectLst/>
                <a:latin typeface="Calibri" panose="020F0502020204030204" pitchFamily="34" charset="0"/>
                <a:ea typeface="Calibri" panose="020F0502020204030204" pitchFamily="34" charset="0"/>
                <a:cs typeface="Times New Roman" panose="02020603050405020304" pitchFamily="18" charset="0"/>
              </a:rPr>
              <a:t>Halk sağlığı diğer mesleklere yayılmalı (Diş hekimi; Veteriner hekim</a:t>
            </a:r>
            <a:r>
              <a:rPr lang="tr-TR" sz="3600" b="1" dirty="0">
                <a:latin typeface="Calibri" panose="020F0502020204030204" pitchFamily="34" charset="0"/>
                <a:ea typeface="Calibri" panose="020F0502020204030204" pitchFamily="34" charset="0"/>
                <a:cs typeface="Times New Roman" panose="02020603050405020304" pitchFamily="18" charset="0"/>
              </a:rPr>
              <a:t>;</a:t>
            </a:r>
            <a:r>
              <a:rPr lang="tr-TR" sz="3600" b="1" dirty="0">
                <a:effectLst/>
                <a:latin typeface="Calibri" panose="020F0502020204030204" pitchFamily="34" charset="0"/>
                <a:ea typeface="Calibri" panose="020F0502020204030204" pitchFamily="34" charset="0"/>
                <a:cs typeface="Times New Roman" panose="02020603050405020304" pitchFamily="18" charset="0"/>
              </a:rPr>
              <a:t> </a:t>
            </a:r>
            <a:r>
              <a:rPr lang="tr-TR" sz="3600" b="1" dirty="0">
                <a:latin typeface="Calibri" panose="020F0502020204030204" pitchFamily="34" charset="0"/>
                <a:ea typeface="Calibri" panose="020F0502020204030204" pitchFamily="34" charset="0"/>
                <a:cs typeface="Times New Roman" panose="02020603050405020304" pitchFamily="18" charset="0"/>
              </a:rPr>
              <a:t>E</a:t>
            </a:r>
            <a:r>
              <a:rPr lang="tr-TR" sz="3600" b="1" dirty="0">
                <a:effectLst/>
                <a:latin typeface="Calibri" panose="020F0502020204030204" pitchFamily="34" charset="0"/>
                <a:ea typeface="Calibri" panose="020F0502020204030204" pitchFamily="34" charset="0"/>
                <a:cs typeface="Times New Roman" panose="02020603050405020304" pitchFamily="18" charset="0"/>
              </a:rPr>
              <a:t>czacı; Hemşire; Mühendis </a:t>
            </a:r>
            <a:r>
              <a:rPr lang="tr-TR" sz="3600" b="1" dirty="0" err="1">
                <a:effectLst/>
                <a:latin typeface="Calibri" panose="020F0502020204030204" pitchFamily="34" charset="0"/>
                <a:ea typeface="Calibri" panose="020F0502020204030204" pitchFamily="34" charset="0"/>
                <a:cs typeface="Times New Roman" panose="02020603050405020304" pitchFamily="18" charset="0"/>
              </a:rPr>
              <a:t>vb</a:t>
            </a:r>
            <a:r>
              <a:rPr lang="tr-TR" sz="3600" b="1" dirty="0">
                <a:effectLst/>
                <a:latin typeface="Calibri" panose="020F0502020204030204" pitchFamily="34" charset="0"/>
                <a:ea typeface="Calibri" panose="020F0502020204030204" pitchFamily="34" charset="0"/>
                <a:cs typeface="Times New Roman" panose="02020603050405020304" pitchFamily="18" charset="0"/>
              </a:rPr>
              <a:t>)</a:t>
            </a:r>
          </a:p>
          <a:p>
            <a:pPr marL="800100" lvl="1" indent="-342900">
              <a:lnSpc>
                <a:spcPct val="107000"/>
              </a:lnSpc>
              <a:buFont typeface="Symbol" panose="05050102010706020507" pitchFamily="18" charset="2"/>
              <a:buChar char=""/>
            </a:pPr>
            <a:r>
              <a:rPr lang="tr-TR" sz="3600" b="1" dirty="0">
                <a:effectLst/>
                <a:latin typeface="Calibri" panose="020F0502020204030204" pitchFamily="34" charset="0"/>
                <a:ea typeface="Calibri" panose="020F0502020204030204" pitchFamily="34" charset="0"/>
                <a:cs typeface="Times New Roman" panose="02020603050405020304" pitchFamily="18" charset="0"/>
              </a:rPr>
              <a:t>Halk Sağlığı Doktora eğitimine ağırlık verilmeli</a:t>
            </a:r>
          </a:p>
          <a:p>
            <a:pPr marL="800100" lvl="1" indent="-342900" algn="ctr">
              <a:lnSpc>
                <a:spcPct val="107000"/>
              </a:lnSpc>
              <a:buFont typeface="Symbol" panose="05050102010706020507" pitchFamily="18" charset="2"/>
              <a:buChar char=""/>
            </a:pPr>
            <a:r>
              <a:rPr lang="tr-TR" sz="3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MD+ </a:t>
            </a:r>
            <a:r>
              <a:rPr lang="tr-TR" sz="3600" b="1"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PhD</a:t>
            </a:r>
            <a:r>
              <a:rPr lang="tr-TR" sz="3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tr-TR" sz="3600" b="1"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a:p>
            <a:pPr marL="800100" lvl="1" indent="-342900" algn="ctr">
              <a:lnSpc>
                <a:spcPct val="107000"/>
              </a:lnSpc>
              <a:buFont typeface="Symbol" panose="05050102010706020507" pitchFamily="18" charset="2"/>
              <a:buChar char=""/>
            </a:pPr>
            <a:r>
              <a:rPr lang="tr-TR" sz="3600" b="1"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Vet</a:t>
            </a:r>
            <a:r>
              <a:rPr lang="tr-TR" sz="3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 </a:t>
            </a:r>
            <a:r>
              <a:rPr lang="tr-TR" sz="3600" b="1"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PhD</a:t>
            </a:r>
            <a:r>
              <a:rPr lang="tr-TR" sz="3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endParaRPr lang="tr-TR" sz="36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800100" lvl="1" indent="-342900" algn="ctr">
              <a:lnSpc>
                <a:spcPct val="107000"/>
              </a:lnSpc>
              <a:buFont typeface="Symbol" panose="05050102010706020507" pitchFamily="18" charset="2"/>
              <a:buChar char=""/>
            </a:pPr>
            <a:r>
              <a:rPr lang="tr-TR" sz="3600" b="1" dirty="0" err="1">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Ecz</a:t>
            </a:r>
            <a:r>
              <a:rPr lang="tr-TR" sz="36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 + </a:t>
            </a:r>
            <a:r>
              <a:rPr lang="tr-TR" sz="3600" b="1" dirty="0" err="1">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PhD</a:t>
            </a:r>
            <a:r>
              <a:rPr lang="tr-TR" sz="36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 </a:t>
            </a:r>
            <a:endParaRPr lang="tr-TR" sz="3600" b="1" dirty="0">
              <a:solidFill>
                <a:srgbClr val="00B0F0"/>
              </a:solidFill>
              <a:latin typeface="Calibri" panose="020F0502020204030204" pitchFamily="34" charset="0"/>
              <a:ea typeface="Calibri" panose="020F0502020204030204" pitchFamily="34" charset="0"/>
              <a:cs typeface="Times New Roman" panose="02020603050405020304" pitchFamily="18" charset="0"/>
            </a:endParaRPr>
          </a:p>
          <a:p>
            <a:pPr marL="800100" lvl="1" indent="-342900" algn="ctr">
              <a:lnSpc>
                <a:spcPct val="107000"/>
              </a:lnSpc>
              <a:buFont typeface="Symbol" panose="05050102010706020507" pitchFamily="18" charset="2"/>
              <a:buChar char=""/>
            </a:pPr>
            <a:r>
              <a:rPr lang="tr-TR" sz="36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Hem + </a:t>
            </a:r>
            <a:r>
              <a:rPr lang="tr-TR" sz="3600" b="1" dirty="0" err="1">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PhD</a:t>
            </a:r>
            <a:r>
              <a:rPr lang="tr-TR" sz="3600" b="1" dirty="0">
                <a:solidFill>
                  <a:srgbClr val="00B0F0"/>
                </a:solidFill>
                <a:latin typeface="Calibri" panose="020F0502020204030204" pitchFamily="34" charset="0"/>
                <a:ea typeface="Calibri" panose="020F0502020204030204" pitchFamily="34" charset="0"/>
                <a:cs typeface="Times New Roman" panose="02020603050405020304" pitchFamily="18" charset="0"/>
              </a:rPr>
              <a:t> </a:t>
            </a:r>
          </a:p>
          <a:p>
            <a:pPr marL="800100" lvl="1" indent="-342900" algn="ctr">
              <a:lnSpc>
                <a:spcPct val="107000"/>
              </a:lnSpc>
              <a:buFont typeface="Symbol" panose="05050102010706020507" pitchFamily="18" charset="2"/>
              <a:buChar char=""/>
            </a:pPr>
            <a:r>
              <a:rPr lang="tr-TR" sz="3600" b="1" dirty="0" err="1">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Müh</a:t>
            </a:r>
            <a:r>
              <a:rPr lang="tr-TR" sz="36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 + </a:t>
            </a:r>
            <a:r>
              <a:rPr lang="tr-TR" sz="3600" b="1" dirty="0" err="1">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PhD</a:t>
            </a:r>
            <a:endParaRPr lang="tr-TR" sz="36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82617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5AD5203-0DCE-0EE7-8570-8BAB08E50A54}"/>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B9DAAE0E-7296-83B3-A8CB-968E17EC349E}"/>
              </a:ext>
            </a:extLst>
          </p:cNvPr>
          <p:cNvSpPr>
            <a:spLocks noGrp="1"/>
          </p:cNvSpPr>
          <p:nvPr>
            <p:ph idx="1"/>
          </p:nvPr>
        </p:nvSpPr>
        <p:spPr>
          <a:xfrm>
            <a:off x="838200" y="1581785"/>
            <a:ext cx="10515600" cy="3681096"/>
          </a:xfrm>
        </p:spPr>
        <p:txBody>
          <a:bodyPr/>
          <a:lstStyle/>
          <a:p>
            <a:pPr marL="342900" lvl="0" indent="-342900">
              <a:lnSpc>
                <a:spcPct val="107000"/>
              </a:lnSpc>
              <a:buFont typeface="Symbol" panose="05050102010706020507" pitchFamily="18" charset="2"/>
              <a:buChar char=""/>
            </a:pPr>
            <a:r>
              <a:rPr lang="tr-TR" sz="36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Halk sağlığı bütün sektörlere entegre edilmelidir.</a:t>
            </a:r>
          </a:p>
          <a:p>
            <a:pPr marL="800100" lvl="1" indent="-342900">
              <a:lnSpc>
                <a:spcPct val="107000"/>
              </a:lnSpc>
              <a:buFont typeface="Symbol" panose="05050102010706020507" pitchFamily="18" charset="2"/>
              <a:buChar char=""/>
            </a:pPr>
            <a:r>
              <a:rPr lang="tr-TR" sz="3600" b="1" dirty="0">
                <a:solidFill>
                  <a:srgbClr val="0070C0"/>
                </a:solidFill>
                <a:latin typeface="Calibri" panose="020F0502020204030204" pitchFamily="34" charset="0"/>
                <a:ea typeface="Calibri" panose="020F0502020204030204" pitchFamily="34" charset="0"/>
                <a:cs typeface="Times New Roman" panose="02020603050405020304" pitchFamily="18" charset="0"/>
              </a:rPr>
              <a:t>Her Politikada Sağlık / Her Sektörde Sağlık </a:t>
            </a:r>
          </a:p>
          <a:p>
            <a:pPr marL="800100" lvl="1" indent="-342900">
              <a:lnSpc>
                <a:spcPct val="107000"/>
              </a:lnSpc>
              <a:buFont typeface="Symbol" panose="05050102010706020507" pitchFamily="18" charset="2"/>
              <a:buChar char=""/>
            </a:pPr>
            <a:r>
              <a:rPr lang="tr-TR" sz="3600" b="1" dirty="0">
                <a:solidFill>
                  <a:srgbClr val="0070C0"/>
                </a:solidFill>
                <a:latin typeface="Calibri" panose="020F0502020204030204" pitchFamily="34" charset="0"/>
                <a:ea typeface="Calibri" panose="020F0502020204030204" pitchFamily="34" charset="0"/>
                <a:cs typeface="Times New Roman" panose="02020603050405020304" pitchFamily="18" charset="0"/>
              </a:rPr>
              <a:t>Her sektörde halk sağlığı uzmanı</a:t>
            </a:r>
          </a:p>
        </p:txBody>
      </p:sp>
    </p:spTree>
    <p:extLst>
      <p:ext uri="{BB962C8B-B14F-4D97-AF65-F5344CB8AC3E}">
        <p14:creationId xmlns:p14="http://schemas.microsoft.com/office/powerpoint/2010/main" val="2585292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9220565-0463-BBAD-9A0D-B8C98BBD6B1D}"/>
              </a:ext>
            </a:extLst>
          </p:cNvPr>
          <p:cNvSpPr>
            <a:spLocks noGrp="1"/>
          </p:cNvSpPr>
          <p:nvPr>
            <p:ph type="title"/>
          </p:nvPr>
        </p:nvSpPr>
        <p:spPr/>
        <p:txBody>
          <a:bodyPr>
            <a:normAutofit/>
          </a:bodyPr>
          <a:lstStyle/>
          <a:p>
            <a:pPr algn="ctr"/>
            <a:r>
              <a:rPr lang="tr-TR" sz="6600" b="1" dirty="0">
                <a:solidFill>
                  <a:srgbClr val="C00000"/>
                </a:solidFill>
              </a:rPr>
              <a:t>Seçenek 1</a:t>
            </a:r>
          </a:p>
        </p:txBody>
      </p:sp>
      <p:sp>
        <p:nvSpPr>
          <p:cNvPr id="3" name="İçerik Yer Tutucusu 2">
            <a:extLst>
              <a:ext uri="{FF2B5EF4-FFF2-40B4-BE49-F238E27FC236}">
                <a16:creationId xmlns:a16="http://schemas.microsoft.com/office/drawing/2014/main" id="{748AA3CF-8B08-81D0-0394-FEADE5DB1EDD}"/>
              </a:ext>
            </a:extLst>
          </p:cNvPr>
          <p:cNvSpPr>
            <a:spLocks noGrp="1"/>
          </p:cNvSpPr>
          <p:nvPr>
            <p:ph idx="1"/>
          </p:nvPr>
        </p:nvSpPr>
        <p:spPr>
          <a:xfrm>
            <a:off x="960120" y="2841625"/>
            <a:ext cx="10515600" cy="4351338"/>
          </a:xfrm>
        </p:spPr>
        <p:txBody>
          <a:bodyPr>
            <a:normAutofit/>
          </a:bodyPr>
          <a:lstStyle/>
          <a:p>
            <a:r>
              <a:rPr lang="tr-TR" sz="4000" dirty="0"/>
              <a:t>Her bakanlıkta / sektörde «</a:t>
            </a:r>
            <a:r>
              <a:rPr lang="tr-TR" sz="4000" dirty="0">
                <a:solidFill>
                  <a:srgbClr val="C00000"/>
                </a:solidFill>
              </a:rPr>
              <a:t>halk sağlığı birimi</a:t>
            </a:r>
            <a:r>
              <a:rPr lang="tr-TR" sz="4000" dirty="0"/>
              <a:t>»</a:t>
            </a:r>
          </a:p>
          <a:p>
            <a:pPr marL="0" indent="0">
              <a:buNone/>
            </a:pPr>
            <a:endParaRPr lang="tr-TR" sz="4000" dirty="0"/>
          </a:p>
          <a:p>
            <a:r>
              <a:rPr lang="tr-TR" sz="4000" dirty="0"/>
              <a:t>Yatırım ve uygulama kararlarının halk sağlığı birimi tarafından değerlendirilip onaylanması</a:t>
            </a:r>
          </a:p>
        </p:txBody>
      </p:sp>
    </p:spTree>
    <p:extLst>
      <p:ext uri="{BB962C8B-B14F-4D97-AF65-F5344CB8AC3E}">
        <p14:creationId xmlns:p14="http://schemas.microsoft.com/office/powerpoint/2010/main" val="3053225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664879-35AB-24B5-1794-3531BA2AA884}"/>
              </a:ext>
            </a:extLst>
          </p:cNvPr>
          <p:cNvSpPr>
            <a:spLocks noGrp="1"/>
          </p:cNvSpPr>
          <p:nvPr>
            <p:ph type="title"/>
          </p:nvPr>
        </p:nvSpPr>
        <p:spPr/>
        <p:txBody>
          <a:bodyPr>
            <a:normAutofit/>
          </a:bodyPr>
          <a:lstStyle/>
          <a:p>
            <a:pPr algn="ctr"/>
            <a:r>
              <a:rPr lang="tr-TR" sz="6600" b="1" dirty="0">
                <a:solidFill>
                  <a:srgbClr val="C00000"/>
                </a:solidFill>
              </a:rPr>
              <a:t>Seçenek 2</a:t>
            </a:r>
          </a:p>
        </p:txBody>
      </p:sp>
      <p:sp>
        <p:nvSpPr>
          <p:cNvPr id="3" name="İçerik Yer Tutucusu 2">
            <a:extLst>
              <a:ext uri="{FF2B5EF4-FFF2-40B4-BE49-F238E27FC236}">
                <a16:creationId xmlns:a16="http://schemas.microsoft.com/office/drawing/2014/main" id="{9C51F770-EE53-7B2C-5FD8-35E202763D93}"/>
              </a:ext>
            </a:extLst>
          </p:cNvPr>
          <p:cNvSpPr>
            <a:spLocks noGrp="1"/>
          </p:cNvSpPr>
          <p:nvPr>
            <p:ph idx="1"/>
          </p:nvPr>
        </p:nvSpPr>
        <p:spPr>
          <a:xfrm>
            <a:off x="1122680" y="2882265"/>
            <a:ext cx="10515600" cy="4351338"/>
          </a:xfrm>
        </p:spPr>
        <p:txBody>
          <a:bodyPr>
            <a:normAutofit/>
          </a:bodyPr>
          <a:lstStyle/>
          <a:p>
            <a:pPr marL="0" indent="0" algn="ctr">
              <a:buNone/>
            </a:pPr>
            <a:r>
              <a:rPr lang="tr-TR" sz="4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Türkiye Çevre ve Halk Sağlığı Kurumu</a:t>
            </a:r>
            <a:endParaRPr lang="tr-TR" sz="4400" dirty="0"/>
          </a:p>
        </p:txBody>
      </p:sp>
    </p:spTree>
    <p:extLst>
      <p:ext uri="{BB962C8B-B14F-4D97-AF65-F5344CB8AC3E}">
        <p14:creationId xmlns:p14="http://schemas.microsoft.com/office/powerpoint/2010/main" val="1814761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2C7AD4-E7C0-5474-9990-52FA34AFD27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3B336C2-7295-904C-C48A-45421BAE6F56}"/>
              </a:ext>
            </a:extLst>
          </p:cNvPr>
          <p:cNvSpPr>
            <a:spLocks noGrp="1"/>
          </p:cNvSpPr>
          <p:nvPr>
            <p:ph idx="1"/>
          </p:nvPr>
        </p:nvSpPr>
        <p:spPr>
          <a:xfrm>
            <a:off x="980440" y="545464"/>
            <a:ext cx="10515600" cy="5540375"/>
          </a:xfrm>
        </p:spPr>
        <p:txBody>
          <a:bodyPr>
            <a:normAutofit/>
          </a:bodyPr>
          <a:lstStyle/>
          <a:p>
            <a:r>
              <a:rPr lang="tr-TR" sz="3200" dirty="0">
                <a:effectLst/>
                <a:latin typeface="Calibri" panose="020F0502020204030204" pitchFamily="34" charset="0"/>
                <a:ea typeface="Calibri" panose="020F0502020204030204" pitchFamily="34" charset="0"/>
                <a:cs typeface="Calibri" panose="020F0502020204030204" pitchFamily="34" charset="0"/>
              </a:rPr>
              <a:t>Çevre ve halkın sağlığı ile ilgili kurumlar dağınıktır. </a:t>
            </a:r>
          </a:p>
          <a:p>
            <a:pPr lvl="1"/>
            <a:r>
              <a:rPr lang="tr-TR" sz="2800" dirty="0">
                <a:effectLst/>
                <a:latin typeface="Calibri" panose="020F0502020204030204" pitchFamily="34" charset="0"/>
                <a:ea typeface="Calibri" panose="020F0502020204030204" pitchFamily="34" charset="0"/>
                <a:cs typeface="Calibri" panose="020F0502020204030204" pitchFamily="34" charset="0"/>
              </a:rPr>
              <a:t>Çevre ve Şehircilik </a:t>
            </a:r>
          </a:p>
          <a:p>
            <a:pPr lvl="1"/>
            <a:r>
              <a:rPr lang="tr-TR" sz="2800" dirty="0">
                <a:effectLst/>
                <a:latin typeface="Calibri" panose="020F0502020204030204" pitchFamily="34" charset="0"/>
                <a:ea typeface="Calibri" panose="020F0502020204030204" pitchFamily="34" charset="0"/>
                <a:cs typeface="Calibri" panose="020F0502020204030204" pitchFamily="34" charset="0"/>
              </a:rPr>
              <a:t>Sağlık</a:t>
            </a:r>
          </a:p>
          <a:p>
            <a:pPr lvl="1"/>
            <a:r>
              <a:rPr lang="tr-TR" sz="2800" dirty="0">
                <a:effectLst/>
                <a:latin typeface="Calibri" panose="020F0502020204030204" pitchFamily="34" charset="0"/>
                <a:ea typeface="Calibri" panose="020F0502020204030204" pitchFamily="34" charset="0"/>
                <a:cs typeface="Calibri" panose="020F0502020204030204" pitchFamily="34" charset="0"/>
              </a:rPr>
              <a:t>Gıda ve Tarım</a:t>
            </a:r>
          </a:p>
          <a:p>
            <a:pPr lvl="1"/>
            <a:r>
              <a:rPr lang="tr-TR" sz="2800" dirty="0">
                <a:effectLst/>
                <a:latin typeface="Calibri" panose="020F0502020204030204" pitchFamily="34" charset="0"/>
                <a:ea typeface="Calibri" panose="020F0502020204030204" pitchFamily="34" charset="0"/>
                <a:cs typeface="Calibri" panose="020F0502020204030204" pitchFamily="34" charset="0"/>
              </a:rPr>
              <a:t>Sanayi ve Teknoloji</a:t>
            </a:r>
          </a:p>
          <a:p>
            <a:pPr lvl="1"/>
            <a:r>
              <a:rPr lang="tr-TR" sz="2800" dirty="0">
                <a:effectLst/>
                <a:latin typeface="Calibri" panose="020F0502020204030204" pitchFamily="34" charset="0"/>
                <a:ea typeface="Calibri" panose="020F0502020204030204" pitchFamily="34" charset="0"/>
                <a:cs typeface="Calibri" panose="020F0502020204030204" pitchFamily="34" charset="0"/>
              </a:rPr>
              <a:t>Ticaret</a:t>
            </a:r>
          </a:p>
          <a:p>
            <a:pPr lvl="1"/>
            <a:r>
              <a:rPr lang="tr-TR" sz="2800" dirty="0">
                <a:effectLst/>
                <a:latin typeface="Calibri" panose="020F0502020204030204" pitchFamily="34" charset="0"/>
                <a:ea typeface="Calibri" panose="020F0502020204030204" pitchFamily="34" charset="0"/>
                <a:cs typeface="Calibri" panose="020F0502020204030204" pitchFamily="34" charset="0"/>
              </a:rPr>
              <a:t>Kültür ve Turizm </a:t>
            </a:r>
          </a:p>
          <a:p>
            <a:pPr lvl="1"/>
            <a:r>
              <a:rPr lang="tr-TR" sz="2800" dirty="0">
                <a:effectLst/>
                <a:latin typeface="Calibri" panose="020F0502020204030204" pitchFamily="34" charset="0"/>
                <a:ea typeface="Calibri" panose="020F0502020204030204" pitchFamily="34" charset="0"/>
                <a:cs typeface="Calibri" panose="020F0502020204030204" pitchFamily="34" charset="0"/>
              </a:rPr>
              <a:t>Eğitim </a:t>
            </a:r>
          </a:p>
          <a:p>
            <a:pPr lvl="1"/>
            <a:r>
              <a:rPr lang="tr-TR" sz="2800" dirty="0">
                <a:effectLst/>
                <a:latin typeface="Calibri" panose="020F0502020204030204" pitchFamily="34" charset="0"/>
                <a:ea typeface="Calibri" panose="020F0502020204030204" pitchFamily="34" charset="0"/>
                <a:cs typeface="Calibri" panose="020F0502020204030204" pitchFamily="34" charset="0"/>
              </a:rPr>
              <a:t>Hazine ve Maliye </a:t>
            </a:r>
          </a:p>
          <a:p>
            <a:pPr lvl="1"/>
            <a:r>
              <a:rPr lang="tr-TR" sz="2800" dirty="0">
                <a:effectLst/>
                <a:latin typeface="Calibri" panose="020F0502020204030204" pitchFamily="34" charset="0"/>
                <a:ea typeface="Calibri" panose="020F0502020204030204" pitchFamily="34" charset="0"/>
                <a:cs typeface="Calibri" panose="020F0502020204030204" pitchFamily="34" charset="0"/>
              </a:rPr>
              <a:t>Belediyeler</a:t>
            </a:r>
          </a:p>
          <a:p>
            <a:pPr lvl="1"/>
            <a:r>
              <a:rPr lang="tr-TR" sz="2800" dirty="0">
                <a:latin typeface="Calibri" panose="020F0502020204030204" pitchFamily="34" charset="0"/>
                <a:ea typeface="Calibri" panose="020F0502020204030204" pitchFamily="34" charset="0"/>
                <a:cs typeface="Calibri" panose="020F0502020204030204" pitchFamily="34" charset="0"/>
              </a:rPr>
              <a:t>Ö</a:t>
            </a:r>
            <a:r>
              <a:rPr lang="tr-TR" sz="2800" dirty="0">
                <a:effectLst/>
                <a:latin typeface="Calibri" panose="020F0502020204030204" pitchFamily="34" charset="0"/>
                <a:ea typeface="Calibri" panose="020F0502020204030204" pitchFamily="34" charset="0"/>
                <a:cs typeface="Calibri" panose="020F0502020204030204" pitchFamily="34" charset="0"/>
              </a:rPr>
              <a:t>zel sektör</a:t>
            </a:r>
          </a:p>
          <a:p>
            <a:pPr lvl="1"/>
            <a:r>
              <a:rPr lang="tr-TR" sz="2800" dirty="0">
                <a:latin typeface="Calibri" panose="020F0502020204030204" pitchFamily="34" charset="0"/>
                <a:ea typeface="Calibri" panose="020F0502020204030204" pitchFamily="34" charset="0"/>
                <a:cs typeface="Calibri" panose="020F0502020204030204" pitchFamily="34" charset="0"/>
              </a:rPr>
              <a:t>S</a:t>
            </a:r>
            <a:r>
              <a:rPr lang="tr-TR" sz="2800" dirty="0">
                <a:effectLst/>
                <a:latin typeface="Calibri" panose="020F0502020204030204" pitchFamily="34" charset="0"/>
                <a:ea typeface="Calibri" panose="020F0502020204030204" pitchFamily="34" charset="0"/>
                <a:cs typeface="Calibri" panose="020F0502020204030204" pitchFamily="34" charset="0"/>
              </a:rPr>
              <a:t>ivil toplum kuruluşları </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9271286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750</TotalTime>
  <Words>1212</Words>
  <Application>Microsoft Office PowerPoint</Application>
  <PresentationFormat>Geniş ekran</PresentationFormat>
  <Paragraphs>158</Paragraphs>
  <Slides>29</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29</vt:i4>
      </vt:variant>
    </vt:vector>
  </HeadingPairs>
  <TitlesOfParts>
    <vt:vector size="36" baseType="lpstr">
      <vt:lpstr>Arial</vt:lpstr>
      <vt:lpstr>Arial Black</vt:lpstr>
      <vt:lpstr>Calibri</vt:lpstr>
      <vt:lpstr>Calibri Light</vt:lpstr>
      <vt:lpstr>Courier New</vt:lpstr>
      <vt:lpstr>Symbol</vt:lpstr>
      <vt:lpstr>Office Teması</vt:lpstr>
      <vt:lpstr>Halk Sağlığının Geleceği ve Türkiye Çevre ve Halk Sağlığı Kurumu  (Bir Öneri)</vt:lpstr>
      <vt:lpstr>PowerPoint Sunusu</vt:lpstr>
      <vt:lpstr> </vt:lpstr>
      <vt:lpstr>PowerPoint Sunusu</vt:lpstr>
      <vt:lpstr> </vt:lpstr>
      <vt:lpstr>PowerPoint Sunusu</vt:lpstr>
      <vt:lpstr>Seçenek 1</vt:lpstr>
      <vt:lpstr>Seçenek 2</vt:lpstr>
      <vt:lpstr>PowerPoint Sunusu</vt:lpstr>
      <vt:lpstr>PowerPoint Sunusu</vt:lpstr>
      <vt:lpstr>PowerPoint Sunusu</vt:lpstr>
      <vt:lpstr>PowerPoint Sunusu</vt:lpstr>
      <vt:lpstr>PowerPoint Sunusu</vt:lpstr>
      <vt:lpstr>“Türkiye Çevre ve Halk Sağlığı Kurumu”  Yeni Anayasayla ilgili varsayımlar</vt:lpstr>
      <vt:lpstr>PowerPoint Sunusu</vt:lpstr>
      <vt:lpstr>“Türkiye Çevre ve Halk Sağlığı Kurumu” nun (TÇHSK) görev ve yapısı: </vt:lpstr>
      <vt:lpstr>Kurumun temel amacı </vt:lpstr>
      <vt:lpstr>PowerPoint Sunusu</vt:lpstr>
      <vt:lpstr>PowerPoint Sunusu</vt:lpstr>
      <vt:lpstr>PowerPoint Sunusu</vt:lpstr>
      <vt:lpstr>PowerPoint Sunusu</vt:lpstr>
      <vt:lpstr>PowerPoint Sunusu</vt:lpstr>
      <vt:lpstr>PowerPoint Sunusu</vt:lpstr>
      <vt:lpstr>PowerPoint Sunusu</vt:lpstr>
      <vt:lpstr>İŞ AKIŞI / DOSYA İNCELEME VE KARAR SÜRECİ </vt:lpstr>
      <vt:lpstr>PowerPoint Sunusu</vt:lpstr>
      <vt:lpstr>ÖRGÜT ÇİZELGESİ / ORGANOGRAM </vt:lpstr>
      <vt:lpstr>Yeni Anayasada bir özel maddenin yer alması uygun olacaktır:</vt:lpstr>
      <vt:lpstr>Teşekkür Ederim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 Sağlığının Geleceği</dc:title>
  <dc:creator>zafer öztek</dc:creator>
  <cp:lastModifiedBy>zafer öztek</cp:lastModifiedBy>
  <cp:revision>30</cp:revision>
  <dcterms:created xsi:type="dcterms:W3CDTF">2022-11-10T12:28:50Z</dcterms:created>
  <dcterms:modified xsi:type="dcterms:W3CDTF">2022-11-23T05:43:47Z</dcterms:modified>
</cp:coreProperties>
</file>