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6" r:id="rId4"/>
    <p:sldId id="295" r:id="rId5"/>
    <p:sldId id="297" r:id="rId6"/>
    <p:sldId id="292" r:id="rId7"/>
    <p:sldId id="275" r:id="rId8"/>
    <p:sldId id="289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B5C840-A767-F414-3657-A71BAB92A1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EFF1397-85F7-4279-9959-C4D8605C4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BA628B-DF2C-8869-F43F-B6C0B91B5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75978C-58C2-3D37-643A-2C567D43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27E62-D9EB-5BF1-1C3E-26825DE85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7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5BA354-B157-E985-D042-905AC32D2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3BD5374-0A0B-BE96-67D7-6C1C47DD1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6915D40-2653-37DB-D6B2-D23E73089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FFF5EC-E636-36EE-13F6-42AF55928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8D5A36A-5476-6EF2-E4C3-C9EF1822E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1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E5B8A25-504F-36D0-B574-963771B10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02BF8D2-523E-2D01-C0C3-972DE41F8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592F32-DDC8-D4C9-427B-D577A91BF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23814B9-270B-06D9-4C93-D91E35B05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21A712-C3BA-BE2D-AE48-FFA6E4B77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37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24659F-C704-0A44-3923-F301B8E98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D68348-E44C-4E6A-D9F3-13E75EADE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810B402-44CB-5FB0-F659-1F29CBC1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58CA66-7277-BF83-6178-6BDA60B4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CCFB28-7794-1123-F935-66C9AEF9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3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5264D2-77BE-2844-8105-4350FFA83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0328CE7-D8C1-8C3B-2BAD-F4DC45BFF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CFCAE09-5F70-7AB9-1712-7AD91307F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BA1280-0D3D-0C70-7F24-AA023D5BA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8CC438-B2B7-2444-9009-EF596098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7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B3DBC4-AF87-91E4-316F-16451B28F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8B604C-2F4E-EC67-073F-5C7603104D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4FF0389-ED2A-14B9-8317-28B2683704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1912C21-C595-E7B8-F9E7-1D049A0A2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92FA69F-655A-DC13-5FFE-E07335E98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36216E6-1F25-6AD9-069E-B1B069664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5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089D4C-8783-0FD0-51F2-E0AA1DA24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08CD66B-A40A-CBD9-58CA-1B9AEA0F4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50E32A2-906F-CD54-828A-3F25A847CF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7CBFB92E-B057-D053-871E-615DBD408C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738E32E-13E6-554B-D80E-A494E2FAF4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09C5657-FB77-3AF8-A8DC-F818E12F0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281CB97-00D9-D24A-9B97-A353BB41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62AF0C4-8A84-9F5F-3D03-EFEC88D9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57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8BCD6F-77D1-DC2F-ED24-4DC4EFEC2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74A3144-A946-91F7-7807-D288F30F9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310F54A-193B-FAAB-BA76-63EC3E428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0541A4A-C900-B14C-E79A-3914F17DF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8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25C3F87-2517-77CE-58FC-14D52232E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49DEF0-A184-2B8E-50F2-FFEA8574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F638C6F-B737-A12A-ECFF-74C0F91A2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4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371B8C-5D9F-E80E-1B09-8C8838BFF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ED942C-C816-1375-BCF4-C2B14D884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48173AF-EE81-AE0E-F585-17387A389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10AAFFD-DA4C-761E-EA8E-1AFC38DD4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AEE43F-4C71-9CA3-3686-C7D815DA2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B1032E7-2EA0-3F0E-48F9-2320A55A4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2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7256EA-11AA-0793-05A2-C9074C97B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6AE813E-4B6A-B4DD-7079-0A42D7D8F8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F49AB66-2E5B-056A-5472-436EE46E0F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F38263-3835-3AF0-F69C-E369B0F1A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0786827-070F-26A8-8FB5-9CB5EFD2E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0C457B3-FE1B-0410-7025-FC56AFA91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6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8BE9B93-0350-52B2-9E0F-5E8AEA9D6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25AB972-2B3C-20CD-31A1-E656F1E70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11C6F1-CE03-E11F-8498-92A8D634C6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676BDD-5BE9-49BA-AEBA-859346BD2B46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BCEF33-DE30-92F6-97CC-8B0547E86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664C08-9E71-9FDD-F8B9-DC1A5E5D5E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4C4D29-8458-4DCD-9E74-82CB28B8A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0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7031E1-2A9E-1220-18CE-E0CD710DAC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800" b="1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GENÇLERE ÖNERİLER</a:t>
            </a:r>
            <a:b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B16B0D5-1647-DFD0-3E60-5EDED599CC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Prof. Dr. Zafer Öztek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964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35BE02-11D2-5DC7-3BBC-2B6757937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A52AFA-5F4F-DFBD-9383-62558279B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Resmi Gazete okumayı günlük yaşamınıza yerleştirin.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İngilizcenizi geliştirin. Olanak bulursanız yabancı ülkelerde bulunun; Uluslararası sağlık kuruluşlarıyla ilişki kurun.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Halk sağlığı uygulamalarının alt kademelerinden başlayıp yükselmeyi peşinen kabullenin; Erken dönemlerde başkan, müdür gibi makamları ummayın; Alt kademelerde deneyim kazanırsanız, daha başarılı olursunuz; Önemli olan karar verilen karargahta yer almaktır.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349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38E204-0B7B-CB43-491E-B6BA90FD2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26D76C-AFFF-3542-32EC-642A45A19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Bir sivil toplum kuruluşunda aktif olarak görev yapın (Toplum liderliği; Toplum avukatlığı, Sosyal </a:t>
            </a:r>
            <a:r>
              <a:rPr lang="tr-TR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kalkınma projeleri </a:t>
            </a:r>
            <a:r>
              <a:rPr lang="tr-TR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vb</a:t>
            </a:r>
            <a:r>
              <a:rPr lang="tr-TR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)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Akademik yaşamı seçecekseniz, bir süre alanda deneyim kazanmanın gelecekteki akademik başarınızı arttıracağını unutmayın.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Hangi dalda ve makamda çalışırsanız çalışın, araştırmalardan ve </a:t>
            </a:r>
            <a:r>
              <a:rPr lang="tr-TR" kern="100" dirty="0" err="1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epidemiolojiden</a:t>
            </a:r>
            <a:r>
              <a:rPr lang="tr-TR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uzak kalmayın.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Başkalarıyla değil, kendinizle yarışın.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Her ortamda halk sağlıkçıların bir temsilcisi olduğunuzu unutmayın.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53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D01695-4FA3-597F-B3B7-6E39C8A8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34D98C-BF2A-0E91-8BCA-4E0523A1E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112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400" b="1" dirty="0">
                <a:latin typeface="Calibri" panose="020F0502020204030204" pitchFamily="34" charset="0"/>
                <a:cs typeface="Calibri" panose="020F0502020204030204" pitchFamily="34" charset="0"/>
              </a:rPr>
              <a:t>BAŞARILAR DİLERİM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454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01CCA3-3B01-8F84-3AE5-0C4353464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Seçim kararı verirken</a:t>
            </a:r>
            <a:endParaRPr lang="en-US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DBEF1A-B526-32BF-4506-C9DE0A62B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sz="32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Uzmanlık eğitimine başlamadan önce halk sağlığı hakkında yeterince bilgi edinin</a:t>
            </a:r>
            <a:endParaRPr lang="en-US" sz="32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sz="32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Birinci tercihiniz değilse, halk sağlığı uzmanı olmayınız</a:t>
            </a:r>
            <a:endParaRPr lang="en-US" sz="32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sz="32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Yaşam felsefeniz zengin olmaksa halk sağlığı uzmanı olmayınız</a:t>
            </a:r>
            <a:endParaRPr lang="en-US" sz="32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3200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HS uzmanlığı mı, HS (ya da ilgili alanlarda) doktorası mı? Bilgi edinin ve karar verin</a:t>
            </a:r>
            <a:endParaRPr lang="en-US" sz="32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21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C27E16-B0F2-83C5-2F3E-25E574867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C45CBD-A661-E7DE-7BFA-8483F2CDD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703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dirty="0"/>
              <a:t>Halk sağlığı bilimi ve uygulamaları çok geniş bir alandaki çok farklı olay ve faktörlerle ilgilenir.</a:t>
            </a:r>
          </a:p>
          <a:p>
            <a:pPr marL="0" indent="0" algn="ctr">
              <a:buNone/>
            </a:pP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1616884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2EF66C-1E4F-5D1F-F719-4854EADBF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dirty="0"/>
              <a:t>Halkın sağlığını etkileyen uygulama ve faktörler</a:t>
            </a:r>
            <a:endParaRPr lang="en-US" sz="3600" dirty="0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C491F37-4AF0-BFD4-F44F-2D29DD728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2693" y="1412111"/>
            <a:ext cx="7766614" cy="5242809"/>
          </a:xfrm>
        </p:spPr>
      </p:pic>
    </p:spTree>
    <p:extLst>
      <p:ext uri="{BB962C8B-B14F-4D97-AF65-F5344CB8AC3E}">
        <p14:creationId xmlns:p14="http://schemas.microsoft.com/office/powerpoint/2010/main" val="3434277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D80600-3166-CCAB-5D7D-DE356ED16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DEB050-AEC3-4310-42E6-524F5E291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/>
              <a:t>Halk sağlığı bilimi, tıbbın içine sığmayacak kadar geniş bir alanı kapsar.</a:t>
            </a:r>
          </a:p>
          <a:p>
            <a:pPr algn="ctr"/>
            <a:endParaRPr lang="en-US" sz="4000" b="1" dirty="0"/>
          </a:p>
          <a:p>
            <a:pPr algn="ctr"/>
            <a:r>
              <a:rPr lang="tr-TR" sz="4000" b="1" dirty="0"/>
              <a:t>Halk sağlığı geniş bir yelpazeyi oluşturan bilim dallarının bir bileşkesidir.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96105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E327F6A7-53F1-2ECC-50E1-B2DF25F4264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974694" y="357189"/>
            <a:ext cx="1516344" cy="6072187"/>
          </a:xfrm>
        </p:spPr>
        <p:txBody>
          <a:bodyPr>
            <a:normAutofit fontScale="77500" lnSpcReduction="20000"/>
          </a:bodyPr>
          <a:lstStyle/>
          <a:p>
            <a:pPr algn="l">
              <a:defRPr/>
            </a:pPr>
            <a:r>
              <a:rPr lang="tr-TR" sz="1400" b="1" dirty="0"/>
              <a:t>Tıp</a:t>
            </a:r>
          </a:p>
          <a:p>
            <a:pPr algn="l">
              <a:defRPr/>
            </a:pPr>
            <a:r>
              <a:rPr lang="tr-TR" sz="1400" b="1" dirty="0"/>
              <a:t>Eczacılık</a:t>
            </a:r>
          </a:p>
          <a:p>
            <a:pPr algn="l">
              <a:defRPr/>
            </a:pPr>
            <a:r>
              <a:rPr lang="tr-TR" sz="1400" b="1" dirty="0"/>
              <a:t>Hemşirelik</a:t>
            </a:r>
          </a:p>
          <a:p>
            <a:pPr algn="l">
              <a:defRPr/>
            </a:pPr>
            <a:r>
              <a:rPr lang="tr-TR" sz="1400" b="1" dirty="0"/>
              <a:t>Diş Hekimliği</a:t>
            </a:r>
          </a:p>
          <a:p>
            <a:pPr algn="l">
              <a:defRPr/>
            </a:pPr>
            <a:r>
              <a:rPr lang="tr-TR" sz="1400" b="1" dirty="0"/>
              <a:t>Veterinerlik</a:t>
            </a:r>
          </a:p>
          <a:p>
            <a:pPr algn="l">
              <a:defRPr/>
            </a:pPr>
            <a:r>
              <a:rPr lang="tr-TR" sz="1400" b="1" dirty="0"/>
              <a:t>Beslenme</a:t>
            </a:r>
          </a:p>
          <a:p>
            <a:pPr algn="l">
              <a:defRPr/>
            </a:pPr>
            <a:r>
              <a:rPr lang="tr-TR" sz="1400" b="1" dirty="0"/>
              <a:t>Biyoloji</a:t>
            </a:r>
          </a:p>
          <a:p>
            <a:pPr algn="l">
              <a:defRPr/>
            </a:pPr>
            <a:r>
              <a:rPr lang="tr-TR" sz="1400" b="1" dirty="0"/>
              <a:t>Fizik</a:t>
            </a:r>
          </a:p>
          <a:p>
            <a:pPr algn="l">
              <a:defRPr/>
            </a:pPr>
            <a:r>
              <a:rPr lang="tr-TR" sz="1400" b="1" dirty="0"/>
              <a:t>Kimya</a:t>
            </a:r>
          </a:p>
          <a:p>
            <a:pPr algn="l">
              <a:defRPr/>
            </a:pPr>
            <a:r>
              <a:rPr lang="tr-TR" sz="1400" b="1" dirty="0"/>
              <a:t>Mühendislik</a:t>
            </a:r>
          </a:p>
          <a:p>
            <a:pPr algn="l">
              <a:defRPr/>
            </a:pPr>
            <a:r>
              <a:rPr lang="tr-TR" sz="1400" b="1" dirty="0"/>
              <a:t>Ekoloji</a:t>
            </a:r>
          </a:p>
          <a:p>
            <a:pPr algn="l">
              <a:defRPr/>
            </a:pPr>
            <a:r>
              <a:rPr lang="tr-TR" sz="1400" b="1" dirty="0"/>
              <a:t>Ergonomi</a:t>
            </a:r>
          </a:p>
          <a:p>
            <a:pPr algn="l">
              <a:defRPr/>
            </a:pPr>
            <a:r>
              <a:rPr lang="tr-TR" sz="1400" b="1" dirty="0"/>
              <a:t>Toksikoloji</a:t>
            </a:r>
          </a:p>
          <a:p>
            <a:pPr algn="l">
              <a:defRPr/>
            </a:pPr>
            <a:r>
              <a:rPr lang="tr-TR" sz="1400" b="1" dirty="0"/>
              <a:t>Ekonomi</a:t>
            </a:r>
          </a:p>
          <a:p>
            <a:pPr algn="l">
              <a:defRPr/>
            </a:pPr>
            <a:r>
              <a:rPr lang="tr-TR" sz="1400" b="1" dirty="0"/>
              <a:t>Hukuk</a:t>
            </a:r>
          </a:p>
          <a:p>
            <a:pPr algn="l">
              <a:defRPr/>
            </a:pPr>
            <a:r>
              <a:rPr lang="tr-TR" sz="1400" b="1" dirty="0"/>
              <a:t>Yönetim</a:t>
            </a:r>
          </a:p>
          <a:p>
            <a:pPr algn="l">
              <a:defRPr/>
            </a:pPr>
            <a:r>
              <a:rPr lang="tr-TR" sz="1400" b="1" dirty="0"/>
              <a:t>İşletme</a:t>
            </a:r>
          </a:p>
          <a:p>
            <a:pPr algn="l">
              <a:defRPr/>
            </a:pPr>
            <a:r>
              <a:rPr lang="tr-TR" sz="1400" b="1" dirty="0"/>
              <a:t>Eğitim</a:t>
            </a:r>
          </a:p>
          <a:p>
            <a:pPr algn="l">
              <a:defRPr/>
            </a:pPr>
            <a:r>
              <a:rPr lang="tr-TR" sz="1400" b="1" dirty="0"/>
              <a:t>İstatistik</a:t>
            </a:r>
          </a:p>
          <a:p>
            <a:pPr algn="l">
              <a:defRPr/>
            </a:pPr>
            <a:r>
              <a:rPr lang="tr-TR" sz="1400" b="1" dirty="0"/>
              <a:t>Demografi</a:t>
            </a:r>
          </a:p>
          <a:p>
            <a:pPr algn="l">
              <a:defRPr/>
            </a:pPr>
            <a:r>
              <a:rPr lang="tr-TR" sz="1400" b="1" dirty="0"/>
              <a:t>Sosyoloji</a:t>
            </a:r>
          </a:p>
          <a:p>
            <a:pPr algn="l">
              <a:defRPr/>
            </a:pPr>
            <a:r>
              <a:rPr lang="tr-TR" sz="1400" b="1" dirty="0"/>
              <a:t>Antropoloji</a:t>
            </a:r>
          </a:p>
          <a:p>
            <a:pPr algn="l">
              <a:defRPr/>
            </a:pPr>
            <a:r>
              <a:rPr lang="tr-TR" sz="1400" b="1" dirty="0"/>
              <a:t>Psikoloji</a:t>
            </a:r>
          </a:p>
          <a:p>
            <a:pPr algn="l">
              <a:defRPr/>
            </a:pPr>
            <a:r>
              <a:rPr lang="tr-TR" sz="1400" b="1" dirty="0"/>
              <a:t>Sosyal hizmetler</a:t>
            </a:r>
          </a:p>
          <a:p>
            <a:pPr algn="l">
              <a:defRPr/>
            </a:pPr>
            <a:endParaRPr lang="tr-TR" sz="1400" b="1" dirty="0"/>
          </a:p>
          <a:p>
            <a:pPr algn="l">
              <a:defRPr/>
            </a:pPr>
            <a:endParaRPr lang="tr-TR" sz="1800" dirty="0"/>
          </a:p>
        </p:txBody>
      </p:sp>
      <p:sp>
        <p:nvSpPr>
          <p:cNvPr id="36867" name="Text Box 5">
            <a:extLst>
              <a:ext uri="{FF2B5EF4-FFF2-40B4-BE49-F238E27FC236}">
                <a16:creationId xmlns:a16="http://schemas.microsoft.com/office/drawing/2014/main" id="{64F7B87A-D568-4B07-8BFB-82105A4D9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9188" y="4357688"/>
            <a:ext cx="17002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/>
              <a:t>HALK SAĞLIĞI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/>
              <a:t>BEYAZDIR</a:t>
            </a:r>
          </a:p>
        </p:txBody>
      </p:sp>
      <p:graphicFrame>
        <p:nvGraphicFramePr>
          <p:cNvPr id="36868" name="Object 2">
            <a:extLst>
              <a:ext uri="{FF2B5EF4-FFF2-40B4-BE49-F238E27FC236}">
                <a16:creationId xmlns:a16="http://schemas.microsoft.com/office/drawing/2014/main" id="{505E34A7-024C-765F-52B5-73F4BEFB37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40239" y="260351"/>
          <a:ext cx="4105275" cy="583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Fotoğrafı" r:id="rId2" imgW="2247619" imgH="1542857" progId="">
                  <p:embed/>
                </p:oleObj>
              </mc:Choice>
              <mc:Fallback>
                <p:oleObj name="Photo Editor Fotoğrafı" r:id="rId2" imgW="2247619" imgH="1542857" progId="">
                  <p:embed/>
                  <p:pic>
                    <p:nvPicPr>
                      <p:cNvPr id="36868" name="Object 2">
                        <a:extLst>
                          <a:ext uri="{FF2B5EF4-FFF2-40B4-BE49-F238E27FC236}">
                            <a16:creationId xmlns:a16="http://schemas.microsoft.com/office/drawing/2014/main" id="{505E34A7-024C-765F-52B5-73F4BEFB37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9" y="260351"/>
                        <a:ext cx="4105275" cy="583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Text Box 5">
            <a:extLst>
              <a:ext uri="{FF2B5EF4-FFF2-40B4-BE49-F238E27FC236}">
                <a16:creationId xmlns:a16="http://schemas.microsoft.com/office/drawing/2014/main" id="{C8CA1B63-DB23-DFD3-F8CB-498F97592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1" y="1219201"/>
            <a:ext cx="18907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/>
              <a:t>Halk Sağlığı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000" b="1"/>
              <a:t>Eğitimi / Okulu</a:t>
            </a:r>
          </a:p>
        </p:txBody>
      </p:sp>
      <p:cxnSp>
        <p:nvCxnSpPr>
          <p:cNvPr id="7" name="6 Düz Ok Bağlayıcısı">
            <a:extLst>
              <a:ext uri="{FF2B5EF4-FFF2-40B4-BE49-F238E27FC236}">
                <a16:creationId xmlns:a16="http://schemas.microsoft.com/office/drawing/2014/main" id="{70802C8C-0CB9-4A92-5A4C-D9FB44AE8508}"/>
              </a:ext>
            </a:extLst>
          </p:cNvPr>
          <p:cNvCxnSpPr/>
          <p:nvPr/>
        </p:nvCxnSpPr>
        <p:spPr bwMode="auto">
          <a:xfrm rot="10800000" flipV="1">
            <a:off x="7696200" y="1600200"/>
            <a:ext cx="914400" cy="4572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C721B65-317F-6435-5F36-E343BD99A6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83058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AU" altLang="tr-TR" sz="2000"/>
              <a:t>							Dr. Zafer Öztek</a:t>
            </a:r>
            <a:r>
              <a:rPr lang="en-AU" altLang="tr-TR" sz="3200" b="1">
                <a:latin typeface="Arial" panose="020B0604020202020204" pitchFamily="34" charset="0"/>
              </a:rPr>
              <a:t> </a:t>
            </a:r>
            <a:br>
              <a:rPr lang="en-AU" altLang="tr-TR" sz="3200" b="1">
                <a:latin typeface="Arial" panose="020B0604020202020204" pitchFamily="34" charset="0"/>
              </a:rPr>
            </a:br>
            <a:r>
              <a:rPr lang="tr-TR" altLang="tr-TR" sz="3200" b="1">
                <a:latin typeface="Arial" panose="020B0604020202020204" pitchFamily="34" charset="0"/>
              </a:rPr>
              <a:t>	</a:t>
            </a:r>
            <a:r>
              <a:rPr lang="en-AU" altLang="tr-TR" sz="3200" b="1">
                <a:latin typeface="Arial" panose="020B0604020202020204" pitchFamily="34" charset="0"/>
              </a:rPr>
              <a:t>Halk Sağlığı Uzmanlığı </a:t>
            </a:r>
            <a:br>
              <a:rPr lang="en-AU" altLang="tr-TR" sz="3200" b="1">
                <a:latin typeface="Arial" panose="020B0604020202020204" pitchFamily="34" charset="0"/>
              </a:rPr>
            </a:br>
            <a:r>
              <a:rPr lang="tr-TR" altLang="tr-TR" sz="3200" b="1">
                <a:latin typeface="Arial" panose="020B0604020202020204" pitchFamily="34" charset="0"/>
              </a:rPr>
              <a:t>	</a:t>
            </a:r>
            <a:r>
              <a:rPr lang="en-AU" altLang="tr-TR" sz="3200" b="1">
                <a:latin typeface="Arial" panose="020B0604020202020204" pitchFamily="34" charset="0"/>
              </a:rPr>
              <a:t>Eğitim ve Uygulama Konuları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4CAA6A4-DD93-0B44-E99E-78D5E03E674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770188" y="2209800"/>
            <a:ext cx="3810000" cy="42672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1.Halk sağlığı kavramı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2.Sağlık yönetimi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3.Epidemiyoloji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4.Sağlık ekonomisi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5.Demografi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6.Tıp için sosyal bilimler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7.Sağlık eğitimi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8.Çevre sağlığı/Çevre hekimliği</a:t>
            </a:r>
          </a:p>
          <a:p>
            <a:pPr marL="0" indent="0">
              <a:buNone/>
              <a:defRPr/>
            </a:pPr>
            <a:endParaRPr lang="en-AU" sz="2000" b="1">
              <a:latin typeface="Arial" charset="0"/>
            </a:endParaRP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2C85EE83-D8CC-4F5B-A9A5-E0B583B525A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248400" y="2286000"/>
            <a:ext cx="4114800" cy="41148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9.Halk sağlığı laboratuvarı 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10.Toplum beslenmesi 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11.Bulaşıcı hastalıklar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12.Afetler/Kazalar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13.Kadın sağlığı/Üreme sağlığı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14.Çocuk sağlığı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15. Kronik hastalıklar</a:t>
            </a:r>
          </a:p>
          <a:p>
            <a:pPr marL="0" indent="0">
              <a:buNone/>
              <a:defRPr/>
            </a:pPr>
            <a:r>
              <a:rPr lang="en-AU" sz="2000" b="1">
                <a:latin typeface="Arial" charset="0"/>
              </a:rPr>
              <a:t>16. İş sağlığı</a:t>
            </a:r>
            <a:endParaRPr lang="en-AU" sz="2000" b="1"/>
          </a:p>
          <a:p>
            <a:pPr marL="0" indent="0">
              <a:buNone/>
              <a:defRPr/>
            </a:pPr>
            <a:endParaRPr lang="en-AU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CF3F405B-E436-DBB7-FD42-9106EADB6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5715000"/>
            <a:ext cx="2928938" cy="685800"/>
          </a:xfrm>
          <a:prstGeom prst="rect">
            <a:avLst/>
          </a:prstGeom>
          <a:solidFill>
            <a:srgbClr val="E5B8B7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0963" name="Text Box 5">
            <a:extLst>
              <a:ext uri="{FF2B5EF4-FFF2-40B4-BE49-F238E27FC236}">
                <a16:creationId xmlns:a16="http://schemas.microsoft.com/office/drawing/2014/main" id="{BCC031E7-FA8A-AAAC-6839-0A224A5ED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5876925"/>
            <a:ext cx="2057400" cy="457200"/>
          </a:xfrm>
          <a:prstGeom prst="rect">
            <a:avLst/>
          </a:prstGeom>
          <a:solidFill>
            <a:srgbClr val="EAF1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600" b="1">
                <a:latin typeface="Calibri" panose="020F0502020204030204" pitchFamily="34" charset="0"/>
              </a:rPr>
              <a:t>Sosyal Bilimler</a:t>
            </a:r>
            <a:endParaRPr lang="tr-TR" altLang="tr-TR" sz="1600"/>
          </a:p>
        </p:txBody>
      </p:sp>
      <p:sp>
        <p:nvSpPr>
          <p:cNvPr id="40964" name="Rectangle 6">
            <a:extLst>
              <a:ext uri="{FF2B5EF4-FFF2-40B4-BE49-F238E27FC236}">
                <a16:creationId xmlns:a16="http://schemas.microsoft.com/office/drawing/2014/main" id="{D790A578-8036-79C6-4F69-A69BA1264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5715000"/>
            <a:ext cx="3429000" cy="685800"/>
          </a:xfrm>
          <a:prstGeom prst="rect">
            <a:avLst/>
          </a:prstGeom>
          <a:solidFill>
            <a:srgbClr val="D6E3BC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0965" name="Text Box 7">
            <a:extLst>
              <a:ext uri="{FF2B5EF4-FFF2-40B4-BE49-F238E27FC236}">
                <a16:creationId xmlns:a16="http://schemas.microsoft.com/office/drawing/2014/main" id="{E914A270-15E7-5A80-99B6-B777B5FB0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3" y="5876925"/>
            <a:ext cx="3168650" cy="457200"/>
          </a:xfrm>
          <a:prstGeom prst="rect">
            <a:avLst/>
          </a:prstGeom>
          <a:solidFill>
            <a:srgbClr val="F2DBD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600" b="1" dirty="0">
                <a:latin typeface="Calibri" panose="020F0502020204030204" pitchFamily="34" charset="0"/>
              </a:rPr>
              <a:t>Fen</a:t>
            </a:r>
            <a:r>
              <a:rPr lang="tr-TR" altLang="tr-TR" sz="1600" b="1" dirty="0"/>
              <a:t> ve Mühendislik </a:t>
            </a:r>
            <a:r>
              <a:rPr lang="tr-TR" altLang="tr-TR" sz="1600" b="1" dirty="0">
                <a:latin typeface="Calibri" panose="020F0502020204030204" pitchFamily="34" charset="0"/>
              </a:rPr>
              <a:t> Bilimleri</a:t>
            </a:r>
            <a:endParaRPr lang="tr-TR" altLang="tr-TR" sz="1600" dirty="0"/>
          </a:p>
        </p:txBody>
      </p:sp>
      <p:sp>
        <p:nvSpPr>
          <p:cNvPr id="40966" name="Rectangle 8">
            <a:extLst>
              <a:ext uri="{FF2B5EF4-FFF2-40B4-BE49-F238E27FC236}">
                <a16:creationId xmlns:a16="http://schemas.microsoft.com/office/drawing/2014/main" id="{69CABF1D-DB86-CB00-6DB9-57FCEFD28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0500" y="5715000"/>
            <a:ext cx="2857500" cy="685800"/>
          </a:xfrm>
          <a:prstGeom prst="rect">
            <a:avLst/>
          </a:prstGeom>
          <a:solidFill>
            <a:srgbClr val="B6DDE8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0967" name="Text Box 9">
            <a:extLst>
              <a:ext uri="{FF2B5EF4-FFF2-40B4-BE49-F238E27FC236}">
                <a16:creationId xmlns:a16="http://schemas.microsoft.com/office/drawing/2014/main" id="{7036D825-6668-FA1C-C185-531B6BC26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8326" y="5876925"/>
            <a:ext cx="1828800" cy="457200"/>
          </a:xfrm>
          <a:prstGeom prst="rect">
            <a:avLst/>
          </a:prstGeom>
          <a:solidFill>
            <a:srgbClr val="EAF1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600" b="1">
                <a:latin typeface="Calibri" panose="020F0502020204030204" pitchFamily="34" charset="0"/>
              </a:rPr>
              <a:t>Sağlık Bilimleri</a:t>
            </a:r>
            <a:endParaRPr lang="tr-TR" altLang="tr-TR" sz="1600"/>
          </a:p>
        </p:txBody>
      </p:sp>
      <p:sp>
        <p:nvSpPr>
          <p:cNvPr id="40968" name="Text Box 10">
            <a:extLst>
              <a:ext uri="{FF2B5EF4-FFF2-40B4-BE49-F238E27FC236}">
                <a16:creationId xmlns:a16="http://schemas.microsoft.com/office/drawing/2014/main" id="{574D1CBF-596E-ED47-3AC2-6D2836D73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4" y="5000625"/>
            <a:ext cx="8715375" cy="685800"/>
          </a:xfrm>
          <a:prstGeom prst="rect">
            <a:avLst/>
          </a:prstGeom>
          <a:solidFill>
            <a:srgbClr val="B8CCE4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2400" b="1">
                <a:latin typeface="Calibri" panose="020F0502020204030204" pitchFamily="34" charset="0"/>
              </a:rPr>
              <a:t>                                   </a:t>
            </a:r>
            <a:endParaRPr lang="tr-TR" altLang="tr-TR" sz="2400"/>
          </a:p>
        </p:txBody>
      </p:sp>
      <p:sp>
        <p:nvSpPr>
          <p:cNvPr id="40969" name="Text Box 11">
            <a:extLst>
              <a:ext uri="{FF2B5EF4-FFF2-40B4-BE49-F238E27FC236}">
                <a16:creationId xmlns:a16="http://schemas.microsoft.com/office/drawing/2014/main" id="{CEC5E933-3FCC-27E3-5CA6-48B90604B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8438" y="5157788"/>
            <a:ext cx="4114800" cy="457200"/>
          </a:xfrm>
          <a:prstGeom prst="rect">
            <a:avLst/>
          </a:prstGeom>
          <a:solidFill>
            <a:srgbClr val="DDD8C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600" b="1">
                <a:latin typeface="Calibri" panose="020F0502020204030204" pitchFamily="34" charset="0"/>
              </a:rPr>
              <a:t>   Epidemiyoloji  ve Biyoistatistik</a:t>
            </a:r>
            <a:endParaRPr lang="tr-TR" altLang="tr-TR" sz="1600"/>
          </a:p>
        </p:txBody>
      </p:sp>
      <p:sp>
        <p:nvSpPr>
          <p:cNvPr id="40970" name="Rectangle 12">
            <a:extLst>
              <a:ext uri="{FF2B5EF4-FFF2-40B4-BE49-F238E27FC236}">
                <a16:creationId xmlns:a16="http://schemas.microsoft.com/office/drawing/2014/main" id="{6C3EF888-79B7-B17B-9BA8-874A21ED3F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4" y="1428750"/>
            <a:ext cx="8715375" cy="642938"/>
          </a:xfrm>
          <a:prstGeom prst="rect">
            <a:avLst/>
          </a:prstGeom>
          <a:solidFill>
            <a:srgbClr val="DAEEF3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0971" name="AutoShape 13">
            <a:extLst>
              <a:ext uri="{FF2B5EF4-FFF2-40B4-BE49-F238E27FC236}">
                <a16:creationId xmlns:a16="http://schemas.microsoft.com/office/drawing/2014/main" id="{FAFCEC34-82C7-A5EB-0998-9CF066E2B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0"/>
            <a:ext cx="8548688" cy="1428750"/>
          </a:xfrm>
          <a:prstGeom prst="triangle">
            <a:avLst>
              <a:gd name="adj" fmla="val 49838"/>
            </a:avLst>
          </a:prstGeom>
          <a:solidFill>
            <a:srgbClr val="D99594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0972" name="Text Box 16">
            <a:extLst>
              <a:ext uri="{FF2B5EF4-FFF2-40B4-BE49-F238E27FC236}">
                <a16:creationId xmlns:a16="http://schemas.microsoft.com/office/drawing/2014/main" id="{00F764BC-0C0C-7B4C-CFEF-4FD651127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9" y="1557338"/>
            <a:ext cx="5024437" cy="457200"/>
          </a:xfrm>
          <a:prstGeom prst="rect">
            <a:avLst/>
          </a:prstGeom>
          <a:solidFill>
            <a:srgbClr val="EAF1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600" b="1">
                <a:latin typeface="Calibri" panose="020F0502020204030204" pitchFamily="34" charset="0"/>
              </a:rPr>
              <a:t>Sağlığı Geliştirme ve Sağlık Eğitimi</a:t>
            </a:r>
            <a:endParaRPr lang="tr-TR" altLang="tr-TR" sz="1600"/>
          </a:p>
        </p:txBody>
      </p:sp>
      <p:sp>
        <p:nvSpPr>
          <p:cNvPr id="40973" name="Text Box 17">
            <a:extLst>
              <a:ext uri="{FF2B5EF4-FFF2-40B4-BE49-F238E27FC236}">
                <a16:creationId xmlns:a16="http://schemas.microsoft.com/office/drawing/2014/main" id="{BF0DBCA1-6FD7-4E0C-BF11-810EE0E23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7127" y="806303"/>
            <a:ext cx="2286000" cy="457200"/>
          </a:xfrm>
          <a:prstGeom prst="rect">
            <a:avLst/>
          </a:prstGeom>
          <a:solidFill>
            <a:srgbClr val="EAF1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600" b="1">
                <a:latin typeface="Calibri" panose="020F0502020204030204" pitchFamily="34" charset="0"/>
              </a:rPr>
              <a:t>Sağlık Yönetimi</a:t>
            </a:r>
            <a:endParaRPr lang="tr-TR" altLang="tr-TR" sz="1600"/>
          </a:p>
        </p:txBody>
      </p:sp>
      <p:pic>
        <p:nvPicPr>
          <p:cNvPr id="40974" name="Picture 18" descr="5columns">
            <a:extLst>
              <a:ext uri="{FF2B5EF4-FFF2-40B4-BE49-F238E27FC236}">
                <a16:creationId xmlns:a16="http://schemas.microsoft.com/office/drawing/2014/main" id="{F5D806C0-6400-ADF8-0601-387D58FC1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8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5" name="Picture 30" descr="5columns">
            <a:extLst>
              <a:ext uri="{FF2B5EF4-FFF2-40B4-BE49-F238E27FC236}">
                <a16:creationId xmlns:a16="http://schemas.microsoft.com/office/drawing/2014/main" id="{6DE5123A-1811-9892-FFE2-5E1318484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1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3">
            <a:extLst>
              <a:ext uri="{FF2B5EF4-FFF2-40B4-BE49-F238E27FC236}">
                <a16:creationId xmlns:a16="http://schemas.microsoft.com/office/drawing/2014/main" id="{56C312A8-7FBE-97EB-1A17-2A4239C87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6" y="2428875"/>
            <a:ext cx="4286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pic>
        <p:nvPicPr>
          <p:cNvPr id="40977" name="Picture 18" descr="5columns">
            <a:extLst>
              <a:ext uri="{FF2B5EF4-FFF2-40B4-BE49-F238E27FC236}">
                <a16:creationId xmlns:a16="http://schemas.microsoft.com/office/drawing/2014/main" id="{01626F3F-6282-46D2-7B8B-85FF1B7B3E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8" name="Picture 18" descr="5columns">
            <a:extLst>
              <a:ext uri="{FF2B5EF4-FFF2-40B4-BE49-F238E27FC236}">
                <a16:creationId xmlns:a16="http://schemas.microsoft.com/office/drawing/2014/main" id="{0677E56C-3F42-5930-B94F-D4CF4150D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5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9" name="Picture 18" descr="5columns">
            <a:extLst>
              <a:ext uri="{FF2B5EF4-FFF2-40B4-BE49-F238E27FC236}">
                <a16:creationId xmlns:a16="http://schemas.microsoft.com/office/drawing/2014/main" id="{45D3F78C-9E3D-B0C4-15C5-45AB3C690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0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0" name="Picture 18" descr="5columns">
            <a:extLst>
              <a:ext uri="{FF2B5EF4-FFF2-40B4-BE49-F238E27FC236}">
                <a16:creationId xmlns:a16="http://schemas.microsoft.com/office/drawing/2014/main" id="{A7E789C1-A117-05BC-3656-B6FD73D54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25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1" name="Picture 18" descr="5columns">
            <a:extLst>
              <a:ext uri="{FF2B5EF4-FFF2-40B4-BE49-F238E27FC236}">
                <a16:creationId xmlns:a16="http://schemas.microsoft.com/office/drawing/2014/main" id="{C272BD65-32BA-D528-5D95-9838A1BC6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2" name="Picture 18" descr="5columns">
            <a:extLst>
              <a:ext uri="{FF2B5EF4-FFF2-40B4-BE49-F238E27FC236}">
                <a16:creationId xmlns:a16="http://schemas.microsoft.com/office/drawing/2014/main" id="{7DA26B95-1C27-F209-D3C6-530D1DA428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75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3" name="Picture 18" descr="5columns">
            <a:extLst>
              <a:ext uri="{FF2B5EF4-FFF2-40B4-BE49-F238E27FC236}">
                <a16:creationId xmlns:a16="http://schemas.microsoft.com/office/drawing/2014/main" id="{433B10AF-7714-E989-E5A3-17AAA5DB4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4" name="Picture 18" descr="5columns">
            <a:extLst>
              <a:ext uri="{FF2B5EF4-FFF2-40B4-BE49-F238E27FC236}">
                <a16:creationId xmlns:a16="http://schemas.microsoft.com/office/drawing/2014/main" id="{1DB3DF0F-8C86-DE6B-82C0-2D4148E24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5" name="Picture 18" descr="5columns">
            <a:extLst>
              <a:ext uri="{FF2B5EF4-FFF2-40B4-BE49-F238E27FC236}">
                <a16:creationId xmlns:a16="http://schemas.microsoft.com/office/drawing/2014/main" id="{79666BA2-5EAB-E208-0CB5-CEF9324F74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0563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6" name="Picture 18" descr="5columns">
            <a:extLst>
              <a:ext uri="{FF2B5EF4-FFF2-40B4-BE49-F238E27FC236}">
                <a16:creationId xmlns:a16="http://schemas.microsoft.com/office/drawing/2014/main" id="{CFCC02A9-CE34-ECAE-76AB-A220E40DBF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938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7" name="Picture 18" descr="5columns">
            <a:extLst>
              <a:ext uri="{FF2B5EF4-FFF2-40B4-BE49-F238E27FC236}">
                <a16:creationId xmlns:a16="http://schemas.microsoft.com/office/drawing/2014/main" id="{D1155CF4-4F4F-6560-13AA-85D1ED808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9313" y="2071689"/>
            <a:ext cx="571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 Box 3">
            <a:extLst>
              <a:ext uri="{FF2B5EF4-FFF2-40B4-BE49-F238E27FC236}">
                <a16:creationId xmlns:a16="http://schemas.microsoft.com/office/drawing/2014/main" id="{061EA186-A338-4792-77E8-92465B1B4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6686" y="2414588"/>
            <a:ext cx="4286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52" name="Text Box 3">
            <a:extLst>
              <a:ext uri="{FF2B5EF4-FFF2-40B4-BE49-F238E27FC236}">
                <a16:creationId xmlns:a16="http://schemas.microsoft.com/office/drawing/2014/main" id="{91FFFCB6-2ACA-0950-6085-4E5331874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2814" y="2428875"/>
            <a:ext cx="4286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53" name="Text Box 3">
            <a:extLst>
              <a:ext uri="{FF2B5EF4-FFF2-40B4-BE49-F238E27FC236}">
                <a16:creationId xmlns:a16="http://schemas.microsoft.com/office/drawing/2014/main" id="{C3B0D614-5A21-4E2B-6CE7-E33E2A3E8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189" y="2428875"/>
            <a:ext cx="4286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F7F63F8A-4D6D-B75E-9709-4AFC4145B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4437" y="2405063"/>
            <a:ext cx="428625" cy="23050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55" name="Text Box 3">
            <a:extLst>
              <a:ext uri="{FF2B5EF4-FFF2-40B4-BE49-F238E27FC236}">
                <a16:creationId xmlns:a16="http://schemas.microsoft.com/office/drawing/2014/main" id="{49FDBF29-9F83-267E-336C-AF3EA3771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939" y="2428875"/>
            <a:ext cx="4286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56" name="Text Box 3">
            <a:extLst>
              <a:ext uri="{FF2B5EF4-FFF2-40B4-BE49-F238E27FC236}">
                <a16:creationId xmlns:a16="http://schemas.microsoft.com/office/drawing/2014/main" id="{C33F21E6-8F01-2266-88C3-AC7FB0A23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0315" y="2428875"/>
            <a:ext cx="377824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57" name="Text Box 3">
            <a:extLst>
              <a:ext uri="{FF2B5EF4-FFF2-40B4-BE49-F238E27FC236}">
                <a16:creationId xmlns:a16="http://schemas.microsoft.com/office/drawing/2014/main" id="{3E496586-7E6C-FB52-2581-A42B03FB2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4689" y="2428875"/>
            <a:ext cx="4286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58" name="Text Box 3">
            <a:extLst>
              <a:ext uri="{FF2B5EF4-FFF2-40B4-BE49-F238E27FC236}">
                <a16:creationId xmlns:a16="http://schemas.microsoft.com/office/drawing/2014/main" id="{0877859E-42DA-1D59-5618-167C96B04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0189" y="2420938"/>
            <a:ext cx="3451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59" name="Text Box 3">
            <a:extLst>
              <a:ext uri="{FF2B5EF4-FFF2-40B4-BE49-F238E27FC236}">
                <a16:creationId xmlns:a16="http://schemas.microsoft.com/office/drawing/2014/main" id="{F219DC87-D7C3-BA31-FF0D-219A8F532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1" y="2428875"/>
            <a:ext cx="4286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tr-TR" sz="1100" b="1">
                <a:latin typeface="Calibri" pitchFamily="34" charset="0"/>
              </a:rPr>
              <a:t>Üreme Sağlığı</a:t>
            </a:r>
            <a:endParaRPr lang="tr-TR">
              <a:latin typeface="Arial" pitchFamily="34" charset="0"/>
            </a:endParaRPr>
          </a:p>
        </p:txBody>
      </p:sp>
      <p:sp>
        <p:nvSpPr>
          <p:cNvPr id="60" name="Text Box 3">
            <a:extLst>
              <a:ext uri="{FF2B5EF4-FFF2-40B4-BE49-F238E27FC236}">
                <a16:creationId xmlns:a16="http://schemas.microsoft.com/office/drawing/2014/main" id="{B4E89496-645A-FD97-71A0-57F2A8CD6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051" y="2420938"/>
            <a:ext cx="428625" cy="23034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61" name="Text Box 3">
            <a:extLst>
              <a:ext uri="{FF2B5EF4-FFF2-40B4-BE49-F238E27FC236}">
                <a16:creationId xmlns:a16="http://schemas.microsoft.com/office/drawing/2014/main" id="{B647474F-D1F4-184E-5A09-C567C26DE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7626" y="2428875"/>
            <a:ext cx="4286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sp>
        <p:nvSpPr>
          <p:cNvPr id="62" name="Text Box 3">
            <a:extLst>
              <a:ext uri="{FF2B5EF4-FFF2-40B4-BE49-F238E27FC236}">
                <a16:creationId xmlns:a16="http://schemas.microsoft.com/office/drawing/2014/main" id="{05EF91F7-B2AF-6890-7C26-A25EDEDCD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0751" y="2428875"/>
            <a:ext cx="428625" cy="2286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22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tr-TR" dirty="0">
              <a:latin typeface="Arial" pitchFamily="34" charset="0"/>
            </a:endParaRPr>
          </a:p>
        </p:txBody>
      </p:sp>
      <p:pic>
        <p:nvPicPr>
          <p:cNvPr id="41000" name="Picture 30" descr="5columns">
            <a:extLst>
              <a:ext uri="{FF2B5EF4-FFF2-40B4-BE49-F238E27FC236}">
                <a16:creationId xmlns:a16="http://schemas.microsoft.com/office/drawing/2014/main" id="{44FFE716-330A-C822-A80E-2C64DD4E9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4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1" name="Picture 30" descr="5columns">
            <a:extLst>
              <a:ext uri="{FF2B5EF4-FFF2-40B4-BE49-F238E27FC236}">
                <a16:creationId xmlns:a16="http://schemas.microsoft.com/office/drawing/2014/main" id="{4E809706-BD35-C87B-A328-68EFA591A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9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2" name="Picture 30" descr="5columns">
            <a:extLst>
              <a:ext uri="{FF2B5EF4-FFF2-40B4-BE49-F238E27FC236}">
                <a16:creationId xmlns:a16="http://schemas.microsoft.com/office/drawing/2014/main" id="{FE65F9D9-6EE7-3261-0747-B965740D5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314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3" name="Picture 30" descr="5columns">
            <a:extLst>
              <a:ext uri="{FF2B5EF4-FFF2-40B4-BE49-F238E27FC236}">
                <a16:creationId xmlns:a16="http://schemas.microsoft.com/office/drawing/2014/main" id="{BE914619-2225-4555-F586-92599B3339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689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4" name="Picture 30" descr="5columns">
            <a:extLst>
              <a:ext uri="{FF2B5EF4-FFF2-40B4-BE49-F238E27FC236}">
                <a16:creationId xmlns:a16="http://schemas.microsoft.com/office/drawing/2014/main" id="{4BA96194-E7D3-D25C-9B95-0077F7239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4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5" name="Picture 30" descr="5columns">
            <a:extLst>
              <a:ext uri="{FF2B5EF4-FFF2-40B4-BE49-F238E27FC236}">
                <a16:creationId xmlns:a16="http://schemas.microsoft.com/office/drawing/2014/main" id="{E3A4D572-16AD-5241-4BDF-51412A1F2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9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6" name="Picture 30" descr="5columns">
            <a:extLst>
              <a:ext uri="{FF2B5EF4-FFF2-40B4-BE49-F238E27FC236}">
                <a16:creationId xmlns:a16="http://schemas.microsoft.com/office/drawing/2014/main" id="{EFFBBE59-2F74-921B-0F3E-B22D0B3ED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814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7" name="Picture 30" descr="5columns">
            <a:extLst>
              <a:ext uri="{FF2B5EF4-FFF2-40B4-BE49-F238E27FC236}">
                <a16:creationId xmlns:a16="http://schemas.microsoft.com/office/drawing/2014/main" id="{098A9C5A-CC4E-94A4-9CB0-EFEFF65D5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1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8" name="Picture 30" descr="5columns">
            <a:extLst>
              <a:ext uri="{FF2B5EF4-FFF2-40B4-BE49-F238E27FC236}">
                <a16:creationId xmlns:a16="http://schemas.microsoft.com/office/drawing/2014/main" id="{A4D02AE2-DA34-74EB-E8B5-974503989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126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9" name="Picture 30" descr="5columns">
            <a:extLst>
              <a:ext uri="{FF2B5EF4-FFF2-40B4-BE49-F238E27FC236}">
                <a16:creationId xmlns:a16="http://schemas.microsoft.com/office/drawing/2014/main" id="{23C4DF4D-87DC-D7FC-09C8-9B8C3B574B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1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0" name="Picture 30" descr="5columns">
            <a:extLst>
              <a:ext uri="{FF2B5EF4-FFF2-40B4-BE49-F238E27FC236}">
                <a16:creationId xmlns:a16="http://schemas.microsoft.com/office/drawing/2014/main" id="{E34EC527-92B9-792B-4FA8-E348D15E2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76" y="4714875"/>
            <a:ext cx="7143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1" name="Rectangle 5">
            <a:extLst>
              <a:ext uri="{FF2B5EF4-FFF2-40B4-BE49-F238E27FC236}">
                <a16:creationId xmlns:a16="http://schemas.microsoft.com/office/drawing/2014/main" id="{0D1B07FE-5FDC-A133-8348-7A2249135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12" name="Rectangle 7">
            <a:extLst>
              <a:ext uri="{FF2B5EF4-FFF2-40B4-BE49-F238E27FC236}">
                <a16:creationId xmlns:a16="http://schemas.microsoft.com/office/drawing/2014/main" id="{5F105807-9C6B-6263-FB14-78D09F6CC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13" name="Rectangle 9">
            <a:extLst>
              <a:ext uri="{FF2B5EF4-FFF2-40B4-BE49-F238E27FC236}">
                <a16:creationId xmlns:a16="http://schemas.microsoft.com/office/drawing/2014/main" id="{551B7F4D-051A-84E3-4720-4C6B94873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14" name="Rectangle 11">
            <a:extLst>
              <a:ext uri="{FF2B5EF4-FFF2-40B4-BE49-F238E27FC236}">
                <a16:creationId xmlns:a16="http://schemas.microsoft.com/office/drawing/2014/main" id="{35145186-5AA1-8CB3-A9F0-9D24F1976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15" name="Rectangle 13">
            <a:extLst>
              <a:ext uri="{FF2B5EF4-FFF2-40B4-BE49-F238E27FC236}">
                <a16:creationId xmlns:a16="http://schemas.microsoft.com/office/drawing/2014/main" id="{B1BA5CCD-F3B6-93D9-65E8-DA08261E1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16" name="Rectangle 15">
            <a:extLst>
              <a:ext uri="{FF2B5EF4-FFF2-40B4-BE49-F238E27FC236}">
                <a16:creationId xmlns:a16="http://schemas.microsoft.com/office/drawing/2014/main" id="{5951B606-A911-8437-DB72-0C543F645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17" name="Rectangle 17">
            <a:extLst>
              <a:ext uri="{FF2B5EF4-FFF2-40B4-BE49-F238E27FC236}">
                <a16:creationId xmlns:a16="http://schemas.microsoft.com/office/drawing/2014/main" id="{0ED9CA85-F8A1-63B9-CF79-253DF2D5C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18" name="Rectangle 19">
            <a:extLst>
              <a:ext uri="{FF2B5EF4-FFF2-40B4-BE49-F238E27FC236}">
                <a16:creationId xmlns:a16="http://schemas.microsoft.com/office/drawing/2014/main" id="{FE109D96-A14E-66BC-02A8-01112A9CA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19" name="Rectangle 21">
            <a:extLst>
              <a:ext uri="{FF2B5EF4-FFF2-40B4-BE49-F238E27FC236}">
                <a16:creationId xmlns:a16="http://schemas.microsoft.com/office/drawing/2014/main" id="{33189A65-FF37-1A3D-0E5F-66199DE74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20" name="Rectangle 23">
            <a:extLst>
              <a:ext uri="{FF2B5EF4-FFF2-40B4-BE49-F238E27FC236}">
                <a16:creationId xmlns:a16="http://schemas.microsoft.com/office/drawing/2014/main" id="{687C3EDA-39DC-C597-0F8A-E661C2648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21" name="Rectangle 25">
            <a:extLst>
              <a:ext uri="{FF2B5EF4-FFF2-40B4-BE49-F238E27FC236}">
                <a16:creationId xmlns:a16="http://schemas.microsoft.com/office/drawing/2014/main" id="{26244619-6DFA-6AC0-81DB-57EAB848B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22" name="Rectangle 27">
            <a:extLst>
              <a:ext uri="{FF2B5EF4-FFF2-40B4-BE49-F238E27FC236}">
                <a16:creationId xmlns:a16="http://schemas.microsoft.com/office/drawing/2014/main" id="{A36555AB-BCA1-2FC3-90CB-1B7B44A73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23" name="Rectangle 29">
            <a:extLst>
              <a:ext uri="{FF2B5EF4-FFF2-40B4-BE49-F238E27FC236}">
                <a16:creationId xmlns:a16="http://schemas.microsoft.com/office/drawing/2014/main" id="{F78EB664-1682-73AC-366A-EB77EB93991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063750" y="573238"/>
            <a:ext cx="8604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24" name="Rectangle 99">
            <a:extLst>
              <a:ext uri="{FF2B5EF4-FFF2-40B4-BE49-F238E27FC236}">
                <a16:creationId xmlns:a16="http://schemas.microsoft.com/office/drawing/2014/main" id="{1E005F3E-916B-662D-D134-CE222E12F0C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454944" y="3461544"/>
            <a:ext cx="137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 dirty="0">
                <a:latin typeface="Calibri" panose="020F0502020204030204" pitchFamily="34" charset="0"/>
              </a:rPr>
              <a:t>Çevre Sağlığı</a:t>
            </a:r>
            <a:endParaRPr lang="tr-TR" altLang="tr-TR" sz="1400" dirty="0"/>
          </a:p>
        </p:txBody>
      </p:sp>
      <p:sp>
        <p:nvSpPr>
          <p:cNvPr id="41025" name="Rectangle 101">
            <a:extLst>
              <a:ext uri="{FF2B5EF4-FFF2-40B4-BE49-F238E27FC236}">
                <a16:creationId xmlns:a16="http://schemas.microsoft.com/office/drawing/2014/main" id="{C4BFB16D-C5FB-A574-29DC-3B39A90AB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75" y="3286126"/>
            <a:ext cx="2535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b="1">
                <a:latin typeface="Calibri" panose="020F0502020204030204" pitchFamily="34" charset="0"/>
              </a:rPr>
              <a:t> </a:t>
            </a: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26" name="Rectangle 102">
            <a:extLst>
              <a:ext uri="{FF2B5EF4-FFF2-40B4-BE49-F238E27FC236}">
                <a16:creationId xmlns:a16="http://schemas.microsoft.com/office/drawing/2014/main" id="{626C6EE9-7A7F-C3C2-89AE-35CEB1718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875" y="3357564"/>
            <a:ext cx="2535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b="1">
                <a:latin typeface="Calibri" panose="020F0502020204030204" pitchFamily="34" charset="0"/>
              </a:rPr>
              <a:t> </a:t>
            </a:r>
            <a:endParaRPr lang="tr-TR" altLang="tr-TR" sz="2400">
              <a:latin typeface="Calibri" panose="020F0502020204030204" pitchFamily="34" charset="0"/>
            </a:endParaRPr>
          </a:p>
        </p:txBody>
      </p:sp>
      <p:sp>
        <p:nvSpPr>
          <p:cNvPr id="41027" name="Rectangle 104">
            <a:extLst>
              <a:ext uri="{FF2B5EF4-FFF2-40B4-BE49-F238E27FC236}">
                <a16:creationId xmlns:a16="http://schemas.microsoft.com/office/drawing/2014/main" id="{F68CD856-92B7-7517-C196-5405B4896AA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245519" y="3461544"/>
            <a:ext cx="137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 dirty="0"/>
              <a:t>İş</a:t>
            </a:r>
            <a:r>
              <a:rPr lang="tr-TR" altLang="tr-TR" sz="1400" b="1" dirty="0">
                <a:solidFill>
                  <a:schemeClr val="bg2"/>
                </a:solidFill>
              </a:rPr>
              <a:t> </a:t>
            </a:r>
            <a:r>
              <a:rPr lang="tr-TR" altLang="tr-TR" sz="1400" b="1" dirty="0"/>
              <a:t>Sağlığı</a:t>
            </a:r>
          </a:p>
        </p:txBody>
      </p:sp>
      <p:sp>
        <p:nvSpPr>
          <p:cNvPr id="41028" name="Rectangle 107">
            <a:extLst>
              <a:ext uri="{FF2B5EF4-FFF2-40B4-BE49-F238E27FC236}">
                <a16:creationId xmlns:a16="http://schemas.microsoft.com/office/drawing/2014/main" id="{4E6FBD73-677F-B01B-B35F-9DB90383461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894807" y="3390107"/>
            <a:ext cx="15224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 dirty="0">
                <a:latin typeface="Calibri" panose="020F0502020204030204" pitchFamily="34" charset="0"/>
              </a:rPr>
              <a:t>Üreme</a:t>
            </a:r>
            <a:r>
              <a:rPr lang="tr-TR" altLang="tr-TR" sz="1400" b="1" dirty="0">
                <a:solidFill>
                  <a:schemeClr val="bg2"/>
                </a:solidFill>
                <a:latin typeface="Calibri" panose="020F0502020204030204" pitchFamily="34" charset="0"/>
              </a:rPr>
              <a:t> </a:t>
            </a:r>
            <a:r>
              <a:rPr lang="tr-TR" altLang="tr-TR" sz="1400" b="1" dirty="0">
                <a:latin typeface="Calibri" panose="020F0502020204030204" pitchFamily="34" charset="0"/>
              </a:rPr>
              <a:t>Sağlığı</a:t>
            </a:r>
            <a:endParaRPr lang="tr-TR" altLang="tr-TR" sz="1400" dirty="0"/>
          </a:p>
        </p:txBody>
      </p:sp>
      <p:sp>
        <p:nvSpPr>
          <p:cNvPr id="41029" name="Rectangle 108">
            <a:extLst>
              <a:ext uri="{FF2B5EF4-FFF2-40B4-BE49-F238E27FC236}">
                <a16:creationId xmlns:a16="http://schemas.microsoft.com/office/drawing/2014/main" id="{31B56ACB-D46C-3851-B5BD-8E2F7B1B8DD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280570" y="3434558"/>
            <a:ext cx="21431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200" b="1" dirty="0"/>
              <a:t>Çocuk ve Ergen Sağlığı</a:t>
            </a:r>
          </a:p>
        </p:txBody>
      </p:sp>
      <p:sp>
        <p:nvSpPr>
          <p:cNvPr id="41030" name="Rectangle 109">
            <a:extLst>
              <a:ext uri="{FF2B5EF4-FFF2-40B4-BE49-F238E27FC236}">
                <a16:creationId xmlns:a16="http://schemas.microsoft.com/office/drawing/2014/main" id="{144DFAF3-C177-4C69-5291-45E15D96E86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227513" y="3497263"/>
            <a:ext cx="1736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 dirty="0"/>
              <a:t>Okul Sağlığı</a:t>
            </a:r>
          </a:p>
        </p:txBody>
      </p:sp>
      <p:sp>
        <p:nvSpPr>
          <p:cNvPr id="41031" name="Rectangle 110">
            <a:extLst>
              <a:ext uri="{FF2B5EF4-FFF2-40B4-BE49-F238E27FC236}">
                <a16:creationId xmlns:a16="http://schemas.microsoft.com/office/drawing/2014/main" id="{E24DA13A-DBE2-F970-6966-1CFB8C47270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72013" y="3411538"/>
            <a:ext cx="21431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/>
              <a:t>Toplum Beslenmesi</a:t>
            </a:r>
          </a:p>
        </p:txBody>
      </p:sp>
      <p:sp>
        <p:nvSpPr>
          <p:cNvPr id="41032" name="Rectangle 111">
            <a:extLst>
              <a:ext uri="{FF2B5EF4-FFF2-40B4-BE49-F238E27FC236}">
                <a16:creationId xmlns:a16="http://schemas.microsoft.com/office/drawing/2014/main" id="{BF138D3C-47C4-FFC9-513A-4CB4300FA89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535613" y="3484563"/>
            <a:ext cx="2000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 dirty="0">
                <a:latin typeface="Calibri" panose="020F0502020204030204" pitchFamily="34" charset="0"/>
              </a:rPr>
              <a:t>Bulaşıcı Hastalıklar</a:t>
            </a:r>
            <a:endParaRPr lang="tr-TR" altLang="tr-TR" sz="1400" dirty="0"/>
          </a:p>
        </p:txBody>
      </p:sp>
      <p:sp>
        <p:nvSpPr>
          <p:cNvPr id="41033" name="Rectangle 112">
            <a:extLst>
              <a:ext uri="{FF2B5EF4-FFF2-40B4-BE49-F238E27FC236}">
                <a16:creationId xmlns:a16="http://schemas.microsoft.com/office/drawing/2014/main" id="{3B6C4124-D902-C17E-2EF2-0A67F194903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184901" y="3411538"/>
            <a:ext cx="21431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 dirty="0">
                <a:latin typeface="Calibri" panose="020F0502020204030204" pitchFamily="34" charset="0"/>
              </a:rPr>
              <a:t>Kronik Hastalıklar</a:t>
            </a:r>
            <a:endParaRPr lang="tr-TR" altLang="tr-TR" sz="1400" dirty="0"/>
          </a:p>
        </p:txBody>
      </p:sp>
      <p:sp>
        <p:nvSpPr>
          <p:cNvPr id="41034" name="Rectangle 113">
            <a:extLst>
              <a:ext uri="{FF2B5EF4-FFF2-40B4-BE49-F238E27FC236}">
                <a16:creationId xmlns:a16="http://schemas.microsoft.com/office/drawing/2014/main" id="{09778AD6-94D3-EBF1-8A90-B48A00BC101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7214394" y="3318669"/>
            <a:ext cx="137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 dirty="0">
                <a:latin typeface="Calibri" panose="020F0502020204030204" pitchFamily="34" charset="0"/>
              </a:rPr>
              <a:t>Yaşlılık</a:t>
            </a:r>
            <a:endParaRPr lang="tr-TR" altLang="tr-TR" sz="1400" dirty="0"/>
          </a:p>
        </p:txBody>
      </p:sp>
      <p:sp>
        <p:nvSpPr>
          <p:cNvPr id="41035" name="Rectangle 114">
            <a:extLst>
              <a:ext uri="{FF2B5EF4-FFF2-40B4-BE49-F238E27FC236}">
                <a16:creationId xmlns:a16="http://schemas.microsoft.com/office/drawing/2014/main" id="{CA51EFC8-F65F-0288-2174-40157E1A166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7935120" y="3390107"/>
            <a:ext cx="13795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>
                <a:solidFill>
                  <a:srgbClr val="002060"/>
                </a:solidFill>
                <a:latin typeface="Calibri" panose="020F0502020204030204" pitchFamily="34" charset="0"/>
              </a:rPr>
              <a:t>Ruh Sağlığı</a:t>
            </a:r>
            <a:endParaRPr lang="tr-TR" altLang="tr-TR" sz="1400">
              <a:solidFill>
                <a:srgbClr val="002060"/>
              </a:solidFill>
            </a:endParaRPr>
          </a:p>
        </p:txBody>
      </p:sp>
      <p:sp>
        <p:nvSpPr>
          <p:cNvPr id="41036" name="Rectangle 115">
            <a:extLst>
              <a:ext uri="{FF2B5EF4-FFF2-40B4-BE49-F238E27FC236}">
                <a16:creationId xmlns:a16="http://schemas.microsoft.com/office/drawing/2014/main" id="{C63C344E-AAA4-D0F2-9679-D8F9F78A9B2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451057" y="3450432"/>
            <a:ext cx="16430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 dirty="0">
                <a:latin typeface="Calibri" panose="020F0502020204030204" pitchFamily="34" charset="0"/>
              </a:rPr>
              <a:t>Afet</a:t>
            </a:r>
            <a:r>
              <a:rPr lang="tr-TR" altLang="tr-TR" sz="1400" b="1" dirty="0">
                <a:solidFill>
                  <a:schemeClr val="bg2"/>
                </a:solidFill>
                <a:latin typeface="Calibri" panose="020F0502020204030204" pitchFamily="34" charset="0"/>
              </a:rPr>
              <a:t> </a:t>
            </a:r>
            <a:r>
              <a:rPr lang="tr-TR" altLang="tr-TR" sz="1400" b="1" dirty="0">
                <a:latin typeface="Calibri" panose="020F0502020204030204" pitchFamily="34" charset="0"/>
              </a:rPr>
              <a:t>Yönetimi</a:t>
            </a:r>
            <a:endParaRPr lang="tr-TR" altLang="tr-TR" sz="1400" dirty="0"/>
          </a:p>
        </p:txBody>
      </p:sp>
      <p:sp>
        <p:nvSpPr>
          <p:cNvPr id="41037" name="Rectangle 116">
            <a:extLst>
              <a:ext uri="{FF2B5EF4-FFF2-40B4-BE49-F238E27FC236}">
                <a16:creationId xmlns:a16="http://schemas.microsoft.com/office/drawing/2014/main" id="{A5A5D3D5-6574-5E1F-8A71-E6DEABEED80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886032" y="3447257"/>
            <a:ext cx="22145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u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t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tr-TR" altLang="tr-TR" sz="1400" b="1" dirty="0">
                <a:latin typeface="Calibri" panose="020F0502020204030204" pitchFamily="34" charset="0"/>
              </a:rPr>
              <a:t>Kazalardan</a:t>
            </a:r>
            <a:r>
              <a:rPr lang="tr-TR" altLang="tr-TR" sz="1400" b="1" dirty="0">
                <a:solidFill>
                  <a:schemeClr val="bg2"/>
                </a:solidFill>
                <a:latin typeface="Calibri" panose="020F0502020204030204" pitchFamily="34" charset="0"/>
              </a:rPr>
              <a:t> </a:t>
            </a:r>
            <a:r>
              <a:rPr lang="tr-TR" altLang="tr-TR" sz="1400" b="1" dirty="0">
                <a:latin typeface="Calibri" panose="020F0502020204030204" pitchFamily="34" charset="0"/>
              </a:rPr>
              <a:t>Korunma</a:t>
            </a:r>
            <a:endParaRPr lang="tr-TR" altLang="tr-TR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A763D5-4688-3CCE-80ED-2240F230B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5D82A4-DB54-CDF1-DCC2-60514E315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453" y="959242"/>
            <a:ext cx="10515600" cy="519849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Bir yan dalda ya da </a:t>
            </a:r>
            <a:r>
              <a:rPr lang="tr-TR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HS’nın</a:t>
            </a: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dar bir alanında uzmanlaşın (Epidemiyoloji, İş sağlığı, Çevre sağlığı, Afetlerde sağlık hizmetleri, Salgın kontrolü, Beslenme, Sağlık yönetimi, Sağlık ekonomisi, Sağlık hukuku </a:t>
            </a:r>
            <a:r>
              <a:rPr lang="tr-TR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vb</a:t>
            </a: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)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HS uzmanlığıyla yetinmeyin, başka bir alanla da ilgilenin (Mikrobiyoloji, Göğüs hastalıkları, Kronik hastalıklar, Diyetetik, Gıda mühendisliği, Veterinerlik, Biyoistatistik, Hukuk </a:t>
            </a:r>
            <a:r>
              <a:rPr lang="tr-TR" kern="100" dirty="0" err="1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vb</a:t>
            </a: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)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kern="1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Kendinizi sürekli olarak geliştirin. En az bir dergiye abone olun. Kongrelere katılın. HS alanlarında sertifika programlarına katılın</a:t>
            </a:r>
            <a:endParaRPr lang="en-US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35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492</Words>
  <Application>Microsoft Office PowerPoint</Application>
  <PresentationFormat>Geniş ekran</PresentationFormat>
  <Paragraphs>91</Paragraphs>
  <Slides>12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Symbol</vt:lpstr>
      <vt:lpstr>Office Teması</vt:lpstr>
      <vt:lpstr>Photo Editor Fotoğrafı</vt:lpstr>
      <vt:lpstr>GENÇLERE ÖNERİLER </vt:lpstr>
      <vt:lpstr>Seçim kararı verirken</vt:lpstr>
      <vt:lpstr>PowerPoint Sunusu</vt:lpstr>
      <vt:lpstr>Halkın sağlığını etkileyen uygulama ve faktörler</vt:lpstr>
      <vt:lpstr>PowerPoint Sunusu</vt:lpstr>
      <vt:lpstr>PowerPoint Sunusu</vt:lpstr>
      <vt:lpstr>       Dr. Zafer Öztek   Halk Sağlığı Uzmanlığı   Eğitim ve Uygulama Konuları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GENÇLERE ÖNERİLER </dc:title>
  <dc:creator>zafer öztek</dc:creator>
  <cp:lastModifiedBy>zafer öztek</cp:lastModifiedBy>
  <cp:revision>11</cp:revision>
  <dcterms:created xsi:type="dcterms:W3CDTF">2024-12-02T16:06:32Z</dcterms:created>
  <dcterms:modified xsi:type="dcterms:W3CDTF">2024-12-04T11:05:58Z</dcterms:modified>
</cp:coreProperties>
</file>