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37" r:id="rId3"/>
    <p:sldId id="384" r:id="rId4"/>
    <p:sldId id="385" r:id="rId5"/>
    <p:sldId id="386" r:id="rId6"/>
    <p:sldId id="387" r:id="rId7"/>
    <p:sldId id="388" r:id="rId8"/>
    <p:sldId id="399" r:id="rId9"/>
    <p:sldId id="404" r:id="rId10"/>
    <p:sldId id="401" r:id="rId11"/>
    <p:sldId id="389" r:id="rId12"/>
    <p:sldId id="390" r:id="rId13"/>
    <p:sldId id="391" r:id="rId14"/>
    <p:sldId id="392" r:id="rId15"/>
    <p:sldId id="351" r:id="rId16"/>
    <p:sldId id="341" r:id="rId17"/>
    <p:sldId id="342" r:id="rId18"/>
    <p:sldId id="343" r:id="rId19"/>
    <p:sldId id="339" r:id="rId20"/>
    <p:sldId id="350" r:id="rId21"/>
    <p:sldId id="418" r:id="rId22"/>
    <p:sldId id="365" r:id="rId23"/>
    <p:sldId id="310" r:id="rId24"/>
    <p:sldId id="301" r:id="rId25"/>
    <p:sldId id="421" r:id="rId26"/>
    <p:sldId id="307" r:id="rId27"/>
    <p:sldId id="302" r:id="rId28"/>
    <p:sldId id="304" r:id="rId29"/>
    <p:sldId id="322" r:id="rId30"/>
    <p:sldId id="323" r:id="rId31"/>
    <p:sldId id="306" r:id="rId32"/>
    <p:sldId id="315" r:id="rId33"/>
    <p:sldId id="356" r:id="rId34"/>
    <p:sldId id="372" r:id="rId35"/>
    <p:sldId id="358" r:id="rId36"/>
    <p:sldId id="375" r:id="rId37"/>
    <p:sldId id="416" r:id="rId38"/>
    <p:sldId id="373" r:id="rId39"/>
    <p:sldId id="374" r:id="rId40"/>
    <p:sldId id="379" r:id="rId41"/>
    <p:sldId id="309" r:id="rId42"/>
    <p:sldId id="336" r:id="rId43"/>
    <p:sldId id="321" r:id="rId44"/>
    <p:sldId id="311" r:id="rId45"/>
    <p:sldId id="406" r:id="rId46"/>
    <p:sldId id="417" r:id="rId47"/>
    <p:sldId id="407" r:id="rId48"/>
    <p:sldId id="408" r:id="rId49"/>
    <p:sldId id="410" r:id="rId50"/>
    <p:sldId id="409" r:id="rId51"/>
    <p:sldId id="355" r:id="rId52"/>
    <p:sldId id="381" r:id="rId53"/>
    <p:sldId id="383" r:id="rId54"/>
    <p:sldId id="382" r:id="rId55"/>
    <p:sldId id="363" r:id="rId56"/>
    <p:sldId id="305" r:id="rId57"/>
    <p:sldId id="377" r:id="rId58"/>
    <p:sldId id="415" r:id="rId59"/>
    <p:sldId id="325" r:id="rId60"/>
    <p:sldId id="314" r:id="rId61"/>
    <p:sldId id="378" r:id="rId62"/>
    <p:sldId id="274" r:id="rId63"/>
    <p:sldId id="318" r:id="rId64"/>
    <p:sldId id="362" r:id="rId65"/>
    <p:sldId id="419" r:id="rId66"/>
    <p:sldId id="349" r:id="rId67"/>
    <p:sldId id="420" r:id="rId68"/>
    <p:sldId id="414" r:id="rId69"/>
    <p:sldId id="361" r:id="rId70"/>
    <p:sldId id="320" r:id="rId71"/>
    <p:sldId id="425" r:id="rId72"/>
    <p:sldId id="423" r:id="rId73"/>
    <p:sldId id="424" r:id="rId74"/>
    <p:sldId id="364" r:id="rId75"/>
    <p:sldId id="369" r:id="rId76"/>
    <p:sldId id="368" r:id="rId77"/>
    <p:sldId id="371" r:id="rId78"/>
    <p:sldId id="405" r:id="rId79"/>
    <p:sldId id="370" r:id="rId80"/>
    <p:sldId id="422" r:id="rId81"/>
    <p:sldId id="360" r:id="rId82"/>
    <p:sldId id="366" r:id="rId83"/>
    <p:sldId id="367" r:id="rId84"/>
    <p:sldId id="294" r:id="rId8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7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5B2C-809F-48BC-85DA-46F7EEF9328D}" type="datetimeFigureOut">
              <a:rPr lang="tr-TR" smtClean="0"/>
              <a:pPr/>
              <a:t>9.7.2019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87ABB-51D2-43F2-A6A9-3C4E617B04D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uact=8&amp;ved=0CAcQjRxqFQoTCMf6xPvGg8gCFYU-FAodE90IvQ&amp;url=http://www.meds.hacettepe.edu.tr/fakulte/docs/CalismaRaporu.htm&amp;psig=AFQjCNGKbAWlXs4vYvcJdmIigEfAHZ_Rzw&amp;ust=144276777047527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faygrup.com/kurumsal.aspx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hyperlink" Target="http://www.insaattrendy.com/tum-mansetler.html?p=10" TargetMode="External"/><Relationship Id="rId2" Type="http://schemas.openxmlformats.org/officeDocument/2006/relationships/hyperlink" Target="http://www.google.com.tr/url?sa=i&amp;rct=j&amp;q=&amp;esrc=s&amp;frm=1&amp;source=images&amp;cd=&amp;cad=rja&amp;uact=8&amp;ved=0CAcQjRxqFQoTCIXCw-G5gsgCFQW7FAodzKQGAw&amp;url=http://www.emlaktasondakika.com/haber/konut-projeleri/tepe-insaat-narcity-life-maltepe-projesinde-satislar-ay-sonunda-basliyor/34015&amp;psig=AFQjCNEsP7iKngDy4UMuiDL_PmBRr9GnIw&amp;ust=14427298521528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r/url?sa=i&amp;rct=j&amp;q=&amp;esrc=s&amp;frm=1&amp;source=images&amp;cd=&amp;cad=rja&amp;uact=8&amp;ved=0CAcQjRxqFQoTCKjAzrywgsgCFQa5FAod5BQDbg&amp;url=http://www.emlakbulten.com/tepe-primeda-son-40-ofis-2/&amp;bvm=bv.103073922,d.d24&amp;psig=AFQjCNFs326W13lI4iHAUjl8_Bczp48uoA&amp;ust=1442727189069074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://www.google.com.tr/url?sa=i&amp;rct=j&amp;q=&amp;esrc=s&amp;frm=1&amp;source=images&amp;cd=&amp;cad=rja&amp;uact=8&amp;ved=0CAcQjRxqFQoTCLeaquOvgsgCFYU-FAodE90IvQ&amp;url=http://www.inkafixing.com/referanslarimiz/pam-global/ulkeler/&amp;bvm=bv.103073922,d.d24&amp;psig=AFQjCNFs326W13lI4iHAUjl8_Bczp48uoA&amp;ust=1442727189069074" TargetMode="External"/><Relationship Id="rId4" Type="http://schemas.openxmlformats.org/officeDocument/2006/relationships/hyperlink" Target="http://haberindeks.com/tepe-insaat-sanayi-anonim-sirketi" TargetMode="External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tr/url?sa=i&amp;rct=j&amp;q=&amp;esrc=s&amp;frm=1&amp;source=images&amp;cd=&amp;cad=rja&amp;uact=8&amp;ved=0CAcQjRxqFQoTCJrFkJCegsgCFca6FAodFgkCYQ&amp;url=http://www.haberinozu.com/kultur-sanat/prof-drihsan-dogramaci-icin-mesaj-h151272.html&amp;psig=AFQjCNFQCZp49ZllUUZ5KRlY1syy9Kiz7g&amp;ust=1442722458424433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patronlardunyasi.com/haber/Ustun-hizmet-odulu-Dogramaci-ya/26026" TargetMode="Externa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tr/url?sa=i&amp;rct=j&amp;q=&amp;esrc=s&amp;frm=1&amp;source=images&amp;cd=&amp;cad=rja&amp;uact=8&amp;ved=0CAcQjRxqFQoTCJrO6tG3g8gCFYdtFAodbGoJdQ&amp;url=http://listelist.com/ankara-universitesi-siyasal-bilgiler-fakultesi/&amp;bvm=bv.103073922,d.d24&amp;psig=AFQjCNH_z4JmuO0ZqAw22VWDg_-2XCbYAQ&amp;ust=144276325490683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.tr/url?sa=i&amp;rct=j&amp;q=&amp;esrc=s&amp;frm=1&amp;source=images&amp;cd=&amp;cad=rja&amp;uact=8&amp;ved=0CAcQjRxqFQoTCMug5veegsgCFQu7FAodJwAERw&amp;url=http://bianet.org/biamag/bianet/103534-baskani-degil-yokun-kendisi-tartisilsin&amp;psig=AFQjCNFQCZp49ZllUUZ5KRlY1syy9Kiz7g&amp;ust=144272245842443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tr/url?sa=i&amp;rct=j&amp;q=&amp;esrc=s&amp;frm=1&amp;source=images&amp;cd=&amp;cad=rja&amp;uact=8&amp;ved=&amp;url=http://fotogaleri.hurriyet.com.tr/galeridetay.aspx?cid=33057&amp;rid=2&amp;psig=AFQjCNFQCZp49ZllUUZ5KRlY1syy9Kiz7g&amp;ust=1442722458424433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tr/url?sa=i&amp;rct=j&amp;q=&amp;esrc=s&amp;frm=1&amp;source=images&amp;cd=&amp;cad=rja&amp;uact=8&amp;ved=0CAcQjRxqFQoTCIGs-9G0g8gCFcXFFAodargL2Q&amp;url=http://keykubat.blogspot.com/2011_10_01_archive.html&amp;psig=AFQjCNGm3upKeOAAxcdoTDHHFKxrrOg_oA&amp;ust=14427628532777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om.tr/url?sa=i&amp;rct=j&amp;q=&amp;esrc=s&amp;frm=1&amp;source=images&amp;cd=&amp;cad=rja&amp;uact=8&amp;ved=0CAcQjRxqFQoTCIGs-9G0g8gCFcXFFAodargL2Q&amp;url=http://arastiralim.net/com/fethullah-guleni-aglatan-diyalog.html&amp;psig=AFQjCNGm3upKeOAAxcdoTDHHFKxrrOg_oA&amp;ust=144276285327770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.tr/url?sa=i&amp;rct=j&amp;q=&amp;esrc=s&amp;frm=1&amp;source=images&amp;cd=&amp;cad=rja&amp;uact=8&amp;ved=&amp;url=http://www.abdullahgul.gen.tr/haberler/170/48162/cumhurbaskani-gulden-dogramaciya-ziyaret.html&amp;psig=AFQjCNEEAvaSd_XYQSeZ7SAw5lEE-94pXw&amp;ust=144281789602384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unicef.org/turkey/pid_2/_pid_2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buzzquotes.com/jim-grant-unicef-quot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.tr/url?sa=i&amp;rct=j&amp;q=&amp;esrc=s&amp;frm=1&amp;source=images&amp;cd=&amp;cad=rja&amp;uact=8&amp;ved=0CAcQjRxqFQoTCJWEu-3Cg8gCFUE5FAodSZIPKA&amp;url=http://lib.aliyevheritage.org/ge/2151964.html&amp;bvm=bv.103073922,d.d24&amp;psig=AFQjCNGQPAX7ZQY3fbMzbLbosK4fnVmm1w&amp;ust=144276667265854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google.com.tr/url?sa=i&amp;rct=j&amp;q=&amp;esrc=s&amp;frm=1&amp;source=images&amp;cd=&amp;cad=rja&amp;uact=8&amp;ved=0CAcQjRxqFQoTCLPh2_CigsgCFQluFAodjXwJNg&amp;url=http://www.turkmenelitv.com/v1/haberler/dunya/6616-ter%C3%B6re-b%C3%BCy%C3%BCk-tepki.html&amp;bvm=bv.103073922,d.d24&amp;psig=AFQjCNECG83FAAizZiNfF8r9R1YiFubWmw&amp;ust=1442723718368227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tr/url?sa=i&amp;rct=j&amp;q=&amp;esrc=s&amp;frm=1&amp;source=images&amp;cd=&amp;cad=rja&amp;uact=8&amp;ved=0CAcQjRxqFQoTCLGPh6-ChcgCFUyyFAodRgQMJw&amp;url=http://www.unicef.org/turkey/pid_2/pid_2.html&amp;bvm=bv.103073922,d.d24&amp;psig=AFQjCNF-UKSx_IZbEdWtk42RY9bTv7WsQA&amp;ust=1442818080120995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tr/url?sa=i&amp;rct=j&amp;q=&amp;esrc=s&amp;frm=1&amp;source=images&amp;cd=&amp;cad=rja&amp;uact=8&amp;ved=0CAcQjRxqFQoTCP7Cp4X7hMgCFUN_Ggodv90IVA&amp;url=http://www.unicef.org/turkey/pid_2/_pid_2.html&amp;psig=AFQjCNF13VYY4BpQeQOBPQBYet2wgnP4aw&amp;ust=14428161116598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www.foreignpolicyandpeace.org/tr/ALL-AZIMUTH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.tr/url?sa=i&amp;rct=j&amp;q=&amp;esrc=s&amp;frm=1&amp;source=images&amp;cd=&amp;cad=rja&amp;uact=8&amp;ved=0CAcQjRxqFQoTCOWi_5_7hMgCFURVGgod4AsEIg&amp;url=http://www.kadinmagazin.net/her-sey-cocuklar-icin.html&amp;psig=AFQjCNF13VYY4BpQeQOBPQBYet2wgnP4aw&amp;ust=1442816111659841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google.com.tr/url?sa=i&amp;rct=j&amp;q=&amp;esrc=s&amp;frm=1&amp;source=images&amp;cd=&amp;cad=rja&amp;uact=8&amp;ved=0CAcQjRxqFQoTCJv78rr8hMgCFUdcGgodossP_w&amp;url=https://www.unicefturk.org/index.php?p=idsp&amp;psig=AFQjCNF13VYY4BpQeQOBPQBYet2wgnP4aw&amp;ust=144281611165984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unicef.org/turkey/sy8/ge26b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.tr/url?sa=i&amp;rct=j&amp;q=&amp;esrc=s&amp;frm=1&amp;source=images&amp;cd=&amp;cad=rja&amp;uact=8&amp;ved=0CAcQjRxqFQoTCMbexczEg8gCFYG6FAodHlwLfA&amp;url=http://hafifmuzik.org/liste/turkiyenin-en-iyi-konser-salonlari/&amp;psig=AFQjCNFxnjcuemCDch_Qv823_By-AyWgvg&amp;ust=1442767132748437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yuhtube.tk/mp3download?v=mPxL-nFsQM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om.tr/url?sa=i&amp;rct=j&amp;q=&amp;esrc=s&amp;frm=1&amp;source=images&amp;cd=&amp;cad=rja&amp;uact=8&amp;ved=0CAcQjRxqFQoTCMf9wPvFg8gCFUe8FAodd0EMUQ&amp;url=http://www.habervitrini.com/magazin/baskentte-sari-lacivert-gece-300665/&amp;psig=AFQjCNGA3B76wrKi6Ry-kN6lvNI0M9RI8A&amp;ust=1442767498664394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google.com.tr/url?sa=i&amp;rct=j&amp;q=&amp;esrc=s&amp;frm=1&amp;source=images&amp;cd=&amp;cad=rja&amp;uact=8&amp;ved=0CAcQjRxqFQoTCLbZuqHGg8gCFYdOFAodDFUKFA&amp;url=https://www.linkedin.com/edu/bilkent-university-17339&amp;psig=AFQjCNGA3B76wrKi6Ry-kN6lvNI0M9RI8A&amp;ust=1442767498664394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.tr/url?sa=i&amp;rct=j&amp;q=&amp;esrc=s&amp;frm=1&amp;source=images&amp;cd=&amp;cad=rja&amp;uact=8&amp;ved=0CAcQjRxqFQoTCJXE2Z2-g8gCFYddFAodXPYO5Q&amp;url=http://www.slideserve.com/lani/tarih-ncesi-devirler&amp;psig=AFQjCNEDLSajHtoOHiKnHv8U3ocQKLjm4g&amp;ust=1442765290246724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.tr/url?sa=i&amp;rct=j&amp;q=&amp;esrc=s&amp;frm=1&amp;source=images&amp;cd=&amp;cad=rja&amp;uact=8&amp;ved=0CAcQjRxqFQoTCMrFz-2AhcgCFUNYGgodVUICaQ&amp;url=http://www.termomekproje.com/portfolio/erbil-ceza-evi/index.htm&amp;psig=AFQjCNE_jIf1Q00u-D1YEn8igzWtszSuXA&amp;ust=144281766282545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hyperlink" Target="http://www.google.com.tr/url?sa=i&amp;rct=j&amp;q=&amp;esrc=s&amp;frm=1&amp;source=images&amp;cd=&amp;cad=rja&amp;uact=8&amp;ved=0CAcQjRxqFQoTCKCzsqSBhcgCFczrGgodCtgEUQ&amp;url=http://www.ensonhaber.com/dogramacinin-erbil-kolejine-odul-2012-05-31.html&amp;psig=AFQjCNE_jIf1Q00u-D1YEn8igzWtszSuXA&amp;ust=1442817662825453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.tr/url?sa=i&amp;rct=j&amp;q=&amp;esrc=s&amp;frm=1&amp;source=images&amp;cd=&amp;cad=rja&amp;uact=8&amp;ved=0CAcQjRxqFQoTCN-H-8y4g8gCFYO7FAodOa0GLA&amp;url=http://www.youtube.com/watch?v=pu8eMPX9iwA&amp;bvm=bv.103073922,d.d24&amp;psig=AFQjCNH_z4JmuO0ZqAw22VWDg_-2XCbYAQ&amp;ust=1442763254906837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.tr/url?sa=i&amp;rct=j&amp;q=&amp;esrc=s&amp;frm=1&amp;source=images&amp;cd=&amp;cad=rja&amp;uact=8&amp;ved=0CAcQjRxqFQoTCJPUnu3_hMgCFUS4GgodCO0Flg&amp;url=http://www.bilkent.edu.tr/bilkent-tr/general/basin/bb-haber080909.html&amp;psig=AFQjCNGdJberGux0_jNiYdrNQM2F_k4KmQ&amp;ust=14428166793468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http://www.hawlergov.org/en/article.php?id=1335697382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hyperlink" Target="http://www.google.com.tr/url?sa=i&amp;rct=j&amp;q=&amp;esrc=s&amp;frm=1&amp;source=images&amp;cd=&amp;cad=rja&amp;uact=8&amp;ved=0CAcQjRxqFQoTCMug5veegsgCFQu7FAodJwAERw&amp;url=http://www.bilkent.edu.tr/hocabey/indexeng.html&amp;psig=AFQjCNFQCZp49ZllUUZ5KRlY1syy9Kiz7g&amp;ust=144272245842443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tr/url?sa=i&amp;rct=j&amp;q=&amp;esrc=s&amp;frm=1&amp;source=images&amp;cd=&amp;cad=rja&amp;uact=8&amp;ved=0CAcQjRxqFQoTCI2TuOq9g8gCFce7FAode2MF8Q&amp;url=http://hacettepe.wikia.com/wiki/Hacettepe_%C3%9Cniversitesi_Tarih%C3%A7esi&amp;psig=AFQjCNEDLSajHtoOHiKnHv8U3ocQKLjm4g&amp;ust=14427652902467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tr/url?sa=i&amp;rct=j&amp;q=&amp;esrc=s&amp;frm=1&amp;source=images&amp;cd=&amp;cad=rja&amp;uact=8&amp;ved=0CAcQjRxqFQoTCI2TuOq9g8gCFce7FAode2MF8Q&amp;url=http://www.yapi.hacettepe.edu.tr/galeri.shtml&amp;psig=AFQjCNEDLSajHtoOHiKnHv8U3ocQKLjm4g&amp;ust=1442765290246724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youtube.com/watch?v=OrK7QdAdqII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com.tr/url?sa=i&amp;rct=j&amp;q=&amp;esrc=s&amp;frm=1&amp;source=images&amp;cd=&amp;cad=rja&amp;uact=8&amp;ved=0CAcQjRxqFQoTCPrt6o62g8gCFcnsFAodhvYCJA&amp;url=http://www.gunceltarih.org/2011/06/basn-tarihinde-unutulmaz-bir-kapak.html&amp;bvm=bv.103073922,d.d24&amp;psig=AFQjCNH_z4JmuO0ZqAw22VWDg_-2XCbYAQ&amp;ust=1442763254906837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.tr/url?sa=i&amp;rct=j&amp;q=&amp;esrc=s&amp;frm=1&amp;source=images&amp;cd=&amp;cad=rja&amp;uact=8&amp;ved=0CAcQjRxqFQoTCNKiyp-9g8gCFYE6FAoddT0J0g&amp;url=http://www.slideshare.net/sabanyildiz/ouzhan-zdemir&amp;bvm=bv.103073922,d.d24&amp;psig=AFQjCNHACmbarBE4z344hHAkNa2kYQxG1w&amp;ust=1442765012375998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hyperlink" Target="http://www.google.com.tr/url?sa=i&amp;rct=j&amp;q=&amp;esrc=s&amp;frm=1&amp;source=images&amp;cd=&amp;cad=rja&amp;uact=8&amp;ved=0CAcQjRxqFQoTCJey5JG5g8gCFUfWFAod-UIKRQ&amp;url=http://www.gittigidiyor.com/arama/?k=ihsan+do%C4%9Framac%C4%B1&amp;bvm=bv.103073922,d.d24&amp;psig=AFQjCNH_z4JmuO0ZqAw22VWDg_-2XCbYAQ&amp;ust=14427632549068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etbenim.com/haber/haberdetay/18250-BSO-Konseri:-ihsan-Dogramaci-nin-Dogumunun-100.Yili.html" TargetMode="External"/><Relationship Id="rId5" Type="http://schemas.openxmlformats.org/officeDocument/2006/relationships/image" Target="../media/image64.jpeg"/><Relationship Id="rId4" Type="http://schemas.openxmlformats.org/officeDocument/2006/relationships/hyperlink" Target="http://www.google.com.tr/url?sa=i&amp;rct=j&amp;q=&amp;esrc=s&amp;frm=1&amp;source=images&amp;cd=&amp;cad=rja&amp;uact=8&amp;ved=0CAcQjRxqFQoTCP7pyvO5g8gCFcJrFAodwVEMEA&amp;url=http://www.gittigidiyor.com/arama/?k=ihsan+do%C4%9Framac%C4%B1&amp;bvm=bv.103073922,d.d24&amp;psig=AFQjCNHk3T14MhlStQYpRid377Oli27PYg&amp;ust=144276418796027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google.com.tr/url?sa=i&amp;rct=j&amp;q=&amp;esrc=s&amp;frm=1&amp;source=images&amp;cd=&amp;cad=rja&amp;uact=8&amp;ved=0CAcQjRxqFQoTCMug5veegsgCFQu7FAodJwAERw&amp;url=http://www.canhasasu.com/?author=1&amp;psig=AFQjCNFQCZp49ZllUUZ5KRlY1syy9Kiz7g&amp;ust=1442722458424433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kadimdostlar.com/Camilerimiz_Sehir_Sehir_Cami_Arsivi_f224/Dogramacizade_Ali_Sami_Pasa_Camii_ve_8211_Ankara_t7749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hyperlink" Target="http://www.panoramio.com/photo_explorer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panoramio.com/photo_explorer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hyperlink" Target="http://www.turkyurdu.com.tr/resim/273-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5.jpeg"/><Relationship Id="rId4" Type="http://schemas.openxmlformats.org/officeDocument/2006/relationships/hyperlink" Target="http://www.turkyurdu.com.tr/resim/273-11.jpg" TargetMode="External"/><Relationship Id="rId9" Type="http://schemas.openxmlformats.org/officeDocument/2006/relationships/hyperlink" Target="http://bilnews.bilkent.edu.tr/archive/issue_18_23/image/IMG_8102TFF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/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EĞİTİM İMPARATORU </a:t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C00000"/>
                </a:solidFill>
              </a:rPr>
              <a:t>GİRİŞİMCİ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7030A0"/>
                </a:solidFill>
              </a:rPr>
              <a:t>Prof. Dr. İhsan Doğramacı</a:t>
            </a:r>
            <a:br>
              <a:rPr lang="tr-TR" b="1" dirty="0" smtClean="0">
                <a:solidFill>
                  <a:srgbClr val="7030A0"/>
                </a:solidFill>
              </a:rPr>
            </a:br>
            <a:r>
              <a:rPr lang="tr-TR" b="1" dirty="0" smtClean="0">
                <a:solidFill>
                  <a:srgbClr val="7030A0"/>
                </a:solidFill>
              </a:rPr>
              <a:t>HOCA BEY</a:t>
            </a:r>
            <a:br>
              <a:rPr lang="tr-TR" b="1" dirty="0" smtClean="0">
                <a:solidFill>
                  <a:srgbClr val="7030A0"/>
                </a:solidFill>
              </a:rPr>
            </a:br>
            <a:r>
              <a:rPr lang="tr-TR" sz="1400" b="1" dirty="0" smtClean="0">
                <a:solidFill>
                  <a:srgbClr val="7030A0"/>
                </a:solidFill>
              </a:rPr>
              <a:t>Sunan : Prof. Dr. Zafer </a:t>
            </a:r>
            <a:r>
              <a:rPr lang="tr-TR" sz="1400" b="1" smtClean="0">
                <a:solidFill>
                  <a:srgbClr val="7030A0"/>
                </a:solidFill>
              </a:rPr>
              <a:t>Öztek</a:t>
            </a:r>
            <a:endParaRPr lang="tr-TR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F:\Dogramaci\Doğramacı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2232248" cy="293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860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 descr="F:\Dogramaci\Mantar 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665628" cy="4567024"/>
          </a:xfrm>
          <a:prstGeom prst="rect">
            <a:avLst/>
          </a:prstGeom>
          <a:noFill/>
        </p:spPr>
      </p:pic>
      <p:pic>
        <p:nvPicPr>
          <p:cNvPr id="4" name="irc_mi" descr="http://www.meds.hacettepe.edu.tr/fakulte/docs/CalismaRaporu_files/image024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21945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305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ETİ </a:t>
            </a:r>
            <a:r>
              <a:rPr lang="tr-TR" dirty="0" smtClean="0"/>
              <a:t>Üniversitesi mi?         </a:t>
            </a:r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>HACETTEPE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>Üniversitesi mi?</a:t>
            </a:r>
            <a:endParaRPr lang="tr-TR" dirty="0"/>
          </a:p>
        </p:txBody>
      </p:sp>
      <p:pic>
        <p:nvPicPr>
          <p:cNvPr id="2050" name="Picture 2" descr="D:\Amblem\Kopyası Logo Hacettep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44824"/>
            <a:ext cx="3008535" cy="4429745"/>
          </a:xfrm>
          <a:prstGeom prst="rect">
            <a:avLst/>
          </a:prstGeom>
          <a:noFill/>
        </p:spPr>
      </p:pic>
      <p:pic>
        <p:nvPicPr>
          <p:cNvPr id="5" name="il_fi" descr="http://www.okulderslerim.com/resim/220px-Yuceltanyer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1656184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39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F:\Dogramaci\Ankara Üniversite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2160240" cy="2448272"/>
          </a:xfrm>
          <a:prstGeom prst="rect">
            <a:avLst/>
          </a:prstGeom>
          <a:noFill/>
        </p:spPr>
      </p:pic>
      <p:pic>
        <p:nvPicPr>
          <p:cNvPr id="5124" name="Picture 4" descr="F:\Dogramaci\Bilkent Üniversite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2016224" cy="2736304"/>
          </a:xfrm>
          <a:prstGeom prst="rect">
            <a:avLst/>
          </a:prstGeom>
          <a:noFill/>
        </p:spPr>
      </p:pic>
      <p:pic>
        <p:nvPicPr>
          <p:cNvPr id="3074" name="Picture 2" descr="D:\Amblem\Kopyası Logo Hacettep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713" y="2286000"/>
            <a:ext cx="1552575" cy="2286000"/>
          </a:xfrm>
          <a:prstGeom prst="rect">
            <a:avLst/>
          </a:prstGeom>
          <a:noFill/>
        </p:spPr>
      </p:pic>
      <p:pic>
        <p:nvPicPr>
          <p:cNvPr id="3075" name="Picture 3" descr="J:\Dogramaci\ODT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201622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61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278092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>Atatürk Ün. (Erzurum)</a:t>
            </a:r>
            <a:br>
              <a:rPr lang="tr-TR" sz="2800" dirty="0" smtClean="0"/>
            </a:br>
            <a:r>
              <a:rPr lang="tr-TR" sz="2800" dirty="0" smtClean="0"/>
              <a:t>Erciyes Ün. (Kayseri)</a:t>
            </a:r>
            <a:br>
              <a:rPr lang="tr-TR" sz="2800" dirty="0" smtClean="0"/>
            </a:br>
            <a:r>
              <a:rPr lang="tr-TR" sz="2800" dirty="0" smtClean="0"/>
              <a:t>Çukurova Ün. (Adana)</a:t>
            </a:r>
            <a:br>
              <a:rPr lang="tr-TR" sz="2800" dirty="0" smtClean="0"/>
            </a:br>
            <a:r>
              <a:rPr lang="tr-TR" sz="2800" dirty="0" smtClean="0"/>
              <a:t>19 Mayıs Ün. (Samsun)</a:t>
            </a:r>
            <a:br>
              <a:rPr lang="tr-TR" sz="2800" dirty="0" smtClean="0"/>
            </a:br>
            <a:r>
              <a:rPr lang="tr-TR" sz="2800" dirty="0" smtClean="0"/>
              <a:t>Cumhuriyet Ün. (Sivas)</a:t>
            </a:r>
            <a:br>
              <a:rPr lang="tr-TR" sz="2800" dirty="0" smtClean="0"/>
            </a:br>
            <a:r>
              <a:rPr lang="tr-TR" sz="2800" dirty="0" smtClean="0"/>
              <a:t>Osman Gazi Ün. (Eskişehir)</a:t>
            </a:r>
            <a:br>
              <a:rPr lang="tr-TR" sz="2800" dirty="0" smtClean="0"/>
            </a:br>
            <a:r>
              <a:rPr lang="tr-TR" sz="2800" dirty="0" smtClean="0"/>
              <a:t>Karadeniz Tek. Ün. (Trabzon)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Hacettepe Ün. </a:t>
            </a:r>
            <a:r>
              <a:rPr lang="tr-TR" sz="2800" dirty="0"/>
              <a:t>(</a:t>
            </a:r>
            <a:r>
              <a:rPr lang="tr-TR" sz="2800" dirty="0" smtClean="0"/>
              <a:t>Kastamonu)</a:t>
            </a:r>
            <a:endParaRPr lang="tr-TR" sz="2800" dirty="0"/>
          </a:p>
        </p:txBody>
      </p:sp>
      <p:pic>
        <p:nvPicPr>
          <p:cNvPr id="10242" name="Picture 2" descr="F:\Dogramaci\karikatur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3244793" cy="6309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37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2326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 smtClean="0"/>
              <a:t>Bütün üretim ve sanayi yatırımlarının temel gerekçesi Hacettepe ve Bilkent Üniversitelerinin ihtiyaçlarını karşılamaktır</a:t>
            </a:r>
            <a:endParaRPr lang="tr-TR" sz="4000" b="1" dirty="0"/>
          </a:p>
        </p:txBody>
      </p:sp>
    </p:spTree>
    <p:extLst>
      <p:ext uri="{BB962C8B-B14F-4D97-AF65-F5344CB8AC3E}">
        <p14:creationId xmlns="" xmlns:p14="http://schemas.microsoft.com/office/powerpoint/2010/main" val="12498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1960’lar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1968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>
                <a:solidFill>
                  <a:srgbClr val="FF0000"/>
                </a:solidFill>
              </a:rPr>
              <a:t>Dilek İnşaat : </a:t>
            </a:r>
          </a:p>
          <a:p>
            <a:r>
              <a:rPr lang="tr-TR" dirty="0" smtClean="0"/>
              <a:t>Hacettepe </a:t>
            </a:r>
            <a:r>
              <a:rPr lang="tr-TR" dirty="0"/>
              <a:t>Çocuk Hastanesi'nin inşaat </a:t>
            </a:r>
            <a:r>
              <a:rPr lang="tr-TR" dirty="0" smtClean="0"/>
              <a:t>projesi; </a:t>
            </a:r>
          </a:p>
          <a:p>
            <a:r>
              <a:rPr lang="tr-TR" dirty="0"/>
              <a:t>Ü</a:t>
            </a:r>
            <a:r>
              <a:rPr lang="tr-TR" dirty="0" smtClean="0"/>
              <a:t>niversite </a:t>
            </a:r>
            <a:r>
              <a:rPr lang="tr-TR" dirty="0"/>
              <a:t>kampüslerine ve hastanelerine imzasını attı.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1969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Tepe Ağaç Metal ve Makina San. Ltd. Şti.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Hacettepe </a:t>
            </a:r>
            <a:r>
              <a:rPr lang="tr-TR" dirty="0"/>
              <a:t>Çocuk Hastanesi’nin ahşap işleri ve </a:t>
            </a:r>
            <a:r>
              <a:rPr lang="tr-TR" dirty="0" smtClean="0"/>
              <a:t>mobilya yapımı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Medikal Teknik Sanayi (Meteksan)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Hacettepe </a:t>
            </a:r>
            <a:r>
              <a:rPr lang="tr-TR" dirty="0"/>
              <a:t>Üniversitesi Hastanesi'nin oksijen gazı </a:t>
            </a:r>
            <a:r>
              <a:rPr lang="tr-TR" dirty="0" smtClean="0"/>
              <a:t>ihtiyacı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706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1970’ler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072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sz="4500" dirty="0" smtClean="0"/>
              <a:t>1974</a:t>
            </a:r>
          </a:p>
          <a:p>
            <a:r>
              <a:rPr lang="tr-TR" sz="4500" dirty="0" smtClean="0">
                <a:solidFill>
                  <a:srgbClr val="FF0000"/>
                </a:solidFill>
              </a:rPr>
              <a:t>Tepe </a:t>
            </a:r>
            <a:r>
              <a:rPr lang="tr-TR" sz="4500" dirty="0">
                <a:solidFill>
                  <a:srgbClr val="FF0000"/>
                </a:solidFill>
              </a:rPr>
              <a:t>Pazarlama Tic. Ltd. Şti. </a:t>
            </a:r>
            <a:r>
              <a:rPr lang="tr-TR" sz="45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tr-TR" sz="4500" dirty="0"/>
              <a:t/>
            </a:r>
            <a:br>
              <a:rPr lang="tr-TR" sz="4500" dirty="0"/>
            </a:br>
            <a:r>
              <a:rPr lang="tr-TR" sz="4500" dirty="0" smtClean="0"/>
              <a:t>1975</a:t>
            </a:r>
          </a:p>
          <a:p>
            <a:r>
              <a:rPr lang="tr-TR" sz="4500" dirty="0" smtClean="0">
                <a:solidFill>
                  <a:srgbClr val="FF0000"/>
                </a:solidFill>
              </a:rPr>
              <a:t>Meteksan Matbaası</a:t>
            </a:r>
            <a:endParaRPr lang="tr-TR" sz="4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4500" dirty="0"/>
              <a:t/>
            </a:r>
            <a:br>
              <a:rPr lang="tr-TR" sz="4500" dirty="0"/>
            </a:br>
            <a:r>
              <a:rPr lang="tr-TR" sz="4500" dirty="0" smtClean="0"/>
              <a:t>1976</a:t>
            </a:r>
          </a:p>
          <a:p>
            <a:r>
              <a:rPr lang="tr-TR" sz="4500" dirty="0" smtClean="0">
                <a:solidFill>
                  <a:srgbClr val="FF0000"/>
                </a:solidFill>
              </a:rPr>
              <a:t>Tepe perakende </a:t>
            </a:r>
            <a:r>
              <a:rPr lang="tr-TR" sz="4500" dirty="0">
                <a:solidFill>
                  <a:srgbClr val="FF0000"/>
                </a:solidFill>
              </a:rPr>
              <a:t>satış </a:t>
            </a:r>
            <a:r>
              <a:rPr lang="tr-TR" sz="4500" dirty="0" smtClean="0">
                <a:solidFill>
                  <a:srgbClr val="FF0000"/>
                </a:solidFill>
              </a:rPr>
              <a:t>mağazaları</a:t>
            </a:r>
          </a:p>
          <a:p>
            <a:pPr marL="0" indent="0">
              <a:buNone/>
            </a:pPr>
            <a:r>
              <a:rPr lang="tr-TR" sz="4500" dirty="0" smtClean="0"/>
              <a:t>1977</a:t>
            </a:r>
          </a:p>
          <a:p>
            <a:r>
              <a:rPr lang="tr-TR" sz="4500" dirty="0" smtClean="0">
                <a:solidFill>
                  <a:srgbClr val="FF0000"/>
                </a:solidFill>
              </a:rPr>
              <a:t>Tepe Prefabrik</a:t>
            </a:r>
          </a:p>
          <a:p>
            <a:pPr marL="0" indent="0">
              <a:buNone/>
            </a:pPr>
            <a:r>
              <a:rPr lang="tr-TR" sz="4800" dirty="0"/>
              <a:t>1984</a:t>
            </a:r>
          </a:p>
          <a:p>
            <a:r>
              <a:rPr lang="tr-TR" sz="4800" dirty="0">
                <a:solidFill>
                  <a:srgbClr val="FF0000"/>
                </a:solidFill>
              </a:rPr>
              <a:t>Bilkent Üniversitesi ve yerleşkesi kuruldu</a:t>
            </a:r>
            <a:r>
              <a:rPr lang="tr-TR" sz="4800" dirty="0"/>
              <a:t>.</a:t>
            </a:r>
          </a:p>
          <a:p>
            <a:r>
              <a:rPr lang="tr-TR" sz="4800" dirty="0">
                <a:solidFill>
                  <a:srgbClr val="FF0000"/>
                </a:solidFill>
              </a:rPr>
              <a:t>Betopan</a:t>
            </a:r>
            <a:r>
              <a:rPr lang="tr-TR" sz="4800" dirty="0"/>
              <a:t> (Türkiye'de ilk çimentolu yonga levha üretimi yapıldı.)</a:t>
            </a:r>
          </a:p>
          <a:p>
            <a:pPr marL="0" indent="0">
              <a:buNone/>
            </a:pPr>
            <a:endParaRPr lang="tr-TR" sz="4500" dirty="0"/>
          </a:p>
        </p:txBody>
      </p:sp>
    </p:spTree>
    <p:extLst>
      <p:ext uri="{BB962C8B-B14F-4D97-AF65-F5344CB8AC3E}">
        <p14:creationId xmlns="" xmlns:p14="http://schemas.microsoft.com/office/powerpoint/2010/main" val="16693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21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sz="6400" dirty="0" smtClean="0"/>
              <a:t>1986</a:t>
            </a:r>
          </a:p>
          <a:p>
            <a:r>
              <a:rPr lang="tr-TR" sz="6400" dirty="0" smtClean="0">
                <a:solidFill>
                  <a:srgbClr val="FF0000"/>
                </a:solidFill>
              </a:rPr>
              <a:t>Bilkent </a:t>
            </a:r>
            <a:r>
              <a:rPr lang="tr-TR" sz="6400" dirty="0">
                <a:solidFill>
                  <a:srgbClr val="FF0000"/>
                </a:solidFill>
              </a:rPr>
              <a:t>Holding A.Ş. kuruldu</a:t>
            </a:r>
            <a:r>
              <a:rPr lang="tr-TR" sz="6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sz="6400" dirty="0" smtClean="0">
                <a:solidFill>
                  <a:srgbClr val="FF0000"/>
                </a:solidFill>
              </a:rPr>
              <a:t>6 vakıf , 1 holding</a:t>
            </a:r>
            <a:endParaRPr lang="tr-TR" sz="6400" dirty="0">
              <a:solidFill>
                <a:srgbClr val="FF0000"/>
              </a:solidFill>
            </a:endParaRPr>
          </a:p>
          <a:p>
            <a:endParaRPr lang="tr-TR" sz="6400" dirty="0" smtClean="0"/>
          </a:p>
        </p:txBody>
      </p:sp>
    </p:spTree>
    <p:extLst>
      <p:ext uri="{BB962C8B-B14F-4D97-AF65-F5344CB8AC3E}">
        <p14:creationId xmlns="" xmlns:p14="http://schemas.microsoft.com/office/powerpoint/2010/main" val="7640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Bilkent Holding Şirketleri ve İştirakleri</a:t>
            </a:r>
            <a:br>
              <a:rPr lang="tr-TR" sz="2400" dirty="0"/>
            </a:br>
            <a:r>
              <a:rPr lang="tr-TR" sz="2400" dirty="0"/>
              <a:t>Ana Ortak</a:t>
            </a:r>
            <a:br>
              <a:rPr lang="tr-TR" sz="2400" dirty="0"/>
            </a:br>
            <a:r>
              <a:rPr lang="tr-TR" sz="2400" b="1" dirty="0" smtClean="0">
                <a:solidFill>
                  <a:srgbClr val="FF0000"/>
                </a:solidFill>
              </a:rPr>
              <a:t>Bilkent </a:t>
            </a:r>
            <a:r>
              <a:rPr lang="tr-TR" sz="2400" b="1" dirty="0">
                <a:solidFill>
                  <a:srgbClr val="FF0000"/>
                </a:solidFill>
              </a:rPr>
              <a:t>Holding A.Ş.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752528" cy="51411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r-TR" sz="3700" dirty="0" smtClean="0"/>
              <a:t>Grup Şirketleri</a:t>
            </a:r>
            <a:br>
              <a:rPr lang="tr-TR" sz="3700" dirty="0" smtClean="0"/>
            </a:br>
            <a:r>
              <a:rPr lang="tr-TR" sz="3700" dirty="0" smtClean="0">
                <a:solidFill>
                  <a:srgbClr val="FF0000"/>
                </a:solidFill>
              </a:rPr>
              <a:t>• Alipsan Kağıt Makinaları Sanayi ve Ticaret A.Ş. </a:t>
            </a:r>
            <a:br>
              <a:rPr lang="tr-TR" sz="3700" dirty="0" smtClean="0">
                <a:solidFill>
                  <a:srgbClr val="FF0000"/>
                </a:solidFill>
              </a:rPr>
            </a:br>
            <a:r>
              <a:rPr lang="tr-TR" sz="3700" dirty="0" smtClean="0"/>
              <a:t>• Bilan Bilkent Ankara Tepe Otel İşletmeciliği A.Ş.</a:t>
            </a:r>
            <a:br>
              <a:rPr lang="tr-TR" sz="3700" dirty="0" smtClean="0"/>
            </a:br>
            <a:r>
              <a:rPr lang="tr-TR" sz="3700" dirty="0" smtClean="0"/>
              <a:t>• Bilbak Bilkent İnşaat Ticaret ve Bakım Hizmetleri A.Ş.</a:t>
            </a:r>
            <a:br>
              <a:rPr lang="tr-TR" sz="3700" dirty="0" smtClean="0"/>
            </a:br>
            <a:r>
              <a:rPr lang="tr-TR" sz="3700" dirty="0" smtClean="0"/>
              <a:t>• Bildes Bilkent Destek Hizmetleri ve Ticaret A.Ş.</a:t>
            </a:r>
            <a:br>
              <a:rPr lang="tr-TR" sz="3700" dirty="0" smtClean="0"/>
            </a:br>
            <a:r>
              <a:rPr lang="tr-TR" sz="3700" dirty="0" smtClean="0"/>
              <a:t>• Bilenerji Bilkent Enerji Üretim San. ve Tic. A.Ş.</a:t>
            </a:r>
            <a:br>
              <a:rPr lang="tr-TR" sz="3700" dirty="0" smtClean="0"/>
            </a:br>
            <a:r>
              <a:rPr lang="tr-TR" sz="3700" dirty="0" smtClean="0"/>
              <a:t>• Bilintur Bilkent Turizm İnşaat Yatırım A.Ş.</a:t>
            </a:r>
            <a:br>
              <a:rPr lang="tr-TR" sz="3700" dirty="0" smtClean="0"/>
            </a:br>
            <a:r>
              <a:rPr lang="tr-TR" sz="3700" dirty="0" smtClean="0"/>
              <a:t>• Bitu Turizm ve İnşaat Yatırım A.Ş.</a:t>
            </a:r>
            <a:br>
              <a:rPr lang="tr-TR" sz="3700" dirty="0" smtClean="0"/>
            </a:br>
            <a:r>
              <a:rPr lang="tr-TR" sz="3700" dirty="0" smtClean="0"/>
              <a:t>• Bilsigorta Bilkent Sigorta Aracılık Hiz. A.Ş.</a:t>
            </a:r>
            <a:br>
              <a:rPr lang="tr-TR" sz="3700" dirty="0" smtClean="0"/>
            </a:br>
            <a:r>
              <a:rPr lang="tr-TR" sz="3700" dirty="0" smtClean="0"/>
              <a:t>• Dilek İnşaat ve Ticaret A.Ş.</a:t>
            </a:r>
            <a:br>
              <a:rPr lang="tr-TR" sz="3700" dirty="0" smtClean="0"/>
            </a:br>
            <a:r>
              <a:rPr lang="tr-TR" sz="3700" dirty="0" smtClean="0"/>
              <a:t>• </a:t>
            </a:r>
            <a:r>
              <a:rPr lang="tr-TR" sz="3700" dirty="0" smtClean="0">
                <a:solidFill>
                  <a:srgbClr val="FF0000"/>
                </a:solidFill>
              </a:rPr>
              <a:t>Meteksan Matbaacılık ve Teknik Sanayi Ticaret A.Ş.</a:t>
            </a:r>
            <a:br>
              <a:rPr lang="tr-TR" sz="3700" dirty="0" smtClean="0">
                <a:solidFill>
                  <a:srgbClr val="FF0000"/>
                </a:solidFill>
              </a:rPr>
            </a:br>
            <a:r>
              <a:rPr lang="tr-TR" sz="3700" dirty="0" smtClean="0"/>
              <a:t>• </a:t>
            </a:r>
            <a:r>
              <a:rPr lang="tr-TR" sz="3700" dirty="0" smtClean="0">
                <a:solidFill>
                  <a:srgbClr val="FF0000"/>
                </a:solidFill>
              </a:rPr>
              <a:t>Meteksan Savunma Sanayi A.Ş.</a:t>
            </a:r>
            <a:br>
              <a:rPr lang="tr-TR" sz="3700" dirty="0" smtClean="0">
                <a:solidFill>
                  <a:srgbClr val="FF0000"/>
                </a:solidFill>
              </a:rPr>
            </a:br>
            <a:r>
              <a:rPr lang="tr-TR" sz="3700" dirty="0" smtClean="0"/>
              <a:t>• Meteksan Sualtı Akustik Sistem Teknolojileri A.Ş. </a:t>
            </a:r>
            <a:br>
              <a:rPr lang="tr-TR" sz="3700" dirty="0" smtClean="0"/>
            </a:br>
            <a:r>
              <a:rPr lang="tr-TR" sz="3700" dirty="0" smtClean="0"/>
              <a:t>• Sports International Bilkent Fitness ve Spor Merkezi A.Ş.</a:t>
            </a:r>
            <a:br>
              <a:rPr lang="tr-TR" sz="3700" dirty="0" smtClean="0"/>
            </a:br>
            <a:r>
              <a:rPr lang="tr-TR" sz="3700" dirty="0" smtClean="0"/>
              <a:t>• Tepe Betopan Yapı Malzemeleri San. Tic. A.Ş.</a:t>
            </a:r>
            <a:br>
              <a:rPr lang="tr-TR" sz="3700" dirty="0" smtClean="0"/>
            </a:br>
            <a:r>
              <a:rPr lang="tr-TR" sz="3700" dirty="0" smtClean="0"/>
              <a:t>• Tepe Emlak İnşaat Yatırım İnşaat ve Ticaret A.Ş.</a:t>
            </a:r>
            <a:br>
              <a:rPr lang="tr-TR" sz="3700" dirty="0" smtClean="0"/>
            </a:br>
            <a:r>
              <a:rPr lang="tr-TR" sz="3700" dirty="0" smtClean="0"/>
              <a:t>• </a:t>
            </a:r>
            <a:r>
              <a:rPr lang="tr-TR" sz="3700" dirty="0" smtClean="0">
                <a:solidFill>
                  <a:srgbClr val="FF0000"/>
                </a:solidFill>
              </a:rPr>
              <a:t>Tepe Güvenlik A.Ş</a:t>
            </a:r>
            <a:r>
              <a:rPr lang="tr-TR" sz="3700" dirty="0" smtClean="0"/>
              <a:t>.</a:t>
            </a:r>
            <a:br>
              <a:rPr lang="tr-TR" sz="3700" dirty="0" smtClean="0"/>
            </a:br>
            <a:r>
              <a:rPr lang="tr-TR" sz="3700" dirty="0" smtClean="0"/>
              <a:t>• </a:t>
            </a:r>
            <a:r>
              <a:rPr lang="tr-TR" sz="3700" dirty="0" smtClean="0">
                <a:solidFill>
                  <a:srgbClr val="FF0000"/>
                </a:solidFill>
              </a:rPr>
              <a:t>Tepe Home Mobilya ve Dekorasyon Ürünleri Tic. A.Ş.</a:t>
            </a:r>
            <a:br>
              <a:rPr lang="tr-TR" sz="3700" dirty="0" smtClean="0">
                <a:solidFill>
                  <a:srgbClr val="FF0000"/>
                </a:solidFill>
              </a:rPr>
            </a:br>
            <a:r>
              <a:rPr lang="tr-TR" sz="3700" dirty="0" smtClean="0"/>
              <a:t>• </a:t>
            </a:r>
            <a:r>
              <a:rPr lang="tr-TR" sz="3700" dirty="0" smtClean="0">
                <a:solidFill>
                  <a:srgbClr val="FF0000"/>
                </a:solidFill>
              </a:rPr>
              <a:t>Tepe İnşaat Sanayi A.Ş.</a:t>
            </a:r>
            <a:br>
              <a:rPr lang="tr-TR" sz="3700" dirty="0" smtClean="0">
                <a:solidFill>
                  <a:srgbClr val="FF0000"/>
                </a:solidFill>
              </a:rPr>
            </a:br>
            <a:r>
              <a:rPr lang="tr-TR" sz="3700" dirty="0" smtClean="0"/>
              <a:t>• Tepe Prefabrik İnş. San. ve Tic. A.Ş.</a:t>
            </a:r>
            <a:br>
              <a:rPr lang="tr-TR" sz="3700" dirty="0" smtClean="0"/>
            </a:br>
            <a:r>
              <a:rPr lang="tr-TR" sz="3700" dirty="0" smtClean="0"/>
              <a:t>• Tepe Savunma ve Güvenlik Sist. San. A.Ş.</a:t>
            </a:r>
            <a:br>
              <a:rPr lang="tr-TR" sz="3700" dirty="0" smtClean="0"/>
            </a:br>
            <a:r>
              <a:rPr lang="tr-TR" sz="3700" dirty="0" smtClean="0"/>
              <a:t>• Tepe Servis ve Yönetim A.Ş.</a:t>
            </a:r>
            <a:br>
              <a:rPr lang="tr-TR" sz="3700" dirty="0" smtClean="0"/>
            </a:br>
            <a:r>
              <a:rPr lang="tr-TR" sz="3700" dirty="0" smtClean="0"/>
              <a:t>• Tepe İş Sağlığı ve Güvenliği A.Ş.</a:t>
            </a:r>
            <a:br>
              <a:rPr lang="tr-TR" sz="3700" dirty="0" smtClean="0"/>
            </a:br>
            <a:r>
              <a:rPr lang="tr-TR" sz="3700" dirty="0" smtClean="0"/>
              <a:t>• Bilintur Kültür Turizm Yatırım Gıda Besicilik Makina ve Ticaret A.Ş.</a:t>
            </a:r>
            <a:br>
              <a:rPr lang="tr-TR" sz="3700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4464496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r-TR" sz="3800" dirty="0"/>
              <a:t>İştirakler</a:t>
            </a:r>
            <a:br>
              <a:rPr lang="tr-TR" sz="3800" dirty="0"/>
            </a:br>
            <a:r>
              <a:rPr lang="tr-TR" sz="3800" dirty="0"/>
              <a:t>• </a:t>
            </a:r>
            <a:r>
              <a:rPr lang="tr-TR" sz="3800" dirty="0">
                <a:solidFill>
                  <a:srgbClr val="FF0000"/>
                </a:solidFill>
              </a:rPr>
              <a:t>TAV Havalimanları Holding A.Ş. </a:t>
            </a:r>
            <a:br>
              <a:rPr lang="tr-TR" sz="3800" dirty="0">
                <a:solidFill>
                  <a:srgbClr val="FF0000"/>
                </a:solidFill>
              </a:rPr>
            </a:br>
            <a:r>
              <a:rPr lang="tr-TR" sz="3800" dirty="0"/>
              <a:t>• TAV Yatırım Holding A.Ş.</a:t>
            </a:r>
            <a:br>
              <a:rPr lang="tr-TR" sz="3800" dirty="0"/>
            </a:br>
            <a:r>
              <a:rPr lang="tr-TR" sz="3800" dirty="0"/>
              <a:t>• </a:t>
            </a:r>
            <a:r>
              <a:rPr lang="tr-TR" sz="3800" dirty="0">
                <a:solidFill>
                  <a:srgbClr val="FF0000"/>
                </a:solidFill>
              </a:rPr>
              <a:t>İDO İstanbul Deniz Otobüsleri Sanayi ve Ticaret A.Ş.</a:t>
            </a:r>
            <a:br>
              <a:rPr lang="tr-TR" sz="3800" dirty="0">
                <a:solidFill>
                  <a:srgbClr val="FF0000"/>
                </a:solidFill>
              </a:rPr>
            </a:br>
            <a:r>
              <a:rPr lang="tr-TR" sz="3800" dirty="0"/>
              <a:t>• Zeytinburnu Liman İşletmeleri San. ve Tic. A.Ş.</a:t>
            </a:r>
            <a:br>
              <a:rPr lang="tr-TR" sz="3800" dirty="0"/>
            </a:br>
            <a:r>
              <a:rPr lang="tr-TR" sz="3800" dirty="0"/>
              <a:t>• Hyper Foreign Trade Holland N.V.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719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Neden Doğramacı’yı konuşuyoruz?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3600" dirty="0" smtClean="0"/>
              <a:t>Doğramacı </a:t>
            </a:r>
            <a:r>
              <a:rPr lang="tr-TR" sz="3600" b="1" dirty="0" smtClean="0"/>
              <a:t>sağlık ve eğitim </a:t>
            </a:r>
            <a:r>
              <a:rPr lang="tr-TR" sz="3600" dirty="0" smtClean="0"/>
              <a:t>girişimcisiydi. </a:t>
            </a:r>
          </a:p>
          <a:p>
            <a:pPr>
              <a:buNone/>
            </a:pPr>
            <a:endParaRPr lang="tr-TR" sz="3600" dirty="0" smtClean="0"/>
          </a:p>
          <a:p>
            <a:pPr algn="ctr">
              <a:buNone/>
            </a:pPr>
            <a:r>
              <a:rPr lang="tr-TR" sz="3600" dirty="0" smtClean="0"/>
              <a:t>	Amacına ulaşabilmek için, </a:t>
            </a:r>
          </a:p>
          <a:p>
            <a:pPr lvl="1" algn="ctr">
              <a:buFont typeface="Wingdings" pitchFamily="2" charset="2"/>
              <a:buChar char="§"/>
            </a:pPr>
            <a:r>
              <a:rPr lang="tr-TR" sz="3600" dirty="0" smtClean="0"/>
              <a:t>Vakıf girişimcisi oldu</a:t>
            </a:r>
          </a:p>
          <a:p>
            <a:pPr lvl="1" algn="ctr">
              <a:buFont typeface="Wingdings" pitchFamily="2" charset="2"/>
              <a:buChar char="§"/>
            </a:pPr>
            <a:r>
              <a:rPr lang="tr-TR" sz="3600" dirty="0" smtClean="0"/>
              <a:t>Sanayi girişimcisi oldu</a:t>
            </a:r>
            <a:endParaRPr lang="tr-TR" sz="3600" dirty="0"/>
          </a:p>
        </p:txBody>
      </p:sp>
    </p:spTree>
    <p:extLst>
      <p:ext uri="{BB962C8B-B14F-4D97-AF65-F5344CB8AC3E}">
        <p14:creationId xmlns="" xmlns:p14="http://schemas.microsoft.com/office/powerpoint/2010/main" val="31079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Content Placeholder 3" descr="http://i.emlaktasondakika.com/Files/NewsImages2/2012/09/14/466x255/9fd7a564-c95c-48e5-ad6d-77df8c7d578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02433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haberindeks.com/sites/default/files/imagecache/company_logo/myindeks/9528/logos/tepe_insaat_logo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http://www.degerlemeuzmanlari.net/haber/wp-content/uploads/2011/12/Tepe-Prime.jpg">
            <a:hlinkClick r:id="rId6"/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1" y="188640"/>
            <a:ext cx="388843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mefaygrup.com/MenuResim/KayanResim/slayt6-09580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525741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inkafixing.com/sites/1/upload/images/b/narcity-940.pn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7263"/>
            <a:ext cx="3240360" cy="174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insaattrendy.com/images/GenelResim/88201413584127.jpg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3254"/>
            <a:ext cx="3816464" cy="2223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449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b="1" dirty="0" smtClean="0">
                <a:solidFill>
                  <a:srgbClr val="C00000"/>
                </a:solidFill>
              </a:rPr>
              <a:t>Doğramacı’nın </a:t>
            </a:r>
          </a:p>
          <a:p>
            <a:pPr marL="0" indent="0" algn="ctr">
              <a:buNone/>
            </a:pPr>
            <a:r>
              <a:rPr lang="tr-TR" sz="4400" b="1" dirty="0" smtClean="0">
                <a:solidFill>
                  <a:srgbClr val="C00000"/>
                </a:solidFill>
              </a:rPr>
              <a:t>girişimci özellikleri</a:t>
            </a:r>
            <a:endParaRPr lang="tr-T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Hayal kurma / Hedefi belirleme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r>
              <a:rPr lang="tr-TR" dirty="0"/>
              <a:t>Hayalleri çok genişti. Ondan başkasının bunların gerçekleşeceğine inanması zordu.</a:t>
            </a:r>
          </a:p>
          <a:p>
            <a:r>
              <a:rPr lang="tr-TR" dirty="0"/>
              <a:t>Çok ileriyi görür ve planlardı </a:t>
            </a:r>
          </a:p>
          <a:p>
            <a:pPr lvl="1"/>
            <a:r>
              <a:rPr lang="tr-TR" dirty="0">
                <a:solidFill>
                  <a:srgbClr val="00B0F0"/>
                </a:solidFill>
              </a:rPr>
              <a:t>(Kırmızı plakamın numarası 50 olacak)</a:t>
            </a:r>
          </a:p>
          <a:p>
            <a:r>
              <a:rPr lang="tr-TR" dirty="0"/>
              <a:t>Hedefi belirler ve hedefe klitlenirdi</a:t>
            </a:r>
          </a:p>
          <a:p>
            <a:endParaRPr lang="tr-TR" dirty="0"/>
          </a:p>
        </p:txBody>
      </p:sp>
      <p:pic>
        <p:nvPicPr>
          <p:cNvPr id="5" name="irc_mi" descr="http://www.haberinozu.com/images/haberler/prof_drihsan_dogramaci_icin_mesaj_h151272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78142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54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Yenilikçilik / Dünyayı izleme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Dünya’da olup biteni yakından izlerdi; Bu yenilikleri hızla Türkiye’ye taşıdı. Türkiye’de bir çok ilkleri başlattı; Bir çok mesleğin gelişmesinde öncü oldu:</a:t>
            </a:r>
          </a:p>
          <a:p>
            <a:pPr lvl="1"/>
            <a:r>
              <a:rPr lang="tr-TR" dirty="0"/>
              <a:t>Entegre tıp eğitimi</a:t>
            </a:r>
          </a:p>
          <a:p>
            <a:pPr lvl="1"/>
            <a:r>
              <a:rPr lang="tr-TR" dirty="0"/>
              <a:t>İnternlik</a:t>
            </a:r>
          </a:p>
          <a:p>
            <a:pPr lvl="1"/>
            <a:r>
              <a:rPr lang="tr-TR" dirty="0"/>
              <a:t>Multidisipliner laboratuar</a:t>
            </a:r>
          </a:p>
          <a:p>
            <a:pPr lvl="1"/>
            <a:r>
              <a:rPr lang="tr-TR" dirty="0" smtClean="0"/>
              <a:t>Toplum hekimliği (Community medicine)</a:t>
            </a:r>
          </a:p>
          <a:p>
            <a:pPr lvl="1"/>
            <a:r>
              <a:rPr lang="tr-TR" dirty="0" smtClean="0"/>
              <a:t>Fizyoterapi</a:t>
            </a:r>
          </a:p>
          <a:p>
            <a:pPr lvl="1"/>
            <a:r>
              <a:rPr lang="tr-TR" dirty="0" smtClean="0"/>
              <a:t>Odyoloji</a:t>
            </a:r>
          </a:p>
          <a:p>
            <a:pPr lvl="1"/>
            <a:r>
              <a:rPr lang="tr-TR" dirty="0" smtClean="0"/>
              <a:t>Ev ekonomisi</a:t>
            </a:r>
          </a:p>
          <a:p>
            <a:pPr lvl="1"/>
            <a:r>
              <a:rPr lang="tr-TR" dirty="0" smtClean="0"/>
              <a:t>Beslenme ve Diyetetik</a:t>
            </a:r>
          </a:p>
          <a:p>
            <a:pPr lvl="1"/>
            <a:r>
              <a:rPr lang="tr-TR" dirty="0" smtClean="0"/>
              <a:t>Demografi</a:t>
            </a:r>
          </a:p>
          <a:p>
            <a:pPr lvl="1"/>
            <a:r>
              <a:rPr lang="tr-TR" dirty="0" smtClean="0"/>
              <a:t>Tıbbi teknoloji </a:t>
            </a:r>
            <a:r>
              <a:rPr lang="tr-TR" dirty="0" smtClean="0">
                <a:solidFill>
                  <a:srgbClr val="00B0F0"/>
                </a:solidFill>
              </a:rPr>
              <a:t>(Başarısız olmuştur)</a:t>
            </a:r>
            <a:endParaRPr lang="tr-TR" dirty="0">
              <a:solidFill>
                <a:srgbClr val="00B0F0"/>
              </a:solidFill>
            </a:endParaRPr>
          </a:p>
          <a:p>
            <a:pPr lvl="1"/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378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Kararlılık / Başarma hırsı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Engellerle karşılaştı. Yılmadı</a:t>
            </a:r>
          </a:p>
          <a:p>
            <a:r>
              <a:rPr lang="tr-TR" dirty="0" smtClean="0"/>
              <a:t>Sorunları bir diplomat gibi çözdü</a:t>
            </a:r>
          </a:p>
          <a:p>
            <a:pPr lvl="1"/>
            <a:r>
              <a:rPr lang="tr-TR" dirty="0" smtClean="0"/>
              <a:t>Menderes ile işbirliği</a:t>
            </a:r>
          </a:p>
          <a:p>
            <a:pPr lvl="1"/>
            <a:r>
              <a:rPr lang="tr-TR" dirty="0" smtClean="0"/>
              <a:t>İsmet İnönü ile işbirliği</a:t>
            </a:r>
          </a:p>
          <a:p>
            <a:pPr lvl="1"/>
            <a:r>
              <a:rPr lang="tr-TR" dirty="0" smtClean="0"/>
              <a:t>Maliye bakanı ile işbirliği</a:t>
            </a:r>
          </a:p>
          <a:p>
            <a:pPr lvl="1"/>
            <a:r>
              <a:rPr lang="tr-TR" dirty="0" smtClean="0"/>
              <a:t>Muhaliflerinden önce davrandı</a:t>
            </a:r>
          </a:p>
          <a:p>
            <a:pPr lvl="1"/>
            <a:r>
              <a:rPr lang="tr-TR" dirty="0" smtClean="0"/>
              <a:t>Ankara Üniversitesi Rektörlüğünü kazandı</a:t>
            </a:r>
          </a:p>
          <a:p>
            <a:pPr lvl="1"/>
            <a:r>
              <a:rPr lang="tr-TR" dirty="0" smtClean="0"/>
              <a:t>Gerektiğinde mevzuatı değiştirtti</a:t>
            </a:r>
          </a:p>
          <a:p>
            <a:pPr lvl="1"/>
            <a:r>
              <a:rPr lang="tr-TR" dirty="0" smtClean="0"/>
              <a:t>Mevzuat taslaklarını kendisi yazdı</a:t>
            </a:r>
          </a:p>
          <a:p>
            <a:pPr lvl="1"/>
            <a:r>
              <a:rPr lang="tr-TR" dirty="0" smtClean="0"/>
              <a:t>Katı ve bağlayıcı mevzuat istemezdi; Esnek ve yoruma açık olsun isterdi</a:t>
            </a:r>
            <a:r>
              <a:rPr lang="tr-TR" dirty="0"/>
              <a:t>. </a:t>
            </a:r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6277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Hekimliğinin yararı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50'li </a:t>
            </a:r>
            <a:r>
              <a:rPr lang="tr-TR" dirty="0"/>
              <a:t>yıllarda üniversite yönetimi tarafından 'azılı bir </a:t>
            </a:r>
            <a:r>
              <a:rPr lang="tr-TR" dirty="0">
                <a:solidFill>
                  <a:srgbClr val="FF0000"/>
                </a:solidFill>
              </a:rPr>
              <a:t>komünist</a:t>
            </a:r>
            <a:r>
              <a:rPr lang="tr-TR" dirty="0">
                <a:solidFill>
                  <a:srgbClr val="00B0F0"/>
                </a:solidFill>
              </a:rPr>
              <a:t>' </a:t>
            </a:r>
            <a:r>
              <a:rPr lang="tr-TR" dirty="0"/>
              <a:t>diye fişlendi. Sebebi gecekondulardaki hastaları </a:t>
            </a:r>
            <a:r>
              <a:rPr lang="tr-TR" dirty="0">
                <a:solidFill>
                  <a:srgbClr val="00B0F0"/>
                </a:solidFill>
              </a:rPr>
              <a:t>ücretsiz muayene etmesi, bedava ilaç ve yiyecek dağıtmasıydı. Aydın Menderes'in çocuk doktoru olması sayesinde Başbakan'a ulaştı </a:t>
            </a:r>
            <a:r>
              <a:rPr lang="tr-TR" dirty="0"/>
              <a:t>ve hakkında bir araştırma yapılmasını istedi. Sonunda gerçek ortaya çıktı: Fişlemenin nedeni </a:t>
            </a:r>
            <a:r>
              <a:rPr lang="tr-TR" dirty="0">
                <a:solidFill>
                  <a:srgbClr val="00B0F0"/>
                </a:solidFill>
              </a:rPr>
              <a:t>akademik kıskançlık.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027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Adanmışlık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tr-TR" dirty="0" smtClean="0"/>
              <a:t>Bütün zamanını ve parasını amacı için harcadı.</a:t>
            </a:r>
          </a:p>
          <a:p>
            <a:r>
              <a:rPr lang="tr-TR" dirty="0" smtClean="0"/>
              <a:t>Ailesini bile bu amacında kullandı</a:t>
            </a:r>
          </a:p>
          <a:p>
            <a:pPr lvl="1"/>
            <a:r>
              <a:rPr lang="tr-TR" dirty="0" smtClean="0">
                <a:solidFill>
                  <a:srgbClr val="00B0F0"/>
                </a:solidFill>
              </a:rPr>
              <a:t>Kızını hemşirelik programına kayıt ettirdi</a:t>
            </a:r>
          </a:p>
          <a:p>
            <a:r>
              <a:rPr lang="tr-TR" dirty="0" smtClean="0"/>
              <a:t>Kurduğu vakıfların sermayesini kendisi koydu</a:t>
            </a:r>
          </a:p>
          <a:p>
            <a:r>
              <a:rPr lang="tr-TR" dirty="0" smtClean="0"/>
              <a:t>Kişisel varlığını vakıflarına bağışladı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040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Fırsat yaratma / </a:t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>Fırsatları değerlendirme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tr-TR" dirty="0" smtClean="0"/>
              <a:t>Yanan iki katlı hastane yerine 4 katlısını yaptı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Ameliyathanede Bütçe Komisyonu Başkanı - 1968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74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Liderlik / Yöneticilik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Başarılı bir yönetici idi / Otorite sağlamıştı</a:t>
            </a:r>
          </a:p>
          <a:p>
            <a:pPr lvl="1"/>
            <a:r>
              <a:rPr lang="tr-TR" dirty="0"/>
              <a:t>Yetenek</a:t>
            </a:r>
          </a:p>
          <a:p>
            <a:pPr lvl="1"/>
            <a:r>
              <a:rPr lang="tr-TR" dirty="0" smtClean="0"/>
              <a:t>Bilgi</a:t>
            </a:r>
            <a:endParaRPr lang="tr-TR" dirty="0"/>
          </a:p>
          <a:p>
            <a:pPr lvl="1"/>
            <a:r>
              <a:rPr lang="tr-TR" dirty="0"/>
              <a:t>Deneyim</a:t>
            </a:r>
          </a:p>
          <a:p>
            <a:pPr lvl="1"/>
            <a:r>
              <a:rPr lang="tr-TR" dirty="0"/>
              <a:t>İnsan ilişkileri</a:t>
            </a:r>
          </a:p>
          <a:p>
            <a:r>
              <a:rPr lang="tr-TR" dirty="0" smtClean="0"/>
              <a:t>Güçlü hafıza ve muhakeme gücü</a:t>
            </a:r>
          </a:p>
          <a:p>
            <a:r>
              <a:rPr lang="tr-TR" dirty="0"/>
              <a:t>Önsezi</a:t>
            </a:r>
          </a:p>
          <a:p>
            <a:r>
              <a:rPr lang="tr-TR" dirty="0"/>
              <a:t>Hızlı </a:t>
            </a:r>
            <a:r>
              <a:rPr lang="tr-TR" dirty="0" smtClean="0"/>
              <a:t>ve doğru karar </a:t>
            </a:r>
            <a:r>
              <a:rPr lang="tr-TR" dirty="0"/>
              <a:t>/ </a:t>
            </a:r>
            <a:r>
              <a:rPr lang="tr-TR" dirty="0" smtClean="0"/>
              <a:t>Hızlı </a:t>
            </a:r>
            <a:r>
              <a:rPr lang="tr-TR" dirty="0"/>
              <a:t>girişim / </a:t>
            </a:r>
            <a:r>
              <a:rPr lang="tr-TR" dirty="0" smtClean="0"/>
              <a:t>Zamanlama</a:t>
            </a:r>
          </a:p>
          <a:p>
            <a:r>
              <a:rPr lang="tr-TR" dirty="0" smtClean="0"/>
              <a:t>İnandırma gücü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388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Ön hazırlık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tr-TR" dirty="0" smtClean="0"/>
              <a:t>En basit toplantı için bile hazırlık yapardı</a:t>
            </a:r>
          </a:p>
          <a:p>
            <a:r>
              <a:rPr lang="tr-TR" dirty="0" smtClean="0"/>
              <a:t>Toplantıların etkileyici olmasını isterdi</a:t>
            </a:r>
          </a:p>
          <a:p>
            <a:pPr lvl="1"/>
            <a:r>
              <a:rPr lang="tr-TR" dirty="0" smtClean="0"/>
              <a:t>Yemekli, </a:t>
            </a:r>
          </a:p>
          <a:p>
            <a:pPr lvl="1"/>
            <a:r>
              <a:rPr lang="tr-TR" dirty="0" smtClean="0"/>
              <a:t>Konserli, </a:t>
            </a:r>
          </a:p>
          <a:p>
            <a:pPr lvl="1"/>
            <a:r>
              <a:rPr lang="tr-TR" dirty="0" smtClean="0"/>
              <a:t>Hediyeli, </a:t>
            </a:r>
            <a:r>
              <a:rPr lang="tr-TR" sz="1600" dirty="0" smtClean="0">
                <a:solidFill>
                  <a:srgbClr val="00B0F0"/>
                </a:solidFill>
              </a:rPr>
              <a:t>(Cenevre/ </a:t>
            </a:r>
            <a:r>
              <a:rPr lang="tr-TR" sz="1600" dirty="0" err="1" smtClean="0">
                <a:solidFill>
                  <a:srgbClr val="00B0F0"/>
                </a:solidFill>
              </a:rPr>
              <a:t>Kâmran</a:t>
            </a:r>
            <a:r>
              <a:rPr lang="tr-TR" sz="1600" dirty="0" smtClean="0">
                <a:solidFill>
                  <a:srgbClr val="00B0F0"/>
                </a:solidFill>
              </a:rPr>
              <a:t> İnan’ın sözleri)</a:t>
            </a:r>
          </a:p>
          <a:p>
            <a:pPr lvl="1"/>
            <a:r>
              <a:rPr lang="tr-TR" dirty="0" smtClean="0"/>
              <a:t>Geniş katılımlı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965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Neden Doğramacı’yı </a:t>
            </a:r>
            <a:r>
              <a:rPr lang="tr-TR" dirty="0" smtClean="0">
                <a:solidFill>
                  <a:srgbClr val="C00000"/>
                </a:solidFill>
              </a:rPr>
              <a:t>konuşuyoruz?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Hacettepe Üniversitesi</a:t>
            </a:r>
          </a:p>
          <a:p>
            <a:r>
              <a:rPr lang="tr-TR" dirty="0"/>
              <a:t>Bilkent Üniversitesi</a:t>
            </a:r>
          </a:p>
          <a:p>
            <a:r>
              <a:rPr lang="tr-TR" dirty="0" smtClean="0"/>
              <a:t>7 </a:t>
            </a:r>
            <a:r>
              <a:rPr lang="tr-TR" dirty="0"/>
              <a:t>tıp fakültesi</a:t>
            </a:r>
          </a:p>
          <a:p>
            <a:r>
              <a:rPr lang="tr-TR" dirty="0"/>
              <a:t>Tıp eğitiminde reform</a:t>
            </a:r>
          </a:p>
          <a:p>
            <a:r>
              <a:rPr lang="tr-TR" dirty="0" smtClean="0"/>
              <a:t>Liseler</a:t>
            </a:r>
            <a:endParaRPr lang="tr-TR" dirty="0"/>
          </a:p>
          <a:p>
            <a:r>
              <a:rPr lang="tr-TR" dirty="0"/>
              <a:t>Hastaneler</a:t>
            </a:r>
          </a:p>
          <a:p>
            <a:r>
              <a:rPr lang="tr-TR" dirty="0"/>
              <a:t>Yeni </a:t>
            </a:r>
            <a:r>
              <a:rPr lang="tr-TR" dirty="0" smtClean="0"/>
              <a:t>meslekler</a:t>
            </a:r>
          </a:p>
          <a:p>
            <a:r>
              <a:rPr lang="tr-TR" dirty="0" smtClean="0"/>
              <a:t>YÖK</a:t>
            </a:r>
            <a:endParaRPr lang="tr-TR" dirty="0"/>
          </a:p>
          <a:p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tr-TR" dirty="0" smtClean="0"/>
              <a:t>Vakıfçılık </a:t>
            </a:r>
            <a:r>
              <a:rPr lang="tr-TR" dirty="0"/>
              <a:t>(Üçüncü Sektör)</a:t>
            </a:r>
          </a:p>
          <a:p>
            <a:r>
              <a:rPr lang="tr-TR" dirty="0"/>
              <a:t>Vakıf üniversitelerinin yolu açıldı</a:t>
            </a:r>
          </a:p>
          <a:p>
            <a:r>
              <a:rPr lang="tr-TR" dirty="0"/>
              <a:t>Bilkent </a:t>
            </a:r>
            <a:r>
              <a:rPr lang="tr-TR" dirty="0" smtClean="0"/>
              <a:t>Holding</a:t>
            </a:r>
          </a:p>
          <a:p>
            <a:r>
              <a:rPr lang="tr-TR" dirty="0" smtClean="0"/>
              <a:t>Sanayi yatırımları</a:t>
            </a:r>
            <a:endParaRPr lang="tr-TR" dirty="0"/>
          </a:p>
          <a:p>
            <a:r>
              <a:rPr lang="tr-TR" dirty="0" smtClean="0"/>
              <a:t>Sanata </a:t>
            </a:r>
            <a:r>
              <a:rPr lang="tr-TR" dirty="0"/>
              <a:t>katkı / </a:t>
            </a:r>
            <a:r>
              <a:rPr lang="tr-TR" dirty="0" smtClean="0"/>
              <a:t>Konservatuar</a:t>
            </a:r>
          </a:p>
          <a:p>
            <a:r>
              <a:rPr lang="tr-TR" dirty="0" smtClean="0"/>
              <a:t>Uluslar arası temsil </a:t>
            </a:r>
          </a:p>
          <a:p>
            <a:r>
              <a:rPr lang="tr-TR" dirty="0" smtClean="0"/>
              <a:t>Uluslar arası sağlık ve eğitim girişimleri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221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Çalışma temposu / Zaman kavramı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Onunla çalışanların çalışmaları hiç bir zaman mesai ile sınırlı olamazdı. İş bitmeden kimse evine gidemezdi.</a:t>
            </a:r>
          </a:p>
          <a:p>
            <a:r>
              <a:rPr lang="tr-TR" dirty="0" smtClean="0"/>
              <a:t>Kendi temposuna uyamayanları ekipten ayırırdı</a:t>
            </a:r>
          </a:p>
          <a:p>
            <a:r>
              <a:rPr lang="tr-TR" dirty="0" smtClean="0"/>
              <a:t>Hacettepe kanununu çıkartabilmek için Meclisteki bütün milletvekillerini tek tek ziyaret etmiş</a:t>
            </a:r>
          </a:p>
          <a:p>
            <a:r>
              <a:rPr lang="tr-TR" dirty="0" smtClean="0"/>
              <a:t>Binaları tamamlamak için işçileri üç vardiye çalıştırmış</a:t>
            </a:r>
          </a:p>
          <a:p>
            <a:r>
              <a:rPr lang="tr-TR" dirty="0" smtClean="0"/>
              <a:t>Gece yarısı gelip inşaatı denetlemiş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3683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Kaynak yaratma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Kaynak bulma virtiyozu idi</a:t>
            </a:r>
          </a:p>
          <a:p>
            <a:r>
              <a:rPr lang="tr-TR" dirty="0" smtClean="0"/>
              <a:t>Ailesinin maddi gücünü sermaye olarak kullandı; Eşinin varlığını bile amaçları için harcadı. Kişisel varlığını vakıflara bağışladı.</a:t>
            </a:r>
          </a:p>
          <a:p>
            <a:pPr lvl="1"/>
            <a:r>
              <a:rPr lang="tr-TR" dirty="0" smtClean="0">
                <a:solidFill>
                  <a:srgbClr val="00B0F0"/>
                </a:solidFill>
              </a:rPr>
              <a:t>Ona göre para, amaçları için bir gereçti</a:t>
            </a:r>
          </a:p>
          <a:p>
            <a:pPr lvl="1"/>
            <a:r>
              <a:rPr lang="tr-TR" dirty="0" smtClean="0">
                <a:solidFill>
                  <a:srgbClr val="00B0F0"/>
                </a:solidFill>
              </a:rPr>
              <a:t>Zenginlikten değil, başarmaktan haz alırdı</a:t>
            </a:r>
          </a:p>
          <a:p>
            <a:r>
              <a:rPr lang="tr-TR" dirty="0" smtClean="0"/>
              <a:t>Bir çok bilimsel toplantıyı ve projeyi parasal olarak destekledi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358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Kilit kişileri sezme ve ilişki kurma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Gelecekte önemli makamlara geleceğini sezdiği kişilerle ilişki kurardı.</a:t>
            </a:r>
          </a:p>
          <a:p>
            <a:r>
              <a:rPr lang="tr-TR" dirty="0" smtClean="0"/>
              <a:t>Kendisine yakın kişilerin önemli görevlere gelmesini sağlardı.</a:t>
            </a:r>
          </a:p>
          <a:p>
            <a:r>
              <a:rPr lang="tr-TR" dirty="0" smtClean="0"/>
              <a:t>İlişki gereken kurumları en tepedeki kişi ile görüşüp çözmeye çalışırdı, fakat, alt kademedekileri de ihmal etmezdi. Alt kademeden bilgi alır, baştaki kişi ile çözüme giderdi.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489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F:\Dogramaci\Doğramacı 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520280" cy="3517891"/>
          </a:xfrm>
          <a:prstGeom prst="rect">
            <a:avLst/>
          </a:prstGeom>
          <a:noFill/>
        </p:spPr>
      </p:pic>
      <p:pic>
        <p:nvPicPr>
          <p:cNvPr id="21507" name="Picture 3" descr="F:\Dogramaci\demirelle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764704"/>
            <a:ext cx="3720303" cy="2808312"/>
          </a:xfrm>
          <a:prstGeom prst="rect">
            <a:avLst/>
          </a:prstGeom>
          <a:noFill/>
        </p:spPr>
      </p:pic>
      <p:pic>
        <p:nvPicPr>
          <p:cNvPr id="5" name="il_fi" descr="http://www.milliyet.com.tr/2005/04/09/guncel/resim/agu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05064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patronlardunyasi.com/haber_resim/5190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54615"/>
            <a:ext cx="2857500" cy="20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368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Content Placeholder 3" descr="http://llcdn.listelist.com/listeliststatic/2014/12/12-eylulun-meshur-sari-zarflari-listelist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5426968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http://bianet.org/resim/olcekle/901/250/359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3"/>
            <a:ext cx="2736304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31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s://encrypted-tbn3.gstatic.com/images?q=tbn:ANd9GcQIDZQ9wc9WZ2228elU7QDM-OqlZh5f64Wg9VlG_4vQTATrCWoZ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89654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905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s://images-blogger-opensocial.googleusercontent.com/gadgets/proxy?url=http%3A%2F%2Ffotogaleri.haberler.com%2Fgaleri-resimleri%2F41%2Fihsan-dogramaci-vefat-etti_18093_b.jpeg&amp;container=blogger&amp;gadget=a&amp;rewriteMime=image%2F*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85750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arastiralim.net/com/wp-content/uploads/2013/03/Do%C4%9Framac%C4%B1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73110"/>
            <a:ext cx="5184576" cy="3608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307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s://encrypted-tbn3.gstatic.com/images?q=tbn:ANd9GcS6NESaDo0753wEOs22B0vdOcLEIup83DnSBsxHlRPk05A4Vqdr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48072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02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://www.unicef.org/turkey/pid_2/ui/default/ihsan_0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96743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336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://www.unicef.org/turkey/pid_2/ui/default/ihsan_0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08711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760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6000" b="1" dirty="0">
                <a:solidFill>
                  <a:srgbClr val="C00000"/>
                </a:solidFill>
              </a:rPr>
              <a:t>Başlangıç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403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rc_mi" descr="http://lib.aliyev-heritage.org/images/Heyder_90/6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116931"/>
            <a:ext cx="7556500" cy="34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445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Diplomatik yaklaşım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Batı kültürünü yaymayı misyon edinmişti</a:t>
            </a:r>
          </a:p>
          <a:p>
            <a:r>
              <a:rPr lang="tr-TR" dirty="0" smtClean="0"/>
              <a:t>Protokol kurallarını çok iyi bilirdi</a:t>
            </a:r>
          </a:p>
          <a:p>
            <a:r>
              <a:rPr lang="tr-TR" dirty="0"/>
              <a:t>Kişilere kendi dilleri ile hitap eder, onları şaşırtır ve memnun </a:t>
            </a:r>
            <a:r>
              <a:rPr lang="tr-TR" dirty="0" smtClean="0"/>
              <a:t>ederdi. </a:t>
            </a:r>
          </a:p>
          <a:p>
            <a:r>
              <a:rPr lang="tr-TR" dirty="0" smtClean="0"/>
              <a:t>Yerel fıkraları, atasözlerini kullanırdı</a:t>
            </a:r>
          </a:p>
          <a:p>
            <a:r>
              <a:rPr lang="tr-TR" dirty="0" smtClean="0"/>
              <a:t>İlk görüşmede iyi bir etki yapmaya önem verirdi</a:t>
            </a:r>
          </a:p>
          <a:p>
            <a:r>
              <a:rPr lang="tr-TR" dirty="0" smtClean="0"/>
              <a:t>El ile temasa önem verirdi</a:t>
            </a:r>
          </a:p>
          <a:p>
            <a:r>
              <a:rPr lang="tr-TR" dirty="0" smtClean="0"/>
              <a:t>Sürekli tebessüm halindeydi </a:t>
            </a:r>
            <a:r>
              <a:rPr lang="tr-TR" sz="2300" dirty="0" smtClean="0">
                <a:solidFill>
                  <a:srgbClr val="00B0F0"/>
                </a:solidFill>
              </a:rPr>
              <a:t>(Bu durum sanki onun yüz anatomisi idi)</a:t>
            </a:r>
            <a:endParaRPr lang="tr-TR" sz="2300" dirty="0">
              <a:solidFill>
                <a:srgbClr val="00B0F0"/>
              </a:solidFill>
            </a:endParaRPr>
          </a:p>
          <a:p>
            <a:r>
              <a:rPr lang="tr-TR" dirty="0" smtClean="0"/>
              <a:t>Kişilere isimleri ile hitap ederdi; Tanımadığı kişilerle görüşmeden önce o kişi hakkında ayrıntılı bilgi edinirdi</a:t>
            </a:r>
          </a:p>
          <a:p>
            <a:r>
              <a:rPr lang="tr-TR" dirty="0" smtClean="0"/>
              <a:t>Hediyeler verirdi</a:t>
            </a:r>
          </a:p>
          <a:p>
            <a:r>
              <a:rPr lang="tr-TR" dirty="0" smtClean="0"/>
              <a:t>Kişileri açıkça eleştirmez, kızdırmazdı. Ama, kendisine karşı çıkıp engellemeye çalışan kişileri kara listeye alırdı.</a:t>
            </a:r>
          </a:p>
          <a:p>
            <a:pPr lvl="1"/>
            <a:r>
              <a:rPr lang="tr-TR" dirty="0" smtClean="0">
                <a:solidFill>
                  <a:srgbClr val="00B0F0"/>
                </a:solidFill>
              </a:rPr>
              <a:t>«Dünya’daki bütün karaktersiz kişileri tanıyamam, ama, tanıdıklarım içinde en karaktersiz olanı budur»</a:t>
            </a:r>
            <a:endParaRPr lang="tr-T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1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Türkmenlerin özgürlüğü için çalışırdı</a:t>
            </a:r>
            <a:endParaRPr lang="tr-TR" dirty="0"/>
          </a:p>
        </p:txBody>
      </p:sp>
      <p:pic>
        <p:nvPicPr>
          <p:cNvPr id="4" name="Content Placeholder 3" descr="https://upload.wikimedia.org/wikipedia/commons/thumb/8/81/Flag_of_Iraq_Turkmen_Front.svg/2000px-Flag_of_Iraq_Turkmen_Front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66" y="1600200"/>
            <a:ext cx="678046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56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Yabancı dil bilgisi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15 kadar dil bildiği söylenirdi. Fransızcayı 61 yaşında öğrendi ve Fransa’da öğretim üyeliği yaptı. Gerektiği zaman, bir dili çok kısa süre içinde yeteri kadar öğrenir ve konuşurdu.</a:t>
            </a:r>
          </a:p>
          <a:p>
            <a:pPr lvl="1"/>
            <a:r>
              <a:rPr lang="tr-TR" dirty="0" smtClean="0"/>
              <a:t>Arapça </a:t>
            </a:r>
            <a:r>
              <a:rPr lang="tr-TR" sz="2300" dirty="0" smtClean="0">
                <a:solidFill>
                  <a:srgbClr val="00B0F0"/>
                </a:solidFill>
              </a:rPr>
              <a:t>(Lehçeleri ile)</a:t>
            </a:r>
          </a:p>
          <a:p>
            <a:pPr lvl="1"/>
            <a:r>
              <a:rPr lang="tr-TR" dirty="0" smtClean="0"/>
              <a:t>Farsça</a:t>
            </a:r>
          </a:p>
          <a:p>
            <a:pPr lvl="1"/>
            <a:r>
              <a:rPr lang="tr-TR" dirty="0" smtClean="0"/>
              <a:t>İbranice</a:t>
            </a:r>
          </a:p>
          <a:p>
            <a:pPr lvl="1"/>
            <a:r>
              <a:rPr lang="tr-TR" dirty="0"/>
              <a:t>Azerice</a:t>
            </a:r>
          </a:p>
          <a:p>
            <a:pPr lvl="1"/>
            <a:r>
              <a:rPr lang="tr-TR" dirty="0"/>
              <a:t>Orta Asya dilleri</a:t>
            </a:r>
          </a:p>
          <a:p>
            <a:pPr lvl="1"/>
            <a:r>
              <a:rPr lang="tr-TR" dirty="0" smtClean="0"/>
              <a:t>Almanca </a:t>
            </a:r>
            <a:r>
              <a:rPr lang="tr-TR" sz="2200" dirty="0" smtClean="0">
                <a:solidFill>
                  <a:srgbClr val="00B0F0"/>
                </a:solidFill>
              </a:rPr>
              <a:t>(</a:t>
            </a:r>
            <a:r>
              <a:rPr lang="tr-TR" sz="2300" dirty="0" smtClean="0">
                <a:solidFill>
                  <a:srgbClr val="00B0F0"/>
                </a:solidFill>
              </a:rPr>
              <a:t>Almanya’nın neresindensin?)</a:t>
            </a:r>
          </a:p>
          <a:p>
            <a:pPr lvl="1"/>
            <a:r>
              <a:rPr lang="tr-TR" dirty="0"/>
              <a:t>İngilizce</a:t>
            </a:r>
          </a:p>
          <a:p>
            <a:pPr lvl="1"/>
            <a:r>
              <a:rPr lang="tr-TR" dirty="0" smtClean="0"/>
              <a:t>Fransızca </a:t>
            </a:r>
            <a:r>
              <a:rPr lang="tr-TR" sz="2300" dirty="0" smtClean="0">
                <a:solidFill>
                  <a:srgbClr val="00B0F0"/>
                </a:solidFill>
              </a:rPr>
              <a:t>(61 yaşında öğrendi)</a:t>
            </a:r>
          </a:p>
          <a:p>
            <a:pPr lvl="1"/>
            <a:r>
              <a:rPr lang="tr-TR" dirty="0" smtClean="0"/>
              <a:t>İtalyanca </a:t>
            </a:r>
            <a:r>
              <a:rPr lang="tr-TR" sz="2300" dirty="0" smtClean="0">
                <a:solidFill>
                  <a:srgbClr val="00B0F0"/>
                </a:solidFill>
              </a:rPr>
              <a:t>(89 yaşında öğrenmeye başladı) </a:t>
            </a:r>
          </a:p>
          <a:p>
            <a:pPr lvl="1"/>
            <a:r>
              <a:rPr lang="tr-TR" dirty="0" smtClean="0"/>
              <a:t>Çince </a:t>
            </a:r>
            <a:r>
              <a:rPr lang="tr-TR" sz="2300" dirty="0" smtClean="0">
                <a:solidFill>
                  <a:srgbClr val="00B0F0"/>
                </a:solidFill>
              </a:rPr>
              <a:t>(91 yaşında öğrenmeye başladı)</a:t>
            </a:r>
          </a:p>
          <a:p>
            <a:pPr lvl="1"/>
            <a:r>
              <a:rPr lang="tr-TR" dirty="0" smtClean="0"/>
              <a:t>Polonya </a:t>
            </a:r>
            <a:r>
              <a:rPr lang="tr-TR" dirty="0"/>
              <a:t>Dışişleri Bakanı'nın şerefine verdiği yemekte Lehçe konuşarak davetlileri şaşırttı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548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Uluslar arası çok yönlülük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6"/>
            <a:ext cx="8229600" cy="4525963"/>
          </a:xfrm>
        </p:spPr>
        <p:txBody>
          <a:bodyPr/>
          <a:lstStyle/>
          <a:p>
            <a:r>
              <a:rPr lang="tr-TR" dirty="0" smtClean="0"/>
              <a:t>Birleşmiş Milletler</a:t>
            </a:r>
          </a:p>
          <a:p>
            <a:r>
              <a:rPr lang="tr-TR" dirty="0" smtClean="0"/>
              <a:t>DSÖ / WHO</a:t>
            </a:r>
          </a:p>
          <a:p>
            <a:r>
              <a:rPr lang="tr-TR" dirty="0" smtClean="0"/>
              <a:t>UNICEF</a:t>
            </a:r>
          </a:p>
          <a:p>
            <a:r>
              <a:rPr lang="tr-TR" dirty="0" smtClean="0"/>
              <a:t>UNFPA</a:t>
            </a:r>
          </a:p>
          <a:p>
            <a:r>
              <a:rPr lang="tr-TR" dirty="0" smtClean="0"/>
              <a:t>Uluslar Arası Pediatri Derneği</a:t>
            </a:r>
          </a:p>
          <a:p>
            <a:r>
              <a:rPr lang="tr-TR" dirty="0" smtClean="0"/>
              <a:t>International Children Center (ICC) </a:t>
            </a:r>
            <a:r>
              <a:rPr lang="tr-TR" sz="1600" dirty="0" smtClean="0">
                <a:solidFill>
                  <a:srgbClr val="00B0F0"/>
                </a:solidFill>
              </a:rPr>
              <a:t>(Bilkent Ün.)</a:t>
            </a:r>
          </a:p>
        </p:txBody>
      </p:sp>
    </p:spTree>
    <p:extLst>
      <p:ext uri="{BB962C8B-B14F-4D97-AF65-F5344CB8AC3E}">
        <p14:creationId xmlns="" xmlns:p14="http://schemas.microsoft.com/office/powerpoint/2010/main" val="4533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F:\Dogramaci\Doğramacı 12 im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6989327" cy="5577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83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://www.unicef.org/turkey/pid_2/ui/default/ihsan_1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704855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215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://www.unicef.org/turkey/pid_2/ui/default/ihsan_0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896544" cy="371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foreignpolicyandpeace.org/sites/all/themes/busy/footer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567014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966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://imgkelebek.hurriyet.com.tr/LiveImages%5CKelebek%20Haber%20Galerisi%5C051%5CVIP%20ADRES%2007%20OCAK%202012%5CUNICEF-Sanatcilar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0891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710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s://encrypted-tbn3.gstatic.com/images?q=tbn:ANd9GcQcAWd8Kgetak32ls9BQRw7j6WtJ4DspHNDUflLorGdOyZRGHiHt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7280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577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2 Şubat 1954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9218" name="Picture 2" descr="F:\Dogramaci\Doğramacı 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46" y="1484784"/>
            <a:ext cx="6830222" cy="4628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06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Haydi kızlar okula kampanyası</a:t>
            </a:r>
            <a:endParaRPr lang="tr-TR" dirty="0"/>
          </a:p>
        </p:txBody>
      </p:sp>
      <p:pic>
        <p:nvPicPr>
          <p:cNvPr id="4" name="Content Placeholder 3" descr="http://www.unicef.org/turkey/sy8/img/ge26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63284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155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Sanata önem verme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Türkiye’nin en büyük konservatuarını kurdu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Bilkent Konser Salonu bir şahaserdir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Yabancı müzisyenleri bir araya getirip orkestralar kurdu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Evinde sık sık piyano konserleri verilirdi</a:t>
            </a:r>
          </a:p>
          <a:p>
            <a:pPr marL="457200" lvl="1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982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://hafifmuzik.org/wp-content/uploads/2015/01/bilkent-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497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890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rc_mi" descr="https://i.ytimg.com/vi/WrCeEZw9sIU/hqdefaul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mages.habervitrini.com/haber/300x180/fazil_say_piyano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424847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242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rc_mi" descr="http://image-store.slidesharecdn.com/634583f3-ca23-4de3-bf4c-8994b3257e0c-large.jpe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948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PROF İHSAN DOĞRAMACI, BİLKENT’TE CHOPIN’LE UĞURLANDI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Picture 2" descr="F:\Dogramaci\Doğramacı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524500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99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Üretmekten zevk alma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2 üniversite</a:t>
            </a:r>
          </a:p>
          <a:p>
            <a:r>
              <a:rPr lang="tr-TR" dirty="0"/>
              <a:t>7</a:t>
            </a:r>
            <a:r>
              <a:rPr lang="tr-TR" dirty="0" smtClean="0"/>
              <a:t> tıp fakültesi</a:t>
            </a:r>
          </a:p>
          <a:p>
            <a:r>
              <a:rPr lang="tr-TR" dirty="0" smtClean="0"/>
              <a:t>Liseler</a:t>
            </a:r>
          </a:p>
          <a:p>
            <a:r>
              <a:rPr lang="tr-TR" dirty="0" smtClean="0"/>
              <a:t>Hastaneler</a:t>
            </a:r>
          </a:p>
          <a:p>
            <a:r>
              <a:rPr lang="tr-TR" dirty="0" smtClean="0"/>
              <a:t>Kültür merkezleri</a:t>
            </a:r>
          </a:p>
          <a:p>
            <a:r>
              <a:rPr lang="tr-TR" dirty="0" smtClean="0"/>
              <a:t>Vakıflar (5 adet)</a:t>
            </a:r>
          </a:p>
          <a:p>
            <a:r>
              <a:rPr lang="tr-TR" dirty="0" smtClean="0"/>
              <a:t>Üçüncü Sektör</a:t>
            </a:r>
          </a:p>
          <a:p>
            <a:r>
              <a:rPr lang="tr-TR" dirty="0" smtClean="0"/>
              <a:t>Sanayi kuruluşları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683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s://s3.amazonaws.com/slideserve/thumb1/1_467633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90465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230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://www.termomekproje.com/wp-content/uploads/2012/11/bilkenterbil-koleji-240x16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760640" cy="378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.ensonhaber.com/resimler/diger/esh8099_2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619268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44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Belge / Kayıt / Arşiv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tr-TR" dirty="0" smtClean="0"/>
              <a:t>Her olayı belgeledi (fotoğraf</a:t>
            </a:r>
            <a:r>
              <a:rPr lang="tr-TR" dirty="0"/>
              <a:t>, </a:t>
            </a:r>
            <a:r>
              <a:rPr lang="tr-TR" dirty="0" smtClean="0"/>
              <a:t>film, dosya) </a:t>
            </a:r>
          </a:p>
          <a:p>
            <a:r>
              <a:rPr lang="tr-TR" dirty="0" smtClean="0"/>
              <a:t>Bu kayıtları her fırsatta gösterdi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901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F:\Dogramaci\Doğramacı 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5"/>
            <a:ext cx="3856856" cy="2573575"/>
          </a:xfrm>
          <a:prstGeom prst="rect">
            <a:avLst/>
          </a:prstGeom>
          <a:noFill/>
        </p:spPr>
      </p:pic>
      <p:pic>
        <p:nvPicPr>
          <p:cNvPr id="5" name="Picture 2" descr="F:\Dogramaci\Doğramacı 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90" y="836712"/>
            <a:ext cx="3293926" cy="2232248"/>
          </a:xfrm>
          <a:prstGeom prst="rect">
            <a:avLst/>
          </a:prstGeom>
          <a:noFill/>
        </p:spPr>
      </p:pic>
      <p:pic>
        <p:nvPicPr>
          <p:cNvPr id="6" name="Picture 2" descr="F:\Dogramaci\Hacette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3856058"/>
            <a:ext cx="4089531" cy="2597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54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Kendini tanıtma / Halkla ilişkiler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Alçakgönüllü değildi</a:t>
            </a:r>
          </a:p>
          <a:p>
            <a:pPr lvl="1"/>
            <a:r>
              <a:rPr lang="tr-TR" dirty="0" smtClean="0"/>
              <a:t>Büyük bir konutta otururdu</a:t>
            </a:r>
          </a:p>
          <a:p>
            <a:pPr lvl="1"/>
            <a:r>
              <a:rPr lang="tr-TR" dirty="0" smtClean="0"/>
              <a:t>Takdir edilmekten hoşlanırdı</a:t>
            </a:r>
          </a:p>
          <a:p>
            <a:pPr lvl="1"/>
            <a:r>
              <a:rPr lang="tr-TR" dirty="0" smtClean="0"/>
              <a:t>Ödül almaktan hoşlanırdı</a:t>
            </a:r>
          </a:p>
          <a:p>
            <a:pPr lvl="2"/>
            <a:r>
              <a:rPr lang="tr-TR" dirty="0" smtClean="0">
                <a:solidFill>
                  <a:srgbClr val="00B0F0"/>
                </a:solidFill>
              </a:rPr>
              <a:t>Leon Bernard ödülü olayı</a:t>
            </a:r>
          </a:p>
          <a:p>
            <a:pPr lvl="1"/>
            <a:r>
              <a:rPr lang="tr-TR" dirty="0" smtClean="0"/>
              <a:t>Her fırsatta kendisi ile ilgili </a:t>
            </a:r>
            <a:r>
              <a:rPr lang="tr-TR" dirty="0"/>
              <a:t>filmlerini gösterirdi</a:t>
            </a:r>
          </a:p>
          <a:p>
            <a:r>
              <a:rPr lang="tr-TR" dirty="0" smtClean="0"/>
              <a:t>Cumhurbaşkanlığı önerilmesi ile gizlice övünürdü</a:t>
            </a:r>
          </a:p>
          <a:p>
            <a:r>
              <a:rPr lang="tr-TR" dirty="0" smtClean="0"/>
              <a:t>BM Genel Sekreterliği önerildiğini söylerdi </a:t>
            </a:r>
          </a:p>
          <a:p>
            <a:pPr lvl="1"/>
            <a:r>
              <a:rPr lang="tr-TR" dirty="0" smtClean="0">
                <a:solidFill>
                  <a:srgbClr val="00B0F0"/>
                </a:solidFill>
              </a:rPr>
              <a:t>Dr. Sami Moday ile sohbet (Cenevre)</a:t>
            </a:r>
          </a:p>
          <a:p>
            <a:r>
              <a:rPr lang="tr-TR" dirty="0" smtClean="0"/>
              <a:t>Ödüllerini sergilediği bir odası vardı</a:t>
            </a:r>
          </a:p>
        </p:txBody>
      </p:sp>
    </p:spTree>
    <p:extLst>
      <p:ext uri="{BB962C8B-B14F-4D97-AF65-F5344CB8AC3E}">
        <p14:creationId xmlns="" xmlns:p14="http://schemas.microsoft.com/office/powerpoint/2010/main" val="4883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://i.ytimg.com/vi/pu8eMPX9iwA/hqdefaul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2879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803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12 Ödül; 16 Nişan ve Madalya</a:t>
            </a:r>
            <a:endParaRPr lang="tr-TR" sz="3200" dirty="0"/>
          </a:p>
        </p:txBody>
      </p:sp>
      <p:pic>
        <p:nvPicPr>
          <p:cNvPr id="19458" name="Picture 2" descr="F:\Dogramaci\Doğramacı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575078" cy="514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Misyon tamamlanınca yeni misyon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Misyon tamamlanınca rutin işleri başkasına bırakır, yeni girişimler arardı</a:t>
            </a:r>
          </a:p>
          <a:p>
            <a:r>
              <a:rPr lang="tr-TR" dirty="0" smtClean="0"/>
              <a:t>Hacettepe bitince Bilkent Üniversitesi</a:t>
            </a:r>
            <a:endParaRPr lang="tr-TR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3200" dirty="0" smtClean="0"/>
              <a:t>Bir tıp fakültesi kurulunca diğerine başlardı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3200" dirty="0" smtClean="0"/>
              <a:t>Sanki amacına erişmede geç kalmış gibi, çeşitli girişimleri eş zamanlı yürütürdü</a:t>
            </a:r>
          </a:p>
        </p:txBody>
      </p:sp>
    </p:spTree>
    <p:extLst>
      <p:ext uri="{BB962C8B-B14F-4D97-AF65-F5344CB8AC3E}">
        <p14:creationId xmlns="" xmlns:p14="http://schemas.microsoft.com/office/powerpoint/2010/main" val="27139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Kaliteye önem 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tr-TR" dirty="0" smtClean="0"/>
              <a:t>Yaptığı her işte ve girişimde kaliteden ödün vermedi</a:t>
            </a:r>
          </a:p>
          <a:p>
            <a:r>
              <a:rPr lang="tr-TR" dirty="0" smtClean="0"/>
              <a:t>En iyi personeli aradı ve buldu</a:t>
            </a:r>
          </a:p>
          <a:p>
            <a:r>
              <a:rPr lang="tr-TR" dirty="0" smtClean="0"/>
              <a:t>En son teknolojiyi kullandı</a:t>
            </a:r>
          </a:p>
          <a:p>
            <a:r>
              <a:rPr lang="tr-TR" dirty="0" smtClean="0"/>
              <a:t>Ücret az ise, vakıflardan takviye sağladı, böylece iyi elemanı tatmin etti ve kaçırmadı</a:t>
            </a:r>
          </a:p>
          <a:p>
            <a:r>
              <a:rPr lang="tr-TR" dirty="0" smtClean="0"/>
              <a:t>Kurumların malzemesini kendi kurduğu şirketlerle yaptı </a:t>
            </a:r>
            <a:r>
              <a:rPr lang="tr-TR" dirty="0" smtClean="0">
                <a:solidFill>
                  <a:srgbClr val="00B0F0"/>
                </a:solidFill>
              </a:rPr>
              <a:t>(Maliyet ve kalite güvencesi)</a:t>
            </a:r>
            <a:endParaRPr lang="tr-T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0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söyleşi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Amerika'daki Johns Hopkins ve Stanford gibi en iyi özel üniversiteleri hep gelip aileler kurmuştur. O diğer kaynaklar, zengin ailelerdir. Ama bunu bizde yapabilmek için önce Anayasa'nın değişmesi gerekiyordu. Bu yüzden </a:t>
            </a:r>
            <a:r>
              <a:rPr lang="tr-TR" dirty="0">
                <a:solidFill>
                  <a:srgbClr val="00B0F0"/>
                </a:solidFill>
              </a:rPr>
              <a:t>1982 Anayasası'na vakıf üniversitesi kurabilmek için gerekli olan iki maddenin konmasını önerdim</a:t>
            </a:r>
            <a:r>
              <a:rPr lang="tr-TR" dirty="0"/>
              <a:t>. 1984'te de üç vakfımız Bilkent'i kurdu. </a:t>
            </a:r>
          </a:p>
        </p:txBody>
      </p:sp>
    </p:spTree>
    <p:extLst>
      <p:ext uri="{BB962C8B-B14F-4D97-AF65-F5344CB8AC3E}">
        <p14:creationId xmlns="" xmlns:p14="http://schemas.microsoft.com/office/powerpoint/2010/main" val="32467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b="1" dirty="0" smtClean="0">
                <a:solidFill>
                  <a:srgbClr val="FF0000"/>
                </a:solidFill>
              </a:rPr>
              <a:t>Bütün vakıf üniversitelerinde olduğu gibi, </a:t>
            </a:r>
          </a:p>
          <a:p>
            <a:pPr marL="0" indent="0" algn="ctr">
              <a:buNone/>
            </a:pPr>
            <a:r>
              <a:rPr lang="tr-TR" sz="4800" b="1" dirty="0" smtClean="0">
                <a:solidFill>
                  <a:srgbClr val="FF0000"/>
                </a:solidFill>
              </a:rPr>
              <a:t>Üsküdar ve Maltepe  Üniversitelerinin mayasında da Doğramacı vardır</a:t>
            </a:r>
            <a:endParaRPr lang="tr-T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söyleşi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 smtClean="0">
                <a:solidFill>
                  <a:srgbClr val="00B0F0"/>
                </a:solidFill>
              </a:rPr>
              <a:t>….İşte </a:t>
            </a:r>
            <a:r>
              <a:rPr lang="tr-TR" sz="4000" b="1" dirty="0">
                <a:solidFill>
                  <a:srgbClr val="00B0F0"/>
                </a:solidFill>
              </a:rPr>
              <a:t>benim milliyetçiliğim bu: Birinci sınıf insan yetiştirmek. Bu amaç için çalışmak, </a:t>
            </a:r>
            <a:r>
              <a:rPr lang="tr-TR" sz="4000" b="1" dirty="0">
                <a:solidFill>
                  <a:srgbClr val="FF0000"/>
                </a:solidFill>
              </a:rPr>
              <a:t>bu amaç için yaşamak</a:t>
            </a:r>
            <a:r>
              <a:rPr lang="tr-TR" sz="4000" b="1" dirty="0">
                <a:solidFill>
                  <a:srgbClr val="00B0F0"/>
                </a:solidFill>
              </a:rPr>
              <a:t>...</a:t>
            </a:r>
            <a:br>
              <a:rPr lang="tr-TR" sz="4000" b="1" dirty="0">
                <a:solidFill>
                  <a:srgbClr val="00B0F0"/>
                </a:solidFill>
              </a:rPr>
            </a:br>
            <a:endParaRPr lang="tr-TR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7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rc_mi" descr="http://www.bilkent.edu.tr/bilkent-tr/general/basin/bbasin-08090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35" y="593304"/>
            <a:ext cx="6336704" cy="62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hawlergov.org/thumbs256/1335697812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160240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63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://www.bilkent.edu.tr/hocabey/hocabey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8181"/>
            <a:ext cx="762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376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://vignette1.wikia.nocookie.net/hacettepe/images/e/ee/Merkez1.jpg/revision/latest?cb=20130223002846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24" y="3789040"/>
            <a:ext cx="7023100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yapi.hacettepe.edu.tr/images/galeri/hu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8477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Makyavelist yaklaşım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615394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Hukuka dayanma, ama hukuksal boşlukları </a:t>
            </a:r>
            <a:r>
              <a:rPr lang="tr-TR" dirty="0" smtClean="0"/>
              <a:t>değerlendirme</a:t>
            </a:r>
          </a:p>
          <a:p>
            <a:pPr lvl="1"/>
            <a:r>
              <a:rPr lang="tr-TR" dirty="0">
                <a:solidFill>
                  <a:srgbClr val="00B0F0"/>
                </a:solidFill>
              </a:rPr>
              <a:t>YÖK başkanı iken işleri Meteksan’a yaptırmanın bir yolunu </a:t>
            </a:r>
            <a:r>
              <a:rPr lang="tr-TR" dirty="0" smtClean="0">
                <a:solidFill>
                  <a:srgbClr val="00B0F0"/>
                </a:solidFill>
              </a:rPr>
              <a:t>buldu</a:t>
            </a:r>
          </a:p>
          <a:p>
            <a:pPr lvl="1"/>
            <a:r>
              <a:rPr lang="tr-TR" dirty="0" smtClean="0">
                <a:solidFill>
                  <a:srgbClr val="00B0F0"/>
                </a:solidFill>
              </a:rPr>
              <a:t>Satın almaları kendi vakıfları arasında yaparak muhasebe boşluklarından yararlanırdı</a:t>
            </a:r>
            <a:endParaRPr lang="tr-TR" dirty="0">
              <a:solidFill>
                <a:srgbClr val="00B0F0"/>
              </a:solidFill>
            </a:endParaRPr>
          </a:p>
          <a:p>
            <a:r>
              <a:rPr lang="tr-TR" dirty="0" smtClean="0"/>
              <a:t>Kendi amaçları için aile bireylerini bile kullanırdı</a:t>
            </a:r>
          </a:p>
          <a:p>
            <a:pPr lvl="1"/>
            <a:r>
              <a:rPr lang="tr-TR" dirty="0" smtClean="0">
                <a:solidFill>
                  <a:srgbClr val="00B0F0"/>
                </a:solidFill>
              </a:rPr>
              <a:t>Hemşirelik Yüksek Okulunun değerini kanıtlamak için kızını </a:t>
            </a:r>
            <a:r>
              <a:rPr lang="tr-TR" dirty="0">
                <a:solidFill>
                  <a:srgbClr val="00B0F0"/>
                </a:solidFill>
              </a:rPr>
              <a:t>hemşirelik </a:t>
            </a:r>
            <a:r>
              <a:rPr lang="tr-TR" dirty="0" smtClean="0">
                <a:solidFill>
                  <a:srgbClr val="00B0F0"/>
                </a:solidFill>
              </a:rPr>
              <a:t>programına kayıt </a:t>
            </a:r>
            <a:r>
              <a:rPr lang="tr-TR" dirty="0">
                <a:solidFill>
                  <a:srgbClr val="00B0F0"/>
                </a:solidFill>
              </a:rPr>
              <a:t>ettirdi</a:t>
            </a:r>
          </a:p>
          <a:p>
            <a:r>
              <a:rPr lang="tr-TR" dirty="0" smtClean="0"/>
              <a:t>Kliniko-patolojik </a:t>
            </a:r>
            <a:r>
              <a:rPr lang="tr-TR" dirty="0"/>
              <a:t>toplantı : Tanıyı öğrenip şov </a:t>
            </a:r>
            <a:r>
              <a:rPr lang="tr-TR" dirty="0" smtClean="0"/>
              <a:t>yapma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973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Sihirli kelime : </a:t>
            </a:r>
            <a:r>
              <a:rPr lang="tr-TR" b="1" dirty="0">
                <a:solidFill>
                  <a:srgbClr val="FF0000"/>
                </a:solidFill>
              </a:rPr>
              <a:t>KOTARMAK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332037"/>
            <a:ext cx="8229600" cy="4525963"/>
          </a:xfrm>
        </p:spPr>
        <p:txBody>
          <a:bodyPr/>
          <a:lstStyle/>
          <a:p>
            <a:r>
              <a:rPr lang="tr-TR" b="1" dirty="0" smtClean="0"/>
              <a:t>Sonuç almaya odaklanmak</a:t>
            </a:r>
          </a:p>
          <a:p>
            <a:r>
              <a:rPr lang="tr-TR" b="1" dirty="0" smtClean="0"/>
              <a:t>Girişime adanmışlık</a:t>
            </a:r>
          </a:p>
          <a:p>
            <a:r>
              <a:rPr lang="tr-TR" b="1" dirty="0" smtClean="0"/>
              <a:t>Güçlüklerden yılmamak</a:t>
            </a:r>
          </a:p>
        </p:txBody>
      </p:sp>
    </p:spTree>
    <p:extLst>
      <p:ext uri="{BB962C8B-B14F-4D97-AF65-F5344CB8AC3E}">
        <p14:creationId xmlns="" xmlns:p14="http://schemas.microsoft.com/office/powerpoint/2010/main" val="630750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Özetle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/>
              <a:t>Yeteneğini bil; Deneyimine </a:t>
            </a:r>
            <a:r>
              <a:rPr lang="tr-TR" b="1" dirty="0" smtClean="0"/>
              <a:t>güven, Bilgi sahibi ol 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Hayal et; Hayallerine sınır koyma</a:t>
            </a:r>
          </a:p>
          <a:p>
            <a:r>
              <a:rPr lang="tr-TR" b="1" dirty="0" smtClean="0"/>
              <a:t>Hedefini belirle</a:t>
            </a:r>
          </a:p>
          <a:p>
            <a:r>
              <a:rPr lang="tr-TR" b="1" dirty="0">
                <a:solidFill>
                  <a:srgbClr val="00B0F0"/>
                </a:solidFill>
              </a:rPr>
              <a:t>Zamanlamayı doğru </a:t>
            </a:r>
            <a:r>
              <a:rPr lang="tr-TR" b="1" dirty="0" smtClean="0">
                <a:solidFill>
                  <a:srgbClr val="00B0F0"/>
                </a:solidFill>
              </a:rPr>
              <a:t>yap</a:t>
            </a:r>
          </a:p>
          <a:p>
            <a:r>
              <a:rPr lang="tr-TR" b="1" dirty="0" smtClean="0"/>
              <a:t>Doğru ekip kur; Liyâkata önem ver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Çalışanları tatmin et </a:t>
            </a:r>
            <a:r>
              <a:rPr lang="tr-TR" sz="1900" b="1" dirty="0" smtClean="0">
                <a:solidFill>
                  <a:srgbClr val="00B0F0"/>
                </a:solidFill>
              </a:rPr>
              <a:t>(iş doyumu, ücret vb)</a:t>
            </a:r>
            <a:endParaRPr lang="tr-TR" b="1" dirty="0" smtClean="0">
              <a:solidFill>
                <a:srgbClr val="00B0F0"/>
              </a:solidFill>
            </a:endParaRPr>
          </a:p>
          <a:p>
            <a:r>
              <a:rPr lang="tr-TR" b="1" dirty="0"/>
              <a:t>Rakiplerini tanı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Rakiplerinden önce davran</a:t>
            </a:r>
          </a:p>
          <a:p>
            <a:r>
              <a:rPr lang="tr-TR" b="1" dirty="0" smtClean="0"/>
              <a:t>Kilit </a:t>
            </a:r>
            <a:r>
              <a:rPr lang="tr-TR" b="1" dirty="0"/>
              <a:t>kişilerle ilişki kur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8973818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Güçlüklerden yılma; Çözüm üret</a:t>
            </a:r>
          </a:p>
          <a:p>
            <a:r>
              <a:rPr lang="tr-TR" b="1" dirty="0"/>
              <a:t>Mevzuat yoksa, çabala, </a:t>
            </a:r>
            <a:r>
              <a:rPr lang="tr-TR" b="1" dirty="0" smtClean="0"/>
              <a:t>yapılmasını sağla</a:t>
            </a:r>
            <a:endParaRPr lang="tr-TR" b="1" dirty="0"/>
          </a:p>
          <a:p>
            <a:r>
              <a:rPr lang="tr-TR" b="1" dirty="0">
                <a:solidFill>
                  <a:srgbClr val="00B0F0"/>
                </a:solidFill>
              </a:rPr>
              <a:t>Para yoksa, çabala, bul</a:t>
            </a:r>
          </a:p>
          <a:p>
            <a:r>
              <a:rPr lang="tr-TR" b="1" dirty="0"/>
              <a:t>Fırsat yarat; Fırsatları değerlendir</a:t>
            </a:r>
          </a:p>
          <a:p>
            <a:r>
              <a:rPr lang="tr-TR" b="1" dirty="0">
                <a:solidFill>
                  <a:srgbClr val="00B0F0"/>
                </a:solidFill>
              </a:rPr>
              <a:t>Bütün zamanını ayır</a:t>
            </a:r>
          </a:p>
          <a:p>
            <a:r>
              <a:rPr lang="tr-TR" b="1" dirty="0"/>
              <a:t>Herşeyi sen kontrol et</a:t>
            </a:r>
          </a:p>
          <a:p>
            <a:r>
              <a:rPr lang="tr-TR" b="1" dirty="0">
                <a:solidFill>
                  <a:srgbClr val="00B0F0"/>
                </a:solidFill>
              </a:rPr>
              <a:t>Kaliteden taviz </a:t>
            </a:r>
            <a:r>
              <a:rPr lang="tr-TR" b="1" dirty="0" smtClean="0">
                <a:solidFill>
                  <a:srgbClr val="00B0F0"/>
                </a:solidFill>
              </a:rPr>
              <a:t>verme</a:t>
            </a:r>
            <a:endParaRPr lang="tr-TR" b="1" dirty="0" smtClean="0"/>
          </a:p>
          <a:p>
            <a:r>
              <a:rPr lang="tr-TR" b="1" dirty="0" smtClean="0"/>
              <a:t>Kayıt tut, belgele</a:t>
            </a:r>
            <a:endParaRPr lang="tr-TR" b="1" dirty="0"/>
          </a:p>
        </p:txBody>
      </p:sp>
    </p:spTree>
    <p:extLst>
      <p:ext uri="{BB962C8B-B14F-4D97-AF65-F5344CB8AC3E}">
        <p14:creationId xmlns="" xmlns:p14="http://schemas.microsoft.com/office/powerpoint/2010/main" val="28217992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http://www.turkyurdu.com.tr/resim/273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555427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21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Kimi övdü</a:t>
            </a:r>
            <a:endParaRPr lang="tr-TR" dirty="0"/>
          </a:p>
        </p:txBody>
      </p:sp>
      <p:pic>
        <p:nvPicPr>
          <p:cNvPr id="4" name="Content Placeholder 3" descr="http://i.ytimg.com/vi/OrK7QdAdqII/hqdefaul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61662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841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Kimi yerdi</a:t>
            </a:r>
            <a:endParaRPr lang="tr-TR" dirty="0"/>
          </a:p>
        </p:txBody>
      </p:sp>
      <p:pic>
        <p:nvPicPr>
          <p:cNvPr id="4" name="Content Placeholder 3" descr="http://3.bp.blogspot.com/-kupv6smGRX4/Tf3H67h4gpI/AAAAAAAAAGM/cxop8ZZysbw/s1600/pr8ek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928405" cy="4853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278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http://image.slidesharecdn.com/ouzhanzdemir-120414043812-phpapp02/95/ouzhan-zdemir-40-728.jpg?cb=1334380936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654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İntihal iddiası</a:t>
            </a:r>
            <a:endParaRPr lang="tr-TR" dirty="0"/>
          </a:p>
        </p:txBody>
      </p:sp>
      <p:pic>
        <p:nvPicPr>
          <p:cNvPr id="4" name="il_fi" descr="http://images.gittigidiyor.com/1851/Annenin-Kitabi-Ihsan-Dogramaci__18510374_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949030" cy="500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79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Hakkında kitaplar yazıldı</a:t>
            </a:r>
            <a:br>
              <a:rPr lang="tr-TR" dirty="0" smtClean="0"/>
            </a:br>
            <a:r>
              <a:rPr lang="tr-TR" dirty="0" smtClean="0"/>
              <a:t>Filmler çekildi</a:t>
            </a:r>
            <a:endParaRPr lang="tr-TR" dirty="0"/>
          </a:p>
        </p:txBody>
      </p:sp>
      <p:pic>
        <p:nvPicPr>
          <p:cNvPr id="4" name="Content Placeholder 3" descr="https://encrypted-tbn1.gstatic.com/images?q=tbn:ANd9GcRfJio0O7s6mYqV5KxQ3a-LugMBv4728l0KM89uiuJxm8hon1sR4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7983"/>
            <a:ext cx="2915816" cy="311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mcdn01.gittigidiyor.net/16451/tn30/164512683_tn30_0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77" y="2708920"/>
            <a:ext cx="3073524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evetbenim.com/content/uploads/14/haber/60/afi%C5%9F-i_do%C4%9Framac%C4%B1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038475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584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Ben ve Doğramacı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1963 yılında Hacettepe Tıp ve Sağlık Bilimleri Fakültesi – Hacettepe’de 49 yıl</a:t>
            </a:r>
          </a:p>
          <a:p>
            <a:r>
              <a:rPr lang="tr-TR" dirty="0" smtClean="0"/>
              <a:t>Babamın öğüdü : Doğramacı varsa iyidir.</a:t>
            </a:r>
          </a:p>
          <a:p>
            <a:r>
              <a:rPr lang="tr-TR" dirty="0" smtClean="0"/>
              <a:t>İlk ders : Sayın meslektaşlarım</a:t>
            </a:r>
          </a:p>
          <a:p>
            <a:r>
              <a:rPr lang="tr-TR" dirty="0" smtClean="0"/>
              <a:t>Pediatri yılları</a:t>
            </a:r>
          </a:p>
          <a:p>
            <a:r>
              <a:rPr lang="tr-TR" dirty="0" smtClean="0"/>
              <a:t>DSÖ / UNICEF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207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b="1" dirty="0" smtClean="0">
                <a:solidFill>
                  <a:srgbClr val="C00000"/>
                </a:solidFill>
              </a:rPr>
              <a:t>Her ölümlü gibi </a:t>
            </a:r>
            <a:r>
              <a:rPr lang="tr-TR" sz="4400" b="1" dirty="0">
                <a:solidFill>
                  <a:srgbClr val="C00000"/>
                </a:solidFill>
              </a:rPr>
              <a:t>onun da kusurları </a:t>
            </a:r>
            <a:r>
              <a:rPr lang="tr-TR" sz="4400" b="1" dirty="0" smtClean="0">
                <a:solidFill>
                  <a:srgbClr val="C00000"/>
                </a:solidFill>
              </a:rPr>
              <a:t>vardı. </a:t>
            </a:r>
            <a:r>
              <a:rPr lang="tr-TR" sz="4400" b="1" dirty="0">
                <a:solidFill>
                  <a:srgbClr val="C00000"/>
                </a:solidFill>
              </a:rPr>
              <a:t>Ama </a:t>
            </a:r>
            <a:r>
              <a:rPr lang="tr-TR" sz="4400" b="1" dirty="0" smtClean="0">
                <a:solidFill>
                  <a:srgbClr val="C00000"/>
                </a:solidFill>
              </a:rPr>
              <a:t>Türkiye için yaptıkları ve başardıkları, kusurlarını örtmeye yeter.</a:t>
            </a:r>
            <a:endParaRPr lang="tr-T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3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Kerkük’te doğdu, Türkiye’de yaşadı, Dünya vatandaşı idi.</a:t>
            </a:r>
            <a:endParaRPr lang="tr-TR" dirty="0"/>
          </a:p>
        </p:txBody>
      </p:sp>
      <p:pic>
        <p:nvPicPr>
          <p:cNvPr id="4" name="Content Placeholder 3" descr="http://www.canhasasu.com/wp-content/uploads2/Prof.Dr_.IhsanDogramaci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6691"/>
            <a:ext cx="8229600" cy="2092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059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Doğramacızade Ali Sami Paşa Camii</a:t>
            </a:r>
            <a:endParaRPr lang="tr-TR" dirty="0"/>
          </a:p>
        </p:txBody>
      </p:sp>
      <p:pic>
        <p:nvPicPr>
          <p:cNvPr id="4" name="Content Placeholder 3" descr="http://img522.imageshack.us/img522/9240/dogramacialisamipasacam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28625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 İhsan Doğramacı’nın, Bilkent semtinde babası &quot;Doğramacızade Ali Paşa&quot; adına yaptırdığı  cami 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75646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474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 descr="Prof. Dr. Doğramacı, 1985’te Türkiye’nin ilk özel üniversitesi Bilkent Üniversitesini kurdu;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7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702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TEŞEKKÜRLER HOCA BEY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4" name="3 İçerik Yer Tutucusu" descr="http://www.turkyurdu.com.tr/resim/273-1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turkyurdu.com.tr/resim/273-1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6773" y="764704"/>
            <a:ext cx="1402641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:\Dogramaci\Doğramacı 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9376" y="1461896"/>
            <a:ext cx="1368152" cy="1845975"/>
          </a:xfrm>
          <a:prstGeom prst="rect">
            <a:avLst/>
          </a:prstGeom>
          <a:noFill/>
        </p:spPr>
      </p:pic>
      <p:pic>
        <p:nvPicPr>
          <p:cNvPr id="7" name="Picture 1" descr="J:\Dogramaci\Doğramacı 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195814"/>
            <a:ext cx="1779290" cy="2224113"/>
          </a:xfrm>
          <a:prstGeom prst="rect">
            <a:avLst/>
          </a:prstGeom>
          <a:noFill/>
        </p:spPr>
      </p:pic>
      <p:pic>
        <p:nvPicPr>
          <p:cNvPr id="8" name="Picture 3" descr="F:\Dogramaci\Doğramacı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4412" y="3332035"/>
            <a:ext cx="1522315" cy="2026751"/>
          </a:xfrm>
          <a:prstGeom prst="rect">
            <a:avLst/>
          </a:prstGeom>
          <a:noFill/>
        </p:spPr>
      </p:pic>
      <p:pic>
        <p:nvPicPr>
          <p:cNvPr id="9" name="Picture 8" descr="http://bilnews.bilkent.edu.tr/archive/issue_18_23/image/IMG_8102TFF.jp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45410"/>
            <a:ext cx="209550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34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1299</Words>
  <Application>Microsoft Office PowerPoint</Application>
  <PresentationFormat>Ekran Gösterisi (4:3)</PresentationFormat>
  <Paragraphs>256</Paragraphs>
  <Slides>84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84</vt:i4>
      </vt:variant>
    </vt:vector>
  </HeadingPairs>
  <TitlesOfParts>
    <vt:vector size="85" baseType="lpstr">
      <vt:lpstr>Office Theme</vt:lpstr>
      <vt:lpstr> EĞİTİM İMPARATORU  GİRİŞİMCİ Prof. Dr. İhsan Doğramacı HOCA BEY Sunan : Prof. Dr. Zafer Öztek</vt:lpstr>
      <vt:lpstr>Neden Doğramacı’yı konuşuyoruz?</vt:lpstr>
      <vt:lpstr>Neden Doğramacı’yı konuşuyoruz?</vt:lpstr>
      <vt:lpstr>Slayt 4</vt:lpstr>
      <vt:lpstr>2 Şubat 1954</vt:lpstr>
      <vt:lpstr>Slayt 6</vt:lpstr>
      <vt:lpstr>Slayt 7</vt:lpstr>
      <vt:lpstr>Ben ve Doğramacı</vt:lpstr>
      <vt:lpstr>Slayt 9</vt:lpstr>
      <vt:lpstr>Slayt 10</vt:lpstr>
      <vt:lpstr>Slayt 11</vt:lpstr>
      <vt:lpstr>ETİ Üniversitesi mi?          HACETTEPE Üniversitesi mi?</vt:lpstr>
      <vt:lpstr>Slayt 13</vt:lpstr>
      <vt:lpstr>Atatürk Ün. (Erzurum) Erciyes Ün. (Kayseri) Çukurova Ün. (Adana) 19 Mayıs Ün. (Samsun) Cumhuriyet Ün. (Sivas) Osman Gazi Ün. (Eskişehir) Karadeniz Tek. Ün. (Trabzon)  Hacettepe Ün. (Kastamonu)</vt:lpstr>
      <vt:lpstr>Slayt 15</vt:lpstr>
      <vt:lpstr>1960’lar </vt:lpstr>
      <vt:lpstr>1970’ler </vt:lpstr>
      <vt:lpstr>Slayt 18</vt:lpstr>
      <vt:lpstr>Bilkent Holding Şirketleri ve İştirakleri Ana Ortak Bilkent Holding A.Ş. </vt:lpstr>
      <vt:lpstr>Slayt 20</vt:lpstr>
      <vt:lpstr>Slayt 21</vt:lpstr>
      <vt:lpstr>Hayal kurma / Hedefi belirleme</vt:lpstr>
      <vt:lpstr>Yenilikçilik / Dünyayı izleme</vt:lpstr>
      <vt:lpstr>Kararlılık / Başarma hırsı</vt:lpstr>
      <vt:lpstr>Hekimliğinin yararı</vt:lpstr>
      <vt:lpstr>Adanmışlık</vt:lpstr>
      <vt:lpstr>Fırsat yaratma /  Fırsatları değerlendirme</vt:lpstr>
      <vt:lpstr>Liderlik / Yöneticilik</vt:lpstr>
      <vt:lpstr>Ön hazırlık</vt:lpstr>
      <vt:lpstr>Çalışma temposu / Zaman kavramı </vt:lpstr>
      <vt:lpstr>Kaynak yaratma</vt:lpstr>
      <vt:lpstr>Kilit kişileri sezme ve ilişki kurma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Diplomatik yaklaşım</vt:lpstr>
      <vt:lpstr>Türkmenlerin özgürlüğü için çalışırdı</vt:lpstr>
      <vt:lpstr>Yabancı dil bilgisi</vt:lpstr>
      <vt:lpstr>Uluslar arası çok yönlülük</vt:lpstr>
      <vt:lpstr>Slayt 45</vt:lpstr>
      <vt:lpstr>Slayt 46</vt:lpstr>
      <vt:lpstr>Slayt 47</vt:lpstr>
      <vt:lpstr>Slayt 48</vt:lpstr>
      <vt:lpstr>Slayt 49</vt:lpstr>
      <vt:lpstr>Haydi kızlar okula kampanyası</vt:lpstr>
      <vt:lpstr>Sanata önem verme</vt:lpstr>
      <vt:lpstr>Slayt 52</vt:lpstr>
      <vt:lpstr>Slayt 53</vt:lpstr>
      <vt:lpstr>Slayt 54</vt:lpstr>
      <vt:lpstr>PROF İHSAN DOĞRAMACI, BİLKENT’TE CHOPIN’LE UĞURLANDI </vt:lpstr>
      <vt:lpstr>Üretmekten zevk alma</vt:lpstr>
      <vt:lpstr>Slayt 57</vt:lpstr>
      <vt:lpstr>Slayt 58</vt:lpstr>
      <vt:lpstr>Belge / Kayıt / Arşiv</vt:lpstr>
      <vt:lpstr>Kendini tanıtma / Halkla ilişkiler</vt:lpstr>
      <vt:lpstr>Slayt 61</vt:lpstr>
      <vt:lpstr>12 Ödül; 16 Nişan ve Madalya</vt:lpstr>
      <vt:lpstr>Misyon tamamlanınca yeni misyon</vt:lpstr>
      <vt:lpstr>Kaliteye önem </vt:lpstr>
      <vt:lpstr>Bir söyleşi</vt:lpstr>
      <vt:lpstr>Slayt 66</vt:lpstr>
      <vt:lpstr>Bir söyleşi</vt:lpstr>
      <vt:lpstr>Slayt 68</vt:lpstr>
      <vt:lpstr>Slayt 69</vt:lpstr>
      <vt:lpstr>Makyavelist yaklaşım</vt:lpstr>
      <vt:lpstr>Sihirli kelime : KOTARMAK</vt:lpstr>
      <vt:lpstr>Özetle</vt:lpstr>
      <vt:lpstr>Slayt 73</vt:lpstr>
      <vt:lpstr> </vt:lpstr>
      <vt:lpstr>Kimi övdü</vt:lpstr>
      <vt:lpstr>Kimi yerdi</vt:lpstr>
      <vt:lpstr>Slayt 77</vt:lpstr>
      <vt:lpstr>İntihal iddiası</vt:lpstr>
      <vt:lpstr>Hakkında kitaplar yazıldı Filmler çekildi</vt:lpstr>
      <vt:lpstr>Slayt 80</vt:lpstr>
      <vt:lpstr>Kerkük’te doğdu, Türkiye’de yaşadı, Dünya vatandaşı idi.</vt:lpstr>
      <vt:lpstr>Doğramacızade Ali Sami Paşa Camii</vt:lpstr>
      <vt:lpstr>Slayt 83</vt:lpstr>
      <vt:lpstr>TEŞEKKÜRLER HOCA BEY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zafer</dc:creator>
  <cp:lastModifiedBy>Admin</cp:lastModifiedBy>
  <cp:revision>162</cp:revision>
  <dcterms:created xsi:type="dcterms:W3CDTF">2011-05-08T08:09:28Z</dcterms:created>
  <dcterms:modified xsi:type="dcterms:W3CDTF">2019-07-09T14:43:08Z</dcterms:modified>
</cp:coreProperties>
</file>