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309" r:id="rId3"/>
    <p:sldId id="264" r:id="rId4"/>
    <p:sldId id="257" r:id="rId5"/>
    <p:sldId id="258" r:id="rId6"/>
    <p:sldId id="259" r:id="rId7"/>
    <p:sldId id="260" r:id="rId8"/>
    <p:sldId id="261" r:id="rId9"/>
    <p:sldId id="262" r:id="rId10"/>
    <p:sldId id="263" r:id="rId11"/>
    <p:sldId id="311" r:id="rId12"/>
    <p:sldId id="265" r:id="rId13"/>
    <p:sldId id="271" r:id="rId14"/>
    <p:sldId id="276" r:id="rId15"/>
    <p:sldId id="275" r:id="rId16"/>
    <p:sldId id="277" r:id="rId17"/>
    <p:sldId id="278" r:id="rId18"/>
    <p:sldId id="279" r:id="rId19"/>
    <p:sldId id="280" r:id="rId20"/>
    <p:sldId id="281" r:id="rId21"/>
    <p:sldId id="282" r:id="rId22"/>
    <p:sldId id="283" r:id="rId23"/>
    <p:sldId id="284" r:id="rId24"/>
    <p:sldId id="285" r:id="rId25"/>
    <p:sldId id="287" r:id="rId26"/>
    <p:sldId id="288" r:id="rId27"/>
    <p:sldId id="286" r:id="rId28"/>
    <p:sldId id="290" r:id="rId29"/>
    <p:sldId id="291" r:id="rId30"/>
    <p:sldId id="293" r:id="rId31"/>
    <p:sldId id="294" r:id="rId32"/>
    <p:sldId id="295" r:id="rId33"/>
    <p:sldId id="297" r:id="rId34"/>
    <p:sldId id="298" r:id="rId35"/>
    <p:sldId id="299" r:id="rId36"/>
    <p:sldId id="301" r:id="rId37"/>
    <p:sldId id="302" r:id="rId38"/>
    <p:sldId id="303" r:id="rId39"/>
    <p:sldId id="305" r:id="rId40"/>
    <p:sldId id="307" r:id="rId41"/>
    <p:sldId id="308" r:id="rId42"/>
    <p:sldId id="310"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BFB455-DDC8-42FD-9121-F7E6C9905C1F}" type="datetimeFigureOut">
              <a:rPr lang="en-US" smtClean="0"/>
              <a:t>1/14/2025</a:t>
            </a:fld>
            <a:endParaRPr lang="en-US"/>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6EC407-221C-47D9-B0EE-E528CD41CBCF}" type="slidenum">
              <a:rPr lang="en-US" smtClean="0"/>
              <a:t>‹#›</a:t>
            </a:fld>
            <a:endParaRPr lang="en-US"/>
          </a:p>
        </p:txBody>
      </p:sp>
    </p:spTree>
    <p:extLst>
      <p:ext uri="{BB962C8B-B14F-4D97-AF65-F5344CB8AC3E}">
        <p14:creationId xmlns:p14="http://schemas.microsoft.com/office/powerpoint/2010/main" val="3584699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226EC407-221C-47D9-B0EE-E528CD41CBCF}" type="slidenum">
              <a:rPr lang="en-US" smtClean="0"/>
              <a:t>18</a:t>
            </a:fld>
            <a:endParaRPr lang="en-US"/>
          </a:p>
        </p:txBody>
      </p:sp>
    </p:spTree>
    <p:extLst>
      <p:ext uri="{BB962C8B-B14F-4D97-AF65-F5344CB8AC3E}">
        <p14:creationId xmlns:p14="http://schemas.microsoft.com/office/powerpoint/2010/main" val="2517639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0D968076-A054-4C2D-BE86-A26AB17394A7}" type="datetimeFigureOut">
              <a:rPr lang="tr-TR" smtClean="0"/>
              <a:pPr/>
              <a:t>14.01.2025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786D2E7-1B57-4AAC-A340-CC732203D75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968076-A054-4C2D-BE86-A26AB17394A7}" type="datetimeFigureOut">
              <a:rPr lang="tr-TR" smtClean="0"/>
              <a:pPr/>
              <a:t>14.01.2025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86D2E7-1B57-4AAC-A340-CC732203D75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22452"/>
            <a:ext cx="7772400" cy="1470025"/>
          </a:xfrm>
        </p:spPr>
        <p:txBody>
          <a:bodyPr>
            <a:noAutofit/>
          </a:bodyPr>
          <a:lstStyle/>
          <a:p>
            <a:r>
              <a:rPr lang="tr-TR" sz="6000" b="1" dirty="0"/>
              <a:t>Çoktan Seçmeli </a:t>
            </a:r>
            <a:br>
              <a:rPr lang="tr-TR" sz="6000" b="1" dirty="0"/>
            </a:br>
            <a:r>
              <a:rPr lang="tr-TR" sz="6000" b="1" dirty="0"/>
              <a:t>Soru Hazırlama</a:t>
            </a:r>
          </a:p>
        </p:txBody>
      </p:sp>
      <p:sp>
        <p:nvSpPr>
          <p:cNvPr id="3" name="2 Alt Başlık"/>
          <p:cNvSpPr>
            <a:spLocks noGrp="1"/>
          </p:cNvSpPr>
          <p:nvPr>
            <p:ph type="subTitle" idx="1"/>
          </p:nvPr>
        </p:nvSpPr>
        <p:spPr>
          <a:xfrm>
            <a:off x="1371600" y="5013176"/>
            <a:ext cx="6400800" cy="792088"/>
          </a:xfrm>
        </p:spPr>
        <p:txBody>
          <a:bodyPr/>
          <a:lstStyle/>
          <a:p>
            <a:r>
              <a:rPr lang="tr-TR" dirty="0"/>
              <a:t>Prof. Dr. Zafer </a:t>
            </a:r>
            <a:r>
              <a:rPr lang="tr-TR" dirty="0" err="1"/>
              <a:t>Öztek</a:t>
            </a:r>
            <a:endParaRPr lang="tr-TR" dirty="0"/>
          </a:p>
        </p:txBody>
      </p:sp>
      <p:pic>
        <p:nvPicPr>
          <p:cNvPr id="17410" name="Picture 2" descr="T.C. Maltepe Üniversitesi">
            <a:extLst>
              <a:ext uri="{FF2B5EF4-FFF2-40B4-BE49-F238E27FC236}">
                <a16:creationId xmlns:a16="http://schemas.microsoft.com/office/drawing/2014/main" id="{7E68CD11-486F-1897-0B62-F1C8E9DCB0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02"/>
            <a:ext cx="2133600" cy="2133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7. </a:t>
            </a:r>
            <a:r>
              <a:rPr lang="tr-TR" sz="5300" b="1" dirty="0"/>
              <a:t>Bilimsel doğruluk yönünden </a:t>
            </a:r>
            <a:br>
              <a:rPr lang="tr-TR" dirty="0"/>
            </a:br>
            <a:endParaRPr lang="tr-TR" dirty="0"/>
          </a:p>
        </p:txBody>
      </p:sp>
      <p:sp>
        <p:nvSpPr>
          <p:cNvPr id="3" name="2 İçerik Yer Tutucusu"/>
          <p:cNvSpPr>
            <a:spLocks noGrp="1"/>
          </p:cNvSpPr>
          <p:nvPr>
            <p:ph idx="1"/>
          </p:nvPr>
        </p:nvSpPr>
        <p:spPr/>
        <p:txBody>
          <a:bodyPr>
            <a:normAutofit fontScale="92500" lnSpcReduction="20000"/>
          </a:bodyPr>
          <a:lstStyle/>
          <a:p>
            <a:pPr lvl="0"/>
            <a:r>
              <a:rPr lang="tr-TR" dirty="0"/>
              <a:t>Soru kökünde verilen bilgiler doğru mudur ?</a:t>
            </a:r>
          </a:p>
          <a:p>
            <a:pPr lvl="0"/>
            <a:r>
              <a:rPr lang="tr-TR" dirty="0"/>
              <a:t>Soru kökünde, açık, belirgin cevaplanabilir bir soru mu sorulmaktadır?</a:t>
            </a:r>
          </a:p>
          <a:p>
            <a:pPr lvl="0"/>
            <a:r>
              <a:rPr lang="tr-TR" dirty="0"/>
              <a:t>Kökteki sorunun cevabı tek midir ? Bu cevap seçenekler arasında verilmiş midir?</a:t>
            </a:r>
          </a:p>
          <a:p>
            <a:pPr lvl="0"/>
            <a:r>
              <a:rPr lang="tr-TR" dirty="0"/>
              <a:t>Çeldiricilerin tümü kendi başlarına doğru, fakat kökteki sorunun cevabı olmayan ifadeler midir?</a:t>
            </a:r>
          </a:p>
          <a:p>
            <a:pPr lvl="0"/>
            <a:r>
              <a:rPr lang="tr-TR" dirty="0"/>
              <a:t>Çeldiriciler soruyla yoklanan bilgi ya da davranışı öğrenmemiş olanlara doğru görünebilecek nitelikte midir?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BA8973-782B-5FDD-7206-809A466124FB}"/>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CEA28DE7-7602-4CD8-9D52-8CB50C4A7027}"/>
              </a:ext>
            </a:extLst>
          </p:cNvPr>
          <p:cNvSpPr>
            <a:spLocks noGrp="1"/>
          </p:cNvSpPr>
          <p:nvPr>
            <p:ph idx="1"/>
          </p:nvPr>
        </p:nvSpPr>
        <p:spPr>
          <a:xfrm>
            <a:off x="490736" y="2852936"/>
            <a:ext cx="8229600" cy="4525963"/>
          </a:xfrm>
        </p:spPr>
        <p:txBody>
          <a:bodyPr/>
          <a:lstStyle/>
          <a:p>
            <a:pPr marL="0" indent="0" algn="ctr">
              <a:buNone/>
            </a:pPr>
            <a:r>
              <a:rPr lang="tr-TR" sz="5400" b="1" dirty="0"/>
              <a:t>SIK RASTLANAN HATALAR</a:t>
            </a:r>
          </a:p>
          <a:p>
            <a:pPr marL="0" indent="0">
              <a:buNone/>
            </a:pPr>
            <a:endParaRPr lang="en-US" dirty="0"/>
          </a:p>
        </p:txBody>
      </p:sp>
    </p:spTree>
    <p:extLst>
      <p:ext uri="{BB962C8B-B14F-4D97-AF65-F5344CB8AC3E}">
        <p14:creationId xmlns:p14="http://schemas.microsoft.com/office/powerpoint/2010/main" val="1025404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dirty="0"/>
            </a:br>
            <a:endParaRPr lang="tr-TR" dirty="0"/>
          </a:p>
        </p:txBody>
      </p:sp>
      <p:sp>
        <p:nvSpPr>
          <p:cNvPr id="3" name="2 İçerik Yer Tutucusu"/>
          <p:cNvSpPr>
            <a:spLocks noGrp="1"/>
          </p:cNvSpPr>
          <p:nvPr>
            <p:ph idx="1"/>
          </p:nvPr>
        </p:nvSpPr>
        <p:spPr>
          <a:xfrm>
            <a:off x="457200" y="764704"/>
            <a:ext cx="8229600" cy="5688632"/>
          </a:xfrm>
        </p:spPr>
        <p:txBody>
          <a:bodyPr>
            <a:normAutofit/>
          </a:bodyPr>
          <a:lstStyle/>
          <a:p>
            <a:r>
              <a:rPr lang="tr-TR" sz="4000" dirty="0"/>
              <a:t>Yetersiz ve kısa ifadeler</a:t>
            </a:r>
          </a:p>
          <a:p>
            <a:pPr lvl="0" fontAlgn="base"/>
            <a:r>
              <a:rPr lang="tr-TR" sz="4000" dirty="0"/>
              <a:t>Açık olmayan, muğlak ifadeler</a:t>
            </a:r>
          </a:p>
          <a:p>
            <a:pPr lvl="0" fontAlgn="base"/>
            <a:r>
              <a:rPr lang="tr-TR" sz="4000" dirty="0"/>
              <a:t>Karmaşık, bilmece gibi sorular</a:t>
            </a:r>
          </a:p>
          <a:p>
            <a:pPr lvl="0" fontAlgn="base"/>
            <a:r>
              <a:rPr lang="tr-TR" sz="4000" dirty="0"/>
              <a:t>Cevabın çok belirgin olması</a:t>
            </a:r>
          </a:p>
          <a:p>
            <a:pPr lvl="0" fontAlgn="base"/>
            <a:r>
              <a:rPr lang="tr-TR" sz="4000" dirty="0"/>
              <a:t>Doğruluğu tartışmalı hususların sorulması</a:t>
            </a:r>
          </a:p>
          <a:p>
            <a:pPr lvl="0" fontAlgn="base"/>
            <a:r>
              <a:rPr lang="tr-TR" sz="4000" dirty="0"/>
              <a:t>Kişinin kendi düşüncesinin sorulması</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Doğru cevabın aşikâr olduğu sorular sorulmamalıdır</a:t>
            </a:r>
          </a:p>
        </p:txBody>
      </p:sp>
      <p:graphicFrame>
        <p:nvGraphicFramePr>
          <p:cNvPr id="4" name="3 İçerik Yer Tutucusu"/>
          <p:cNvGraphicFramePr>
            <a:graphicFrameLocks noGrp="1"/>
          </p:cNvGraphicFramePr>
          <p:nvPr>
            <p:ph idx="1"/>
          </p:nvPr>
        </p:nvGraphicFramePr>
        <p:xfrm>
          <a:off x="1142976" y="1643050"/>
          <a:ext cx="6858048" cy="4429156"/>
        </p:xfrm>
        <a:graphic>
          <a:graphicData uri="http://schemas.openxmlformats.org/drawingml/2006/table">
            <a:tbl>
              <a:tblPr/>
              <a:tblGrid>
                <a:gridCol w="6858048">
                  <a:extLst>
                    <a:ext uri="{9D8B030D-6E8A-4147-A177-3AD203B41FA5}">
                      <a16:colId xmlns:a16="http://schemas.microsoft.com/office/drawing/2014/main" val="20000"/>
                    </a:ext>
                  </a:extLst>
                </a:gridCol>
              </a:tblGrid>
              <a:tr h="984256">
                <a:tc>
                  <a:txBody>
                    <a:bodyPr/>
                    <a:lstStyle/>
                    <a:p>
                      <a:pPr algn="ctr">
                        <a:spcAft>
                          <a:spcPts val="0"/>
                        </a:spcAft>
                      </a:pPr>
                      <a:endParaRPr lang="tr-TR" sz="1100" dirty="0">
                        <a:latin typeface="Calibri"/>
                        <a:ea typeface="Calibri"/>
                        <a:cs typeface="Times New Roman"/>
                      </a:endParaRPr>
                    </a:p>
                    <a:p>
                      <a:pPr algn="ctr">
                        <a:spcAft>
                          <a:spcPts val="0"/>
                        </a:spcAft>
                      </a:pPr>
                      <a:r>
                        <a:rPr lang="en-US" sz="3200" b="1" dirty="0">
                          <a:latin typeface="Times New Roman"/>
                          <a:ea typeface="Calibri"/>
                          <a:cs typeface="Times New Roman"/>
                        </a:rPr>
                        <a:t>YANLIŞ</a:t>
                      </a:r>
                      <a:endParaRPr lang="tr-TR" sz="3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extLst>
                  <a:ext uri="{0D108BD9-81ED-4DB2-BD59-A6C34878D82A}">
                    <a16:rowId xmlns:a16="http://schemas.microsoft.com/office/drawing/2014/main" val="10000"/>
                  </a:ext>
                </a:extLst>
              </a:tr>
              <a:tr h="3444900">
                <a:tc>
                  <a:txBody>
                    <a:bodyPr/>
                    <a:lstStyle/>
                    <a:p>
                      <a:pPr>
                        <a:spcAft>
                          <a:spcPts val="0"/>
                        </a:spcAft>
                      </a:pPr>
                      <a:endParaRPr lang="tr-TR" sz="1100" dirty="0">
                        <a:latin typeface="Times New Roman"/>
                        <a:ea typeface="Calibri"/>
                        <a:cs typeface="Times New Roman"/>
                      </a:endParaRPr>
                    </a:p>
                    <a:p>
                      <a:pPr>
                        <a:spcAft>
                          <a:spcPts val="0"/>
                        </a:spcAft>
                      </a:pPr>
                      <a:r>
                        <a:rPr lang="tr-TR" sz="3200" dirty="0">
                          <a:latin typeface="Times New Roman"/>
                          <a:ea typeface="Calibri"/>
                          <a:cs typeface="Times New Roman"/>
                        </a:rPr>
                        <a:t>Cerrahi müdahaleler nasıl sonlanabilir ?</a:t>
                      </a:r>
                      <a:endParaRPr lang="tr-TR" sz="3200" dirty="0">
                        <a:latin typeface="Calibri"/>
                        <a:ea typeface="Calibri"/>
                        <a:cs typeface="Times New Roman"/>
                      </a:endParaRPr>
                    </a:p>
                    <a:p>
                      <a:pPr marL="1257300" lvl="2" indent="-342900">
                        <a:spcAft>
                          <a:spcPts val="0"/>
                        </a:spcAft>
                        <a:buFont typeface="+mj-lt"/>
                        <a:buAutoNum type="alphaLcPeriod"/>
                      </a:pPr>
                      <a:r>
                        <a:rPr lang="tr-TR" sz="3200" dirty="0">
                          <a:latin typeface="Times New Roman"/>
                          <a:ea typeface="Calibri"/>
                          <a:cs typeface="Times New Roman"/>
                        </a:rPr>
                        <a:t>iyileşmeyle</a:t>
                      </a:r>
                      <a:endParaRPr lang="tr-TR" sz="3200" dirty="0">
                        <a:latin typeface="Calibri"/>
                        <a:ea typeface="Calibri"/>
                        <a:cs typeface="Times New Roman"/>
                      </a:endParaRPr>
                    </a:p>
                    <a:p>
                      <a:pPr marL="1257300" lvl="2" indent="-342900">
                        <a:spcAft>
                          <a:spcPts val="0"/>
                        </a:spcAft>
                        <a:buFont typeface="+mj-lt"/>
                        <a:buAutoNum type="alphaLcPeriod"/>
                      </a:pPr>
                      <a:r>
                        <a:rPr lang="tr-TR" sz="3200" dirty="0">
                          <a:latin typeface="Times New Roman"/>
                          <a:ea typeface="Calibri"/>
                          <a:cs typeface="Times New Roman"/>
                        </a:rPr>
                        <a:t>ölümle</a:t>
                      </a:r>
                      <a:endParaRPr lang="tr-TR" sz="3200" dirty="0">
                        <a:latin typeface="Calibri"/>
                        <a:ea typeface="Calibri"/>
                        <a:cs typeface="Times New Roman"/>
                      </a:endParaRPr>
                    </a:p>
                    <a:p>
                      <a:pPr marL="1257300" lvl="2" indent="-342900">
                        <a:spcAft>
                          <a:spcPts val="0"/>
                        </a:spcAft>
                        <a:buFont typeface="+mj-lt"/>
                        <a:buAutoNum type="alphaLcPeriod"/>
                      </a:pPr>
                      <a:r>
                        <a:rPr lang="tr-TR" sz="3200" dirty="0">
                          <a:latin typeface="Times New Roman"/>
                          <a:ea typeface="Calibri"/>
                          <a:cs typeface="Times New Roman"/>
                        </a:rPr>
                        <a:t>sakat kalmayla</a:t>
                      </a:r>
                      <a:endParaRPr lang="tr-TR" sz="3200" dirty="0">
                        <a:latin typeface="Calibri"/>
                        <a:ea typeface="Calibri"/>
                        <a:cs typeface="Times New Roman"/>
                      </a:endParaRPr>
                    </a:p>
                    <a:p>
                      <a:pPr marL="1257300" lvl="2" indent="-342900">
                        <a:spcAft>
                          <a:spcPts val="0"/>
                        </a:spcAft>
                        <a:buFont typeface="+mj-lt"/>
                        <a:buAutoNum type="alphaLcPeriod"/>
                      </a:pPr>
                      <a:r>
                        <a:rPr lang="tr-TR" sz="3200" dirty="0">
                          <a:latin typeface="Times New Roman"/>
                          <a:ea typeface="Calibri"/>
                          <a:cs typeface="Times New Roman"/>
                        </a:rPr>
                        <a:t>yaşlanmayla</a:t>
                      </a:r>
                      <a:endParaRPr lang="tr-TR" sz="3200" dirty="0">
                        <a:latin typeface="Calibri"/>
                        <a:ea typeface="Calibri"/>
                        <a:cs typeface="Times New Roman"/>
                      </a:endParaRPr>
                    </a:p>
                    <a:p>
                      <a:pPr marL="1257300" lvl="2" indent="-342900">
                        <a:spcAft>
                          <a:spcPts val="0"/>
                        </a:spcAft>
                        <a:buFont typeface="+mj-lt"/>
                        <a:buAutoNum type="alphaLcPeriod"/>
                      </a:pPr>
                      <a:r>
                        <a:rPr lang="tr-TR" sz="3200" dirty="0">
                          <a:latin typeface="Times New Roman"/>
                          <a:ea typeface="Calibri"/>
                          <a:cs typeface="Times New Roman"/>
                        </a:rPr>
                        <a:t>a, b ve c</a:t>
                      </a:r>
                      <a:endParaRPr lang="tr-TR" sz="3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Kişisel</a:t>
            </a:r>
            <a:r>
              <a:rPr lang="tr-TR" b="1" dirty="0"/>
              <a:t> </a:t>
            </a:r>
            <a:r>
              <a:rPr lang="tr-TR" dirty="0"/>
              <a:t>görüşler ya da yargılar sorulmamalıdır</a:t>
            </a:r>
            <a:r>
              <a:rPr lang="tr-TR" i="1" dirty="0"/>
              <a:t>.</a:t>
            </a:r>
            <a:endParaRPr lang="tr-TR" dirty="0"/>
          </a:p>
        </p:txBody>
      </p:sp>
      <p:sp>
        <p:nvSpPr>
          <p:cNvPr id="3" name="2 Metin Yer Tutucusu"/>
          <p:cNvSpPr>
            <a:spLocks noGrp="1"/>
          </p:cNvSpPr>
          <p:nvPr>
            <p:ph type="body" idx="1"/>
          </p:nvPr>
        </p:nvSpPr>
        <p:spPr/>
        <p:txBody>
          <a:bodyPr>
            <a:normAutofit/>
          </a:bodyPr>
          <a:lstStyle/>
          <a:p>
            <a:pPr algn="ctr"/>
            <a:r>
              <a:rPr lang="tr-TR" sz="3200" dirty="0">
                <a:solidFill>
                  <a:srgbClr val="FF0000"/>
                </a:solidFill>
              </a:rPr>
              <a:t>Yanlış</a:t>
            </a:r>
          </a:p>
        </p:txBody>
      </p:sp>
      <p:sp>
        <p:nvSpPr>
          <p:cNvPr id="4" name="3 İçerik Yer Tutucusu"/>
          <p:cNvSpPr>
            <a:spLocks noGrp="1"/>
          </p:cNvSpPr>
          <p:nvPr>
            <p:ph sz="half" idx="2"/>
          </p:nvPr>
        </p:nvSpPr>
        <p:spPr>
          <a:xfrm>
            <a:off x="323528" y="2492896"/>
            <a:ext cx="4040188" cy="3951288"/>
          </a:xfrm>
        </p:spPr>
        <p:txBody>
          <a:bodyPr/>
          <a:lstStyle/>
          <a:p>
            <a:r>
              <a:rPr lang="tr-TR" sz="3200" dirty="0">
                <a:solidFill>
                  <a:srgbClr val="FF0000"/>
                </a:solidFill>
              </a:rPr>
              <a:t>Sizce</a:t>
            </a:r>
            <a:r>
              <a:rPr lang="tr-TR" sz="3200" dirty="0"/>
              <a:t>, beyin tümörlerinin teşhisinde aşağıdaki tekniklerden hangisini kullanmak uygun olur?</a:t>
            </a:r>
          </a:p>
          <a:p>
            <a:endParaRPr lang="tr-TR" dirty="0"/>
          </a:p>
        </p:txBody>
      </p:sp>
      <p:sp>
        <p:nvSpPr>
          <p:cNvPr id="5" name="4 Metin Yer Tutucusu"/>
          <p:cNvSpPr>
            <a:spLocks noGrp="1"/>
          </p:cNvSpPr>
          <p:nvPr>
            <p:ph type="body" sz="quarter" idx="3"/>
          </p:nvPr>
        </p:nvSpPr>
        <p:spPr/>
        <p:txBody>
          <a:bodyPr>
            <a:normAutofit/>
          </a:bodyPr>
          <a:lstStyle/>
          <a:p>
            <a:pPr algn="ctr"/>
            <a:r>
              <a:rPr lang="tr-TR" sz="3200" dirty="0"/>
              <a:t>Doğru</a:t>
            </a:r>
          </a:p>
        </p:txBody>
      </p:sp>
      <p:sp>
        <p:nvSpPr>
          <p:cNvPr id="6" name="5 İçerik Yer Tutucusu"/>
          <p:cNvSpPr>
            <a:spLocks noGrp="1"/>
          </p:cNvSpPr>
          <p:nvPr>
            <p:ph sz="quarter" idx="4"/>
          </p:nvPr>
        </p:nvSpPr>
        <p:spPr>
          <a:xfrm>
            <a:off x="4497388" y="2492896"/>
            <a:ext cx="4041775" cy="3951288"/>
          </a:xfrm>
        </p:spPr>
        <p:txBody>
          <a:bodyPr/>
          <a:lstStyle/>
          <a:p>
            <a:r>
              <a:rPr lang="tr-TR" sz="3200" dirty="0"/>
              <a:t>Aşağıdaki tekniklerden hangisi besin tümörlerinin teşhisi için uygundur?</a:t>
            </a:r>
          </a:p>
          <a:p>
            <a:pP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48680"/>
            <a:ext cx="8229600" cy="1237238"/>
          </a:xfrm>
        </p:spPr>
        <p:txBody>
          <a:bodyPr>
            <a:normAutofit fontScale="90000"/>
          </a:bodyPr>
          <a:lstStyle/>
          <a:p>
            <a:r>
              <a:rPr lang="tr-TR" sz="3100" dirty="0"/>
              <a:t>Soru ve cevaplar herkesin anlayabileceği sözcüklerle ifade edilmeli ve olabildiğince </a:t>
            </a:r>
            <a:r>
              <a:rPr lang="tr-TR" sz="3100" dirty="0">
                <a:solidFill>
                  <a:srgbClr val="FF0000"/>
                </a:solidFill>
              </a:rPr>
              <a:t>kısa, öz ve açık </a:t>
            </a:r>
            <a:r>
              <a:rPr lang="tr-TR" sz="3100" dirty="0"/>
              <a:t>olmalıdır.</a:t>
            </a:r>
            <a:br>
              <a:rPr lang="tr-TR" dirty="0"/>
            </a:br>
            <a:endParaRPr lang="tr-TR" dirty="0"/>
          </a:p>
        </p:txBody>
      </p:sp>
      <p:sp>
        <p:nvSpPr>
          <p:cNvPr id="3" name="2 Metin Yer Tutucusu"/>
          <p:cNvSpPr>
            <a:spLocks noGrp="1"/>
          </p:cNvSpPr>
          <p:nvPr>
            <p:ph type="body" idx="1"/>
          </p:nvPr>
        </p:nvSpPr>
        <p:spPr>
          <a:xfrm>
            <a:off x="571472" y="2071678"/>
            <a:ext cx="4040188" cy="639762"/>
          </a:xfrm>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357158" y="2714620"/>
            <a:ext cx="4040188" cy="3951288"/>
          </a:xfrm>
        </p:spPr>
        <p:txBody>
          <a:bodyPr/>
          <a:lstStyle/>
          <a:p>
            <a:r>
              <a:rPr lang="tr-TR" dirty="0"/>
              <a:t>Suyun içilebilirliğini ortaya koyan kriterlerden biri de suyun </a:t>
            </a:r>
            <a:r>
              <a:rPr lang="tr-TR" dirty="0" err="1"/>
              <a:t>koliform</a:t>
            </a:r>
            <a:r>
              <a:rPr lang="tr-TR" dirty="0"/>
              <a:t> organizma ihtiva etmemesidir. Bunu saptamak için bakteriyolojik analizler yapılır. Nüfusu 100.000'in üzerinde bulunan kentlerde sulardan örnek alma ve muayene sıklığı ne olmalıdır?</a:t>
            </a:r>
          </a:p>
          <a:p>
            <a:endParaRPr lang="tr-TR" dirty="0"/>
          </a:p>
        </p:txBody>
      </p:sp>
      <p:sp>
        <p:nvSpPr>
          <p:cNvPr id="5" name="4 Metin Yer Tutucusu"/>
          <p:cNvSpPr>
            <a:spLocks noGrp="1"/>
          </p:cNvSpPr>
          <p:nvPr>
            <p:ph type="body" sz="quarter" idx="3"/>
          </p:nvPr>
        </p:nvSpPr>
        <p:spPr>
          <a:xfrm>
            <a:off x="4714876" y="2071678"/>
            <a:ext cx="4041775" cy="639762"/>
          </a:xfrm>
        </p:spPr>
        <p:txBody>
          <a:bodyPr/>
          <a:lstStyle/>
          <a:p>
            <a:pPr algn="ctr"/>
            <a:r>
              <a:rPr lang="tr-TR" dirty="0"/>
              <a:t>Doğru</a:t>
            </a:r>
          </a:p>
        </p:txBody>
      </p:sp>
      <p:sp>
        <p:nvSpPr>
          <p:cNvPr id="6" name="5 İçerik Yer Tutucusu"/>
          <p:cNvSpPr>
            <a:spLocks noGrp="1"/>
          </p:cNvSpPr>
          <p:nvPr>
            <p:ph sz="quarter" idx="4"/>
          </p:nvPr>
        </p:nvSpPr>
        <p:spPr>
          <a:xfrm>
            <a:off x="4572000" y="2714620"/>
            <a:ext cx="4257676" cy="3951288"/>
          </a:xfrm>
        </p:spPr>
        <p:txBody>
          <a:bodyPr/>
          <a:lstStyle/>
          <a:p>
            <a:r>
              <a:rPr lang="tr-TR" dirty="0"/>
              <a:t>Yürürlükteki mevzuata göre, nüfusu 100.000 'den fazla olan kentlerde içme sularının analiz sıklığı nedir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785794"/>
            <a:ext cx="8229600" cy="1143000"/>
          </a:xfrm>
        </p:spPr>
        <p:txBody>
          <a:bodyPr>
            <a:noAutofit/>
          </a:bodyPr>
          <a:lstStyle/>
          <a:p>
            <a:r>
              <a:rPr lang="tr-TR" sz="2800" dirty="0"/>
              <a:t>Gereğinden fazla sözcük kullanılmamalıdır. </a:t>
            </a:r>
            <a:r>
              <a:rPr lang="tr-TR" sz="2800" dirty="0">
                <a:solidFill>
                  <a:srgbClr val="FF0000"/>
                </a:solidFill>
              </a:rPr>
              <a:t>Gereksiz sözcükler </a:t>
            </a:r>
            <a:r>
              <a:rPr lang="tr-TR" sz="2800" dirty="0"/>
              <a:t>soruyu karmaşık durumuna getirir.</a:t>
            </a:r>
            <a:br>
              <a:rPr lang="tr-TR" sz="2800" dirty="0"/>
            </a:br>
            <a:endParaRPr lang="tr-TR" sz="2800" dirty="0"/>
          </a:p>
        </p:txBody>
      </p:sp>
      <p:sp>
        <p:nvSpPr>
          <p:cNvPr id="3" name="2 Metin Yer Tutucusu"/>
          <p:cNvSpPr>
            <a:spLocks noGrp="1"/>
          </p:cNvSpPr>
          <p:nvPr>
            <p:ph type="body" idx="1"/>
          </p:nvPr>
        </p:nvSpPr>
        <p:spPr>
          <a:xfrm>
            <a:off x="531812" y="1823235"/>
            <a:ext cx="4040188" cy="639762"/>
          </a:xfrm>
        </p:spPr>
        <p:txBody>
          <a:bodyPr>
            <a:normAutofit/>
          </a:bodyPr>
          <a:lstStyle/>
          <a:p>
            <a:pPr algn="ctr"/>
            <a:r>
              <a:rPr lang="tr-TR" sz="3200" dirty="0">
                <a:solidFill>
                  <a:srgbClr val="FF0000"/>
                </a:solidFill>
              </a:rPr>
              <a:t>Yanlış</a:t>
            </a:r>
          </a:p>
        </p:txBody>
      </p:sp>
      <p:sp>
        <p:nvSpPr>
          <p:cNvPr id="4" name="3 İçerik Yer Tutucusu"/>
          <p:cNvSpPr>
            <a:spLocks noGrp="1"/>
          </p:cNvSpPr>
          <p:nvPr>
            <p:ph sz="half" idx="2"/>
          </p:nvPr>
        </p:nvSpPr>
        <p:spPr>
          <a:xfrm>
            <a:off x="452228" y="2636912"/>
            <a:ext cx="4040188" cy="3951288"/>
          </a:xfrm>
        </p:spPr>
        <p:txBody>
          <a:bodyPr/>
          <a:lstStyle/>
          <a:p>
            <a:r>
              <a:rPr lang="tr-TR" sz="3200" dirty="0"/>
              <a:t>Aşağıda hipertansiyonun nedenleri olarak belirtilen durumlardan bir tanesi yanlıştır. Yanlışı işaretleyiniz.</a:t>
            </a:r>
          </a:p>
          <a:p>
            <a:endParaRPr lang="tr-TR" dirty="0"/>
          </a:p>
        </p:txBody>
      </p:sp>
      <p:sp>
        <p:nvSpPr>
          <p:cNvPr id="5" name="4 Metin Yer Tutucusu"/>
          <p:cNvSpPr>
            <a:spLocks noGrp="1"/>
          </p:cNvSpPr>
          <p:nvPr>
            <p:ph type="body" sz="quarter" idx="3"/>
          </p:nvPr>
        </p:nvSpPr>
        <p:spPr>
          <a:xfrm>
            <a:off x="4687859" y="1876015"/>
            <a:ext cx="4041775" cy="639762"/>
          </a:xfrm>
        </p:spPr>
        <p:txBody>
          <a:bodyPr>
            <a:normAutofit/>
          </a:bodyPr>
          <a:lstStyle/>
          <a:p>
            <a:pPr algn="ctr"/>
            <a:r>
              <a:rPr lang="tr-TR" sz="3200" dirty="0"/>
              <a:t>Doğru</a:t>
            </a:r>
          </a:p>
        </p:txBody>
      </p:sp>
      <p:sp>
        <p:nvSpPr>
          <p:cNvPr id="6" name="5 İçerik Yer Tutucusu"/>
          <p:cNvSpPr>
            <a:spLocks noGrp="1"/>
          </p:cNvSpPr>
          <p:nvPr>
            <p:ph sz="quarter" idx="4"/>
          </p:nvPr>
        </p:nvSpPr>
        <p:spPr>
          <a:xfrm>
            <a:off x="4614834" y="2655370"/>
            <a:ext cx="4041775" cy="3951288"/>
          </a:xfrm>
        </p:spPr>
        <p:txBody>
          <a:bodyPr/>
          <a:lstStyle/>
          <a:p>
            <a:r>
              <a:rPr lang="tr-TR" sz="3200" dirty="0"/>
              <a:t>Aşağıdakilerden hangisi hipertansiyonun nedeni değildir?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Ölçülmek istenilen bilgiye ilişkin ögeler doğrudan belirtilmelidir</a:t>
            </a:r>
          </a:p>
        </p:txBody>
      </p:sp>
      <p:sp>
        <p:nvSpPr>
          <p:cNvPr id="3" name="2 Metin Yer Tutucusu"/>
          <p:cNvSpPr>
            <a:spLocks noGrp="1"/>
          </p:cNvSpPr>
          <p:nvPr>
            <p:ph type="body" idx="1"/>
          </p:nvPr>
        </p:nvSpPr>
        <p:spPr>
          <a:xfrm>
            <a:off x="467544" y="1772816"/>
            <a:ext cx="4040188" cy="639762"/>
          </a:xfrm>
        </p:spPr>
        <p:txBody>
          <a:bodyPr>
            <a:normAutofit/>
          </a:bodyPr>
          <a:lstStyle/>
          <a:p>
            <a:pPr algn="ctr"/>
            <a:r>
              <a:rPr lang="tr-TR" sz="3200" dirty="0">
                <a:solidFill>
                  <a:srgbClr val="FF0000"/>
                </a:solidFill>
              </a:rPr>
              <a:t>Yanlış</a:t>
            </a:r>
          </a:p>
        </p:txBody>
      </p:sp>
      <p:sp>
        <p:nvSpPr>
          <p:cNvPr id="4" name="3 İçerik Yer Tutucusu"/>
          <p:cNvSpPr>
            <a:spLocks noGrp="1"/>
          </p:cNvSpPr>
          <p:nvPr>
            <p:ph sz="half" idx="2"/>
          </p:nvPr>
        </p:nvSpPr>
        <p:spPr>
          <a:xfrm>
            <a:off x="395536" y="2412578"/>
            <a:ext cx="4040188" cy="4256782"/>
          </a:xfrm>
        </p:spPr>
        <p:txBody>
          <a:bodyPr>
            <a:normAutofit lnSpcReduction="10000"/>
          </a:bodyPr>
          <a:lstStyle/>
          <a:p>
            <a:r>
              <a:rPr lang="tr-TR" sz="3200" dirty="0"/>
              <a:t>Kliniğinize Hodgkin hastalığı belirtileri ile başvuran zayıf görünüşlü bir hastada aşağıdaki bulgulardan hangisinin görülmesini </a:t>
            </a:r>
            <a:r>
              <a:rPr lang="tr-TR" sz="3200" dirty="0">
                <a:solidFill>
                  <a:srgbClr val="FF0000"/>
                </a:solidFill>
              </a:rPr>
              <a:t>beklemezsiniz?</a:t>
            </a:r>
          </a:p>
        </p:txBody>
      </p:sp>
      <p:sp>
        <p:nvSpPr>
          <p:cNvPr id="5" name="4 Metin Yer Tutucusu"/>
          <p:cNvSpPr>
            <a:spLocks noGrp="1"/>
          </p:cNvSpPr>
          <p:nvPr>
            <p:ph type="body" sz="quarter" idx="3"/>
          </p:nvPr>
        </p:nvSpPr>
        <p:spPr>
          <a:xfrm>
            <a:off x="4644008" y="1844824"/>
            <a:ext cx="4041775" cy="639762"/>
          </a:xfrm>
        </p:spPr>
        <p:txBody>
          <a:bodyPr>
            <a:normAutofit/>
          </a:bodyPr>
          <a:lstStyle/>
          <a:p>
            <a:pPr algn="ctr"/>
            <a:r>
              <a:rPr lang="tr-TR" sz="3200" dirty="0"/>
              <a:t>Doğru</a:t>
            </a:r>
          </a:p>
        </p:txBody>
      </p:sp>
      <p:sp>
        <p:nvSpPr>
          <p:cNvPr id="6" name="5 İçerik Yer Tutucusu"/>
          <p:cNvSpPr>
            <a:spLocks noGrp="1"/>
          </p:cNvSpPr>
          <p:nvPr>
            <p:ph sz="quarter" idx="4"/>
          </p:nvPr>
        </p:nvSpPr>
        <p:spPr>
          <a:xfrm>
            <a:off x="4635557" y="2478987"/>
            <a:ext cx="4041775" cy="3951288"/>
          </a:xfrm>
        </p:spPr>
        <p:txBody>
          <a:bodyPr>
            <a:normAutofit lnSpcReduction="10000"/>
          </a:bodyPr>
          <a:lstStyle/>
          <a:p>
            <a:r>
              <a:rPr lang="tr-TR" sz="3200" dirty="0" err="1"/>
              <a:t>Hodgkin</a:t>
            </a:r>
            <a:r>
              <a:rPr lang="tr-TR" sz="3200" dirty="0"/>
              <a:t> hastalığında aşağıdaki bulgulardan hangisi görülmez?</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Gereksiz sıfat, zarf ya da takılar kullanılmamalıdır</a:t>
            </a:r>
          </a:p>
        </p:txBody>
      </p:sp>
      <p:sp>
        <p:nvSpPr>
          <p:cNvPr id="3" name="2 Metin Yer Tutucusu"/>
          <p:cNvSpPr>
            <a:spLocks noGrp="1"/>
          </p:cNvSpPr>
          <p:nvPr>
            <p:ph type="body" idx="1"/>
          </p:nvPr>
        </p:nvSpPr>
        <p:spPr>
          <a:xfrm>
            <a:off x="472480" y="1537483"/>
            <a:ext cx="4040188" cy="639762"/>
          </a:xfrm>
        </p:spPr>
        <p:txBody>
          <a:bodyPr>
            <a:normAutofit/>
          </a:bodyPr>
          <a:lstStyle/>
          <a:p>
            <a:pPr algn="ctr"/>
            <a:r>
              <a:rPr lang="tr-TR" sz="3200" dirty="0">
                <a:solidFill>
                  <a:srgbClr val="FF0000"/>
                </a:solidFill>
              </a:rPr>
              <a:t>Yanlış</a:t>
            </a:r>
          </a:p>
        </p:txBody>
      </p:sp>
      <p:sp>
        <p:nvSpPr>
          <p:cNvPr id="4" name="3 İçerik Yer Tutucusu"/>
          <p:cNvSpPr>
            <a:spLocks noGrp="1"/>
          </p:cNvSpPr>
          <p:nvPr>
            <p:ph sz="half" idx="2"/>
          </p:nvPr>
        </p:nvSpPr>
        <p:spPr>
          <a:xfrm>
            <a:off x="323527" y="2297090"/>
            <a:ext cx="4346617" cy="3951288"/>
          </a:xfrm>
        </p:spPr>
        <p:txBody>
          <a:bodyPr>
            <a:noAutofit/>
          </a:bodyPr>
          <a:lstStyle/>
          <a:p>
            <a:pPr>
              <a:buNone/>
            </a:pPr>
            <a:r>
              <a:rPr lang="tr-TR" sz="3200" dirty="0"/>
              <a:t>Kemik nekrozu hangi kemiğin kırılmasından sonra sık görülür?</a:t>
            </a:r>
          </a:p>
          <a:p>
            <a:pPr marL="914400" lvl="1" indent="-457200">
              <a:buFont typeface="+mj-lt"/>
              <a:buAutoNum type="alphaLcPeriod"/>
            </a:pPr>
            <a:r>
              <a:rPr lang="tr-TR" sz="3200" dirty="0"/>
              <a:t>yalnızca </a:t>
            </a:r>
            <a:r>
              <a:rPr lang="tr-TR" sz="3200" dirty="0" err="1"/>
              <a:t>talus</a:t>
            </a:r>
            <a:r>
              <a:rPr lang="tr-TR" sz="3200" dirty="0"/>
              <a:t> kırıklarında</a:t>
            </a:r>
          </a:p>
          <a:p>
            <a:pPr marL="914400" lvl="1" indent="-457200">
              <a:buFont typeface="+mj-lt"/>
              <a:buAutoNum type="alphaLcPeriod"/>
            </a:pPr>
            <a:r>
              <a:rPr lang="tr-TR" sz="3200" dirty="0"/>
              <a:t>yalnızca </a:t>
            </a:r>
            <a:r>
              <a:rPr lang="tr-TR" sz="3200" dirty="0" err="1"/>
              <a:t>scaphoid</a:t>
            </a:r>
            <a:r>
              <a:rPr lang="tr-TR" sz="3200" dirty="0"/>
              <a:t> kırıklarından sonra</a:t>
            </a:r>
          </a:p>
        </p:txBody>
      </p:sp>
      <p:sp>
        <p:nvSpPr>
          <p:cNvPr id="5" name="4 Metin Yer Tutucusu"/>
          <p:cNvSpPr>
            <a:spLocks noGrp="1"/>
          </p:cNvSpPr>
          <p:nvPr>
            <p:ph type="body" sz="quarter" idx="3"/>
          </p:nvPr>
        </p:nvSpPr>
        <p:spPr>
          <a:xfrm>
            <a:off x="4670145" y="1583634"/>
            <a:ext cx="4041775" cy="639762"/>
          </a:xfrm>
        </p:spPr>
        <p:txBody>
          <a:bodyPr>
            <a:normAutofit/>
          </a:bodyPr>
          <a:lstStyle/>
          <a:p>
            <a:pPr algn="ctr"/>
            <a:r>
              <a:rPr lang="tr-TR" sz="3200" dirty="0"/>
              <a:t>Doğru</a:t>
            </a:r>
          </a:p>
        </p:txBody>
      </p:sp>
      <p:sp>
        <p:nvSpPr>
          <p:cNvPr id="6" name="5 İçerik Yer Tutucusu"/>
          <p:cNvSpPr>
            <a:spLocks noGrp="1"/>
          </p:cNvSpPr>
          <p:nvPr>
            <p:ph sz="quarter" idx="4"/>
          </p:nvPr>
        </p:nvSpPr>
        <p:spPr>
          <a:xfrm>
            <a:off x="5067675" y="2367825"/>
            <a:ext cx="4041775" cy="3951288"/>
          </a:xfrm>
        </p:spPr>
        <p:txBody>
          <a:bodyPr/>
          <a:lstStyle/>
          <a:p>
            <a:pPr>
              <a:buNone/>
            </a:pPr>
            <a:r>
              <a:rPr lang="tr-TR" sz="3200" dirty="0"/>
              <a:t>Kemik nekrozu hangi kemiğin kırılmasından sonra sık görülür?</a:t>
            </a:r>
          </a:p>
          <a:p>
            <a:pPr marL="457200" lvl="0" indent="-457200">
              <a:buFont typeface="+mj-lt"/>
              <a:buAutoNum type="alphaLcPeriod"/>
            </a:pPr>
            <a:r>
              <a:rPr lang="tr-TR" sz="3200" dirty="0" err="1"/>
              <a:t>talus</a:t>
            </a:r>
            <a:endParaRPr lang="tr-TR" sz="3200" dirty="0"/>
          </a:p>
          <a:p>
            <a:pPr marL="457200" lvl="0" indent="-457200">
              <a:buFont typeface="+mj-lt"/>
              <a:buAutoNum type="alphaLcPeriod"/>
            </a:pPr>
            <a:r>
              <a:rPr lang="tr-TR" sz="3200" dirty="0" err="1"/>
              <a:t>scaphoid</a:t>
            </a:r>
            <a:endParaRPr lang="tr-TR" sz="3200" dirty="0"/>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t>Soru kökünde bir kez kullanılmakla yetinilebilecek sözcükler seçeneklerde tekrarlanmamalıdır</a:t>
            </a:r>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428596" y="2428868"/>
            <a:ext cx="4040188" cy="3951288"/>
          </a:xfrm>
        </p:spPr>
        <p:txBody>
          <a:bodyPr>
            <a:normAutofit fontScale="92500" lnSpcReduction="10000"/>
          </a:bodyPr>
          <a:lstStyle/>
          <a:p>
            <a:pPr>
              <a:buNone/>
            </a:pPr>
            <a:r>
              <a:rPr lang="tr-TR" dirty="0"/>
              <a:t>Miyokart enfarktüsü düşündürebilecek hikâye bulgusu hangisidir?</a:t>
            </a:r>
          </a:p>
          <a:p>
            <a:pPr marL="457200" lvl="0" indent="-457200">
              <a:buFont typeface="+mj-lt"/>
              <a:buAutoNum type="alphaLcPeriod"/>
            </a:pPr>
            <a:r>
              <a:rPr lang="tr-TR" dirty="0"/>
              <a:t>istirahat sırasında </a:t>
            </a:r>
            <a:r>
              <a:rPr lang="tr-TR" dirty="0">
                <a:solidFill>
                  <a:srgbClr val="FF0000"/>
                </a:solidFill>
              </a:rPr>
              <a:t>göğüs ağrısı </a:t>
            </a:r>
            <a:r>
              <a:rPr lang="tr-TR" dirty="0"/>
              <a:t>olması</a:t>
            </a:r>
          </a:p>
          <a:p>
            <a:pPr marL="457200" lvl="0" indent="-457200">
              <a:buFont typeface="+mj-lt"/>
              <a:buAutoNum type="alphaLcPeriod"/>
            </a:pPr>
            <a:r>
              <a:rPr lang="tr-TR" dirty="0"/>
              <a:t>ateşli durumlarda </a:t>
            </a:r>
            <a:r>
              <a:rPr lang="tr-TR" dirty="0">
                <a:solidFill>
                  <a:srgbClr val="FF0000"/>
                </a:solidFill>
              </a:rPr>
              <a:t>göğüs ağrısı </a:t>
            </a:r>
            <a:r>
              <a:rPr lang="tr-TR" dirty="0"/>
              <a:t>olması</a:t>
            </a:r>
          </a:p>
          <a:p>
            <a:pPr marL="457200" lvl="0" indent="-457200">
              <a:buFont typeface="+mj-lt"/>
              <a:buAutoNum type="alphaLcPeriod"/>
            </a:pPr>
            <a:r>
              <a:rPr lang="tr-TR" dirty="0"/>
              <a:t> efor sonrası </a:t>
            </a:r>
            <a:r>
              <a:rPr lang="tr-TR" dirty="0">
                <a:solidFill>
                  <a:srgbClr val="FF0000"/>
                </a:solidFill>
              </a:rPr>
              <a:t>göğüs ağrısı </a:t>
            </a:r>
            <a:r>
              <a:rPr lang="tr-TR" dirty="0"/>
              <a:t>olması</a:t>
            </a:r>
          </a:p>
          <a:p>
            <a:pPr marL="457200" indent="-457200">
              <a:buFont typeface="+mj-lt"/>
              <a:buAutoNum type="alphaLcPeriod"/>
            </a:pPr>
            <a:r>
              <a:rPr lang="tr-TR" dirty="0"/>
              <a:t> heyecan sonrası </a:t>
            </a:r>
            <a:r>
              <a:rPr lang="tr-TR" dirty="0">
                <a:solidFill>
                  <a:srgbClr val="FF0000"/>
                </a:solidFill>
              </a:rPr>
              <a:t>göğüs ağrısı </a:t>
            </a:r>
            <a:r>
              <a:rPr lang="tr-TR" dirty="0"/>
              <a:t>olması</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643438" y="2428868"/>
            <a:ext cx="4041775" cy="3951288"/>
          </a:xfrm>
        </p:spPr>
        <p:txBody>
          <a:bodyPr/>
          <a:lstStyle/>
          <a:p>
            <a:pPr>
              <a:buNone/>
            </a:pPr>
            <a:r>
              <a:rPr lang="tr-TR" dirty="0"/>
              <a:t>Hangi durumda ortaya çıkan göğüs ağrısı miyokart enfarktüsünü düşündürür?</a:t>
            </a:r>
          </a:p>
          <a:p>
            <a:pPr marL="457200" lvl="0" indent="-457200">
              <a:buFont typeface="+mj-lt"/>
              <a:buAutoNum type="alphaLcPeriod"/>
            </a:pPr>
            <a:r>
              <a:rPr lang="tr-TR" dirty="0"/>
              <a:t>istirahat sırasında</a:t>
            </a:r>
          </a:p>
          <a:p>
            <a:pPr marL="457200" lvl="0" indent="-457200">
              <a:buFont typeface="+mj-lt"/>
              <a:buAutoNum type="alphaLcPeriod"/>
            </a:pPr>
            <a:r>
              <a:rPr lang="tr-TR" dirty="0"/>
              <a:t>ateşli durumlarda   </a:t>
            </a:r>
          </a:p>
          <a:p>
            <a:pPr marL="457200" lvl="0" indent="-457200">
              <a:buFont typeface="+mj-lt"/>
              <a:buAutoNum type="alphaLcPeriod"/>
            </a:pPr>
            <a:r>
              <a:rPr lang="tr-TR" dirty="0"/>
              <a:t>efor sonrasında</a:t>
            </a:r>
          </a:p>
          <a:p>
            <a:pPr marL="457200" lvl="0" indent="-457200">
              <a:buFont typeface="+mj-lt"/>
              <a:buAutoNum type="alphaLcPeriod"/>
            </a:pPr>
            <a:r>
              <a:rPr lang="tr-TR" dirty="0"/>
              <a:t>heyecan sonrasında</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4" name="3 İçerik Yer Tutucusu"/>
          <p:cNvSpPr>
            <a:spLocks noGrp="1"/>
          </p:cNvSpPr>
          <p:nvPr>
            <p:ph sz="half" idx="2"/>
          </p:nvPr>
        </p:nvSpPr>
        <p:spPr>
          <a:xfrm>
            <a:off x="4499992" y="1600200"/>
            <a:ext cx="4392488" cy="4525963"/>
          </a:xfrm>
        </p:spPr>
        <p:txBody>
          <a:bodyPr>
            <a:normAutofit fontScale="92500" lnSpcReduction="10000"/>
          </a:bodyPr>
          <a:lstStyle/>
          <a:p>
            <a:pPr algn="ctr">
              <a:buNone/>
            </a:pPr>
            <a:r>
              <a:rPr lang="tr-TR" i="1" dirty="0" err="1">
                <a:solidFill>
                  <a:srgbClr val="C00000"/>
                </a:solidFill>
              </a:rPr>
              <a:t>Garcia</a:t>
            </a:r>
            <a:r>
              <a:rPr lang="tr-TR" i="1" dirty="0">
                <a:solidFill>
                  <a:srgbClr val="C00000"/>
                </a:solidFill>
              </a:rPr>
              <a:t>-</a:t>
            </a:r>
            <a:r>
              <a:rPr lang="tr-TR" i="1" dirty="0" err="1">
                <a:solidFill>
                  <a:srgbClr val="C00000"/>
                </a:solidFill>
              </a:rPr>
              <a:t>Barbero</a:t>
            </a:r>
            <a:r>
              <a:rPr lang="tr-TR" i="1" dirty="0">
                <a:solidFill>
                  <a:srgbClr val="C00000"/>
                </a:solidFill>
              </a:rPr>
              <a:t> M, </a:t>
            </a:r>
            <a:r>
              <a:rPr lang="tr-TR" i="1" dirty="0" err="1">
                <a:solidFill>
                  <a:srgbClr val="C00000"/>
                </a:solidFill>
              </a:rPr>
              <a:t>Salas</a:t>
            </a:r>
            <a:r>
              <a:rPr lang="tr-TR" i="1" dirty="0">
                <a:solidFill>
                  <a:srgbClr val="C00000"/>
                </a:solidFill>
              </a:rPr>
              <a:t> JC, </a:t>
            </a:r>
            <a:r>
              <a:rPr lang="tr-TR" i="1" dirty="0" err="1">
                <a:solidFill>
                  <a:srgbClr val="C00000"/>
                </a:solidFill>
              </a:rPr>
              <a:t>Ortega</a:t>
            </a:r>
            <a:r>
              <a:rPr lang="tr-TR" i="1" dirty="0">
                <a:solidFill>
                  <a:srgbClr val="C00000"/>
                </a:solidFill>
              </a:rPr>
              <a:t> JC, </a:t>
            </a:r>
            <a:r>
              <a:rPr lang="tr-TR" i="1" dirty="0" err="1">
                <a:solidFill>
                  <a:srgbClr val="C00000"/>
                </a:solidFill>
              </a:rPr>
              <a:t>Perez</a:t>
            </a:r>
            <a:r>
              <a:rPr lang="tr-TR" i="1" dirty="0">
                <a:solidFill>
                  <a:srgbClr val="C00000"/>
                </a:solidFill>
              </a:rPr>
              <a:t> SS (1998), </a:t>
            </a:r>
          </a:p>
          <a:p>
            <a:pPr algn="ctr">
              <a:buNone/>
            </a:pPr>
            <a:r>
              <a:rPr lang="tr-TR" i="1" dirty="0" err="1">
                <a:solidFill>
                  <a:srgbClr val="0070C0"/>
                </a:solidFill>
              </a:rPr>
              <a:t>How</a:t>
            </a:r>
            <a:r>
              <a:rPr lang="tr-TR" i="1" dirty="0">
                <a:solidFill>
                  <a:srgbClr val="0070C0"/>
                </a:solidFill>
              </a:rPr>
              <a:t> </a:t>
            </a:r>
            <a:r>
              <a:rPr lang="tr-TR" i="1" dirty="0" err="1">
                <a:solidFill>
                  <a:srgbClr val="0070C0"/>
                </a:solidFill>
              </a:rPr>
              <a:t>to</a:t>
            </a:r>
            <a:r>
              <a:rPr lang="tr-TR" i="1" dirty="0">
                <a:solidFill>
                  <a:srgbClr val="0070C0"/>
                </a:solidFill>
              </a:rPr>
              <a:t> </a:t>
            </a:r>
            <a:r>
              <a:rPr lang="tr-TR" i="1" dirty="0" err="1">
                <a:solidFill>
                  <a:srgbClr val="0070C0"/>
                </a:solidFill>
              </a:rPr>
              <a:t>Write</a:t>
            </a:r>
            <a:r>
              <a:rPr lang="tr-TR" i="1" dirty="0">
                <a:solidFill>
                  <a:srgbClr val="0070C0"/>
                </a:solidFill>
              </a:rPr>
              <a:t> </a:t>
            </a:r>
            <a:r>
              <a:rPr lang="tr-TR" i="1" dirty="0" err="1">
                <a:solidFill>
                  <a:srgbClr val="0070C0"/>
                </a:solidFill>
              </a:rPr>
              <a:t>Multiple</a:t>
            </a:r>
            <a:r>
              <a:rPr lang="tr-TR" i="1" dirty="0">
                <a:solidFill>
                  <a:srgbClr val="0070C0"/>
                </a:solidFill>
              </a:rPr>
              <a:t>-</a:t>
            </a:r>
            <a:r>
              <a:rPr lang="tr-TR" i="1" dirty="0" err="1">
                <a:solidFill>
                  <a:srgbClr val="0070C0"/>
                </a:solidFill>
              </a:rPr>
              <a:t>Choice</a:t>
            </a:r>
            <a:r>
              <a:rPr lang="tr-TR" i="1" dirty="0">
                <a:solidFill>
                  <a:srgbClr val="0070C0"/>
                </a:solidFill>
              </a:rPr>
              <a:t> </a:t>
            </a:r>
            <a:r>
              <a:rPr lang="tr-TR" i="1" dirty="0" err="1">
                <a:solidFill>
                  <a:srgbClr val="0070C0"/>
                </a:solidFill>
              </a:rPr>
              <a:t>and</a:t>
            </a:r>
            <a:r>
              <a:rPr lang="tr-TR" i="1" dirty="0">
                <a:solidFill>
                  <a:srgbClr val="0070C0"/>
                </a:solidFill>
              </a:rPr>
              <a:t> </a:t>
            </a:r>
            <a:r>
              <a:rPr lang="tr-TR" i="1" dirty="0" err="1">
                <a:solidFill>
                  <a:srgbClr val="0070C0"/>
                </a:solidFill>
              </a:rPr>
              <a:t>Short</a:t>
            </a:r>
            <a:r>
              <a:rPr lang="tr-TR" i="1" dirty="0">
                <a:solidFill>
                  <a:srgbClr val="0070C0"/>
                </a:solidFill>
              </a:rPr>
              <a:t> </a:t>
            </a:r>
            <a:r>
              <a:rPr lang="tr-TR" i="1" dirty="0" err="1">
                <a:solidFill>
                  <a:srgbClr val="0070C0"/>
                </a:solidFill>
              </a:rPr>
              <a:t>Answer</a:t>
            </a:r>
            <a:r>
              <a:rPr lang="tr-TR" i="1" dirty="0">
                <a:solidFill>
                  <a:srgbClr val="0070C0"/>
                </a:solidFill>
              </a:rPr>
              <a:t> </a:t>
            </a:r>
            <a:r>
              <a:rPr lang="tr-TR" i="1" dirty="0" err="1">
                <a:solidFill>
                  <a:srgbClr val="0070C0"/>
                </a:solidFill>
              </a:rPr>
              <a:t>Questions</a:t>
            </a:r>
            <a:r>
              <a:rPr lang="tr-TR" i="1" dirty="0">
                <a:solidFill>
                  <a:srgbClr val="C00000"/>
                </a:solidFill>
              </a:rPr>
              <a:t>, </a:t>
            </a:r>
            <a:r>
              <a:rPr lang="tr-TR" i="1" dirty="0" err="1">
                <a:solidFill>
                  <a:srgbClr val="00B050"/>
                </a:solidFill>
              </a:rPr>
              <a:t>World</a:t>
            </a:r>
            <a:r>
              <a:rPr lang="tr-TR" i="1" dirty="0">
                <a:solidFill>
                  <a:srgbClr val="00B050"/>
                </a:solidFill>
              </a:rPr>
              <a:t> </a:t>
            </a:r>
            <a:r>
              <a:rPr lang="tr-TR" i="1" dirty="0" err="1">
                <a:solidFill>
                  <a:srgbClr val="00B050"/>
                </a:solidFill>
              </a:rPr>
              <a:t>Health</a:t>
            </a:r>
            <a:r>
              <a:rPr lang="tr-TR" i="1" dirty="0">
                <a:solidFill>
                  <a:srgbClr val="00B050"/>
                </a:solidFill>
              </a:rPr>
              <a:t> </a:t>
            </a:r>
            <a:r>
              <a:rPr lang="tr-TR" i="1" dirty="0" err="1">
                <a:solidFill>
                  <a:srgbClr val="00B050"/>
                </a:solidFill>
              </a:rPr>
              <a:t>Organization</a:t>
            </a:r>
            <a:r>
              <a:rPr lang="tr-TR" i="1" dirty="0">
                <a:solidFill>
                  <a:srgbClr val="00B050"/>
                </a:solidFill>
              </a:rPr>
              <a:t> </a:t>
            </a:r>
            <a:r>
              <a:rPr lang="tr-TR" i="1" dirty="0" err="1">
                <a:solidFill>
                  <a:srgbClr val="00B050"/>
                </a:solidFill>
              </a:rPr>
              <a:t>Regional</a:t>
            </a:r>
            <a:r>
              <a:rPr lang="tr-TR" i="1" dirty="0">
                <a:solidFill>
                  <a:srgbClr val="00B050"/>
                </a:solidFill>
              </a:rPr>
              <a:t> Office </a:t>
            </a:r>
            <a:r>
              <a:rPr lang="tr-TR" i="1" dirty="0" err="1">
                <a:solidFill>
                  <a:srgbClr val="00B050"/>
                </a:solidFill>
              </a:rPr>
              <a:t>for</a:t>
            </a:r>
            <a:r>
              <a:rPr lang="tr-TR" i="1" dirty="0">
                <a:solidFill>
                  <a:srgbClr val="00B050"/>
                </a:solidFill>
              </a:rPr>
              <a:t> </a:t>
            </a:r>
            <a:r>
              <a:rPr lang="tr-TR" i="1" dirty="0" err="1">
                <a:solidFill>
                  <a:srgbClr val="00B050"/>
                </a:solidFill>
              </a:rPr>
              <a:t>Europe</a:t>
            </a:r>
            <a:r>
              <a:rPr lang="tr-TR" i="1" dirty="0">
                <a:solidFill>
                  <a:srgbClr val="00B050"/>
                </a:solidFill>
              </a:rPr>
              <a:t>, </a:t>
            </a:r>
            <a:r>
              <a:rPr lang="tr-TR" i="1" dirty="0" err="1">
                <a:solidFill>
                  <a:srgbClr val="00B050"/>
                </a:solidFill>
              </a:rPr>
              <a:t>Learning</a:t>
            </a:r>
            <a:r>
              <a:rPr lang="tr-TR" i="1" dirty="0">
                <a:solidFill>
                  <a:srgbClr val="00B050"/>
                </a:solidFill>
              </a:rPr>
              <a:t> </a:t>
            </a:r>
            <a:r>
              <a:rPr lang="tr-TR" i="1" dirty="0" err="1">
                <a:solidFill>
                  <a:srgbClr val="00B050"/>
                </a:solidFill>
              </a:rPr>
              <a:t>to</a:t>
            </a:r>
            <a:r>
              <a:rPr lang="tr-TR" i="1" dirty="0">
                <a:solidFill>
                  <a:srgbClr val="00B050"/>
                </a:solidFill>
              </a:rPr>
              <a:t> </a:t>
            </a:r>
            <a:r>
              <a:rPr lang="tr-TR" i="1" dirty="0" err="1">
                <a:solidFill>
                  <a:srgbClr val="00B050"/>
                </a:solidFill>
              </a:rPr>
              <a:t>Work</a:t>
            </a:r>
            <a:r>
              <a:rPr lang="tr-TR" i="1" dirty="0">
                <a:solidFill>
                  <a:srgbClr val="00B050"/>
                </a:solidFill>
              </a:rPr>
              <a:t> </a:t>
            </a:r>
            <a:r>
              <a:rPr lang="tr-TR" i="1" dirty="0" err="1">
                <a:solidFill>
                  <a:srgbClr val="00B050"/>
                </a:solidFill>
              </a:rPr>
              <a:t>for</a:t>
            </a:r>
            <a:r>
              <a:rPr lang="tr-TR" i="1" dirty="0">
                <a:solidFill>
                  <a:srgbClr val="00B050"/>
                </a:solidFill>
              </a:rPr>
              <a:t> </a:t>
            </a:r>
            <a:r>
              <a:rPr lang="tr-TR" i="1" dirty="0" err="1">
                <a:solidFill>
                  <a:srgbClr val="00B050"/>
                </a:solidFill>
              </a:rPr>
              <a:t>Health</a:t>
            </a:r>
            <a:r>
              <a:rPr lang="tr-TR" i="1" dirty="0">
                <a:solidFill>
                  <a:srgbClr val="00B050"/>
                </a:solidFill>
              </a:rPr>
              <a:t> </a:t>
            </a:r>
            <a:r>
              <a:rPr lang="tr-TR" i="1" dirty="0" err="1">
                <a:solidFill>
                  <a:srgbClr val="00B050"/>
                </a:solidFill>
              </a:rPr>
              <a:t>Series</a:t>
            </a:r>
            <a:r>
              <a:rPr lang="tr-TR" i="1" dirty="0">
                <a:solidFill>
                  <a:srgbClr val="00B050"/>
                </a:solidFill>
              </a:rPr>
              <a:t> No. 2, </a:t>
            </a:r>
            <a:r>
              <a:rPr lang="tr-TR" i="1" dirty="0" err="1">
                <a:solidFill>
                  <a:srgbClr val="00B050"/>
                </a:solidFill>
              </a:rPr>
              <a:t>Copenhagen</a:t>
            </a:r>
            <a:r>
              <a:rPr lang="tr-TR" i="1" dirty="0">
                <a:solidFill>
                  <a:srgbClr val="C00000"/>
                </a:solidFill>
              </a:rPr>
              <a:t> </a:t>
            </a:r>
            <a:endParaRPr lang="tr-TR" dirty="0">
              <a:solidFill>
                <a:srgbClr val="C00000"/>
              </a:solidFill>
            </a:endParaRPr>
          </a:p>
          <a:p>
            <a:pPr>
              <a:buNone/>
            </a:pPr>
            <a:endParaRPr lang="tr-TR" i="1" dirty="0"/>
          </a:p>
          <a:p>
            <a:pPr algn="ctr">
              <a:buNone/>
            </a:pPr>
            <a:r>
              <a:rPr lang="tr-TR" i="1" dirty="0"/>
              <a:t>adlı eser temel alınarak hazırlanmıştır.</a:t>
            </a:r>
            <a:endParaRPr lang="tr-TR" dirty="0"/>
          </a:p>
          <a:p>
            <a:pPr>
              <a:buNone/>
            </a:pPr>
            <a:endParaRPr lang="tr-TR" dirty="0"/>
          </a:p>
        </p:txBody>
      </p:sp>
      <p:graphicFrame>
        <p:nvGraphicFramePr>
          <p:cNvPr id="15362" name="Object 2"/>
          <p:cNvGraphicFramePr>
            <a:graphicFrameLocks noGrp="1" noChangeAspect="1"/>
          </p:cNvGraphicFramePr>
          <p:nvPr>
            <p:ph sz="half" idx="1"/>
          </p:nvPr>
        </p:nvGraphicFramePr>
        <p:xfrm>
          <a:off x="839304" y="1600200"/>
          <a:ext cx="3274391" cy="4525963"/>
        </p:xfrm>
        <a:graphic>
          <a:graphicData uri="http://schemas.openxmlformats.org/presentationml/2006/ole">
            <mc:AlternateContent xmlns:mc="http://schemas.openxmlformats.org/markup-compatibility/2006">
              <mc:Choice xmlns:v="urn:schemas-microsoft-com:vml" Requires="v">
                <p:oleObj name="Acrobat Document" r:id="rId2" imgW="3431160" imgH="4741200" progId="AcroExch.Document.DC">
                  <p:embed/>
                </p:oleObj>
              </mc:Choice>
              <mc:Fallback>
                <p:oleObj name="Acrobat Document" r:id="rId2" imgW="3431160" imgH="4741200" progId="AcroExch.Document.DC">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9304" y="1600200"/>
                        <a:ext cx="3274391"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a:t>Her  cevap seçeneği kendi başına anlamlı olmalı ve soru kökünün devamı olarak okunabilmelidir</a:t>
            </a:r>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428596" y="2643182"/>
            <a:ext cx="4040188" cy="3951288"/>
          </a:xfrm>
        </p:spPr>
        <p:txBody>
          <a:bodyPr/>
          <a:lstStyle/>
          <a:p>
            <a:pPr>
              <a:buNone/>
            </a:pPr>
            <a:r>
              <a:rPr lang="tr-TR" dirty="0"/>
              <a:t>Kalça çıkıklarından sonra görülen en önemli komplikasyon,</a:t>
            </a:r>
          </a:p>
          <a:p>
            <a:pPr marL="457200" lvl="0" indent="-457200">
              <a:buFont typeface="+mj-lt"/>
              <a:buAutoNum type="alphaLcPeriod"/>
            </a:pPr>
            <a:r>
              <a:rPr lang="tr-TR" dirty="0" err="1"/>
              <a:t>femur</a:t>
            </a:r>
            <a:r>
              <a:rPr lang="tr-TR" dirty="0"/>
              <a:t> başı nekrozudur</a:t>
            </a:r>
          </a:p>
          <a:p>
            <a:pPr marL="457200" lvl="0" indent="-457200">
              <a:buFont typeface="+mj-lt"/>
              <a:buAutoNum type="alphaLcPeriod"/>
            </a:pPr>
            <a:r>
              <a:rPr lang="tr-TR" dirty="0" err="1"/>
              <a:t>Volkman'ın</a:t>
            </a:r>
            <a:r>
              <a:rPr lang="tr-TR" dirty="0"/>
              <a:t> </a:t>
            </a:r>
            <a:r>
              <a:rPr lang="tr-TR" dirty="0" err="1"/>
              <a:t>iskemik</a:t>
            </a:r>
            <a:r>
              <a:rPr lang="tr-TR" dirty="0"/>
              <a:t> </a:t>
            </a:r>
            <a:r>
              <a:rPr lang="tr-TR" dirty="0" err="1"/>
              <a:t>kontraktürü</a:t>
            </a:r>
            <a:r>
              <a:rPr lang="tr-TR" dirty="0"/>
              <a:t> </a:t>
            </a:r>
            <a:r>
              <a:rPr lang="tr-TR" dirty="0">
                <a:solidFill>
                  <a:srgbClr val="FF0000"/>
                </a:solidFill>
              </a:rPr>
              <a:t>nadirdir </a:t>
            </a:r>
          </a:p>
          <a:p>
            <a:pPr marL="457200" lvl="0" indent="-457200">
              <a:buFont typeface="+mj-lt"/>
              <a:buAutoNum type="alphaLcPeriod"/>
            </a:pPr>
            <a:r>
              <a:rPr lang="tr-TR" dirty="0" err="1"/>
              <a:t>femoral</a:t>
            </a:r>
            <a:r>
              <a:rPr lang="tr-TR" dirty="0"/>
              <a:t> arter yırtılmasıdır</a:t>
            </a:r>
          </a:p>
          <a:p>
            <a:endParaRPr lang="tr-TR" dirty="0"/>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572000" y="2643182"/>
            <a:ext cx="4041775" cy="3951288"/>
          </a:xfrm>
        </p:spPr>
        <p:txBody>
          <a:bodyPr/>
          <a:lstStyle/>
          <a:p>
            <a:pPr>
              <a:buNone/>
            </a:pPr>
            <a:r>
              <a:rPr lang="tr-TR" dirty="0"/>
              <a:t>Kalça çıkıklarından sonra görülen en önemli komplikasyon hangisidir?</a:t>
            </a:r>
          </a:p>
          <a:p>
            <a:pPr marL="457200" indent="-457200">
              <a:buFont typeface="+mj-lt"/>
              <a:buAutoNum type="alphaLcPeriod"/>
            </a:pPr>
            <a:r>
              <a:rPr lang="tr-TR" dirty="0" err="1"/>
              <a:t>femur</a:t>
            </a:r>
            <a:r>
              <a:rPr lang="tr-TR" dirty="0"/>
              <a:t> başı nekrozu</a:t>
            </a:r>
          </a:p>
          <a:p>
            <a:pPr marL="457200" indent="-457200">
              <a:buFont typeface="+mj-lt"/>
              <a:buAutoNum type="alphaLcPeriod"/>
            </a:pPr>
            <a:r>
              <a:rPr lang="tr-TR" dirty="0" err="1"/>
              <a:t>Volkman'ın</a:t>
            </a:r>
            <a:r>
              <a:rPr lang="tr-TR" dirty="0"/>
              <a:t> </a:t>
            </a:r>
            <a:r>
              <a:rPr lang="tr-TR" dirty="0" err="1"/>
              <a:t>iskemik</a:t>
            </a:r>
            <a:r>
              <a:rPr lang="tr-TR" dirty="0"/>
              <a:t> </a:t>
            </a:r>
            <a:r>
              <a:rPr lang="tr-TR" dirty="0" err="1"/>
              <a:t>kontraktürü</a:t>
            </a:r>
            <a:r>
              <a:rPr lang="tr-TR" dirty="0"/>
              <a:t> </a:t>
            </a:r>
          </a:p>
          <a:p>
            <a:pPr marL="457200" indent="-457200">
              <a:buFont typeface="+mj-lt"/>
              <a:buAutoNum type="alphaLcPeriod"/>
            </a:pPr>
            <a:r>
              <a:rPr lang="tr-TR" dirty="0" err="1"/>
              <a:t>femoral</a:t>
            </a:r>
            <a:r>
              <a:rPr lang="tr-TR" dirty="0"/>
              <a:t> arter yırtılması</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a:t>Her  cevap seçeneği kendi başına anlamlı olmalı ve soru kökünün devamı olarak okunabilmelidir</a:t>
            </a:r>
          </a:p>
        </p:txBody>
      </p:sp>
      <p:sp>
        <p:nvSpPr>
          <p:cNvPr id="3" name="2 İçerik Yer Tutucusu"/>
          <p:cNvSpPr>
            <a:spLocks noGrp="1"/>
          </p:cNvSpPr>
          <p:nvPr>
            <p:ph idx="1"/>
          </p:nvPr>
        </p:nvSpPr>
        <p:spPr>
          <a:xfrm>
            <a:off x="428126" y="1429470"/>
            <a:ext cx="8229600" cy="4525963"/>
          </a:xfrm>
        </p:spPr>
        <p:txBody>
          <a:bodyPr>
            <a:normAutofit fontScale="92500" lnSpcReduction="20000"/>
          </a:bodyPr>
          <a:lstStyle/>
          <a:p>
            <a:pPr>
              <a:buNone/>
            </a:pPr>
            <a:r>
              <a:rPr lang="tr-TR" b="1" dirty="0"/>
              <a:t> </a:t>
            </a:r>
            <a:endParaRPr lang="tr-TR" dirty="0"/>
          </a:p>
          <a:p>
            <a:pPr>
              <a:buNone/>
            </a:pPr>
            <a:r>
              <a:rPr lang="tr-TR" b="1" dirty="0">
                <a:solidFill>
                  <a:srgbClr val="FF0000"/>
                </a:solidFill>
              </a:rPr>
              <a:t>YANLIŞ</a:t>
            </a:r>
            <a:endParaRPr lang="tr-TR" dirty="0">
              <a:solidFill>
                <a:srgbClr val="FF0000"/>
              </a:solidFill>
            </a:endParaRPr>
          </a:p>
          <a:p>
            <a:pPr>
              <a:buNone/>
            </a:pPr>
            <a:r>
              <a:rPr lang="tr-TR" b="1" dirty="0"/>
              <a:t> </a:t>
            </a:r>
            <a:r>
              <a:rPr lang="tr-TR" dirty="0"/>
              <a:t> </a:t>
            </a:r>
          </a:p>
          <a:p>
            <a:pPr>
              <a:buNone/>
            </a:pPr>
            <a:r>
              <a:rPr lang="tr-TR" dirty="0"/>
              <a:t>    Türkiye’de erkekler için doğumda beklenen ömür kaç yıldır?</a:t>
            </a:r>
          </a:p>
          <a:p>
            <a:pPr>
              <a:buNone/>
            </a:pPr>
            <a:r>
              <a:rPr lang="tr-TR" dirty="0"/>
              <a:t>               a.</a:t>
            </a:r>
          </a:p>
          <a:p>
            <a:pPr>
              <a:buNone/>
            </a:pPr>
            <a:r>
              <a:rPr lang="tr-TR" dirty="0"/>
              <a:t>               b.</a:t>
            </a:r>
          </a:p>
          <a:p>
            <a:pPr>
              <a:buNone/>
            </a:pPr>
            <a:r>
              <a:rPr lang="tr-TR" dirty="0"/>
              <a:t>               c.</a:t>
            </a:r>
          </a:p>
          <a:p>
            <a:pPr>
              <a:buNone/>
            </a:pPr>
            <a:r>
              <a:rPr lang="tr-TR" dirty="0"/>
              <a:t>               d.</a:t>
            </a:r>
          </a:p>
          <a:p>
            <a:pPr>
              <a:buNone/>
            </a:pPr>
            <a:r>
              <a:rPr lang="tr-TR" dirty="0"/>
              <a:t>               e. </a:t>
            </a:r>
            <a:r>
              <a:rPr lang="tr-TR" dirty="0">
                <a:solidFill>
                  <a:srgbClr val="FF0000"/>
                </a:solidFill>
              </a:rPr>
              <a:t>fikrim yok</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Soru kökünün bir bölümü cevap seçenekleri arasına taşınmamalıdır</a:t>
            </a:r>
          </a:p>
        </p:txBody>
      </p:sp>
      <p:sp>
        <p:nvSpPr>
          <p:cNvPr id="3" name="2 Metin Yer Tutucusu"/>
          <p:cNvSpPr>
            <a:spLocks noGrp="1"/>
          </p:cNvSpPr>
          <p:nvPr>
            <p:ph type="body" idx="1"/>
          </p:nvPr>
        </p:nvSpPr>
        <p:spPr/>
        <p:txBody>
          <a:bodyPr>
            <a:normAutofit/>
          </a:bodyPr>
          <a:lstStyle/>
          <a:p>
            <a:pPr algn="ctr"/>
            <a:r>
              <a:rPr lang="tr-TR" sz="3200" dirty="0">
                <a:solidFill>
                  <a:srgbClr val="FF0000"/>
                </a:solidFill>
              </a:rPr>
              <a:t>Yanlış</a:t>
            </a:r>
          </a:p>
        </p:txBody>
      </p:sp>
      <p:sp>
        <p:nvSpPr>
          <p:cNvPr id="4" name="3 İçerik Yer Tutucusu"/>
          <p:cNvSpPr>
            <a:spLocks noGrp="1"/>
          </p:cNvSpPr>
          <p:nvPr>
            <p:ph sz="half" idx="2"/>
          </p:nvPr>
        </p:nvSpPr>
        <p:spPr>
          <a:xfrm>
            <a:off x="323528" y="2420888"/>
            <a:ext cx="4040188" cy="3951288"/>
          </a:xfrm>
        </p:spPr>
        <p:txBody>
          <a:bodyPr>
            <a:normAutofit/>
          </a:bodyPr>
          <a:lstStyle/>
          <a:p>
            <a:pPr>
              <a:buNone/>
            </a:pPr>
            <a:r>
              <a:rPr lang="tr-TR" sz="3200" i="1" dirty="0">
                <a:solidFill>
                  <a:srgbClr val="FF0000"/>
                </a:solidFill>
              </a:rPr>
              <a:t>Zona </a:t>
            </a:r>
            <a:r>
              <a:rPr lang="tr-TR" sz="3200" i="1" dirty="0" err="1">
                <a:solidFill>
                  <a:srgbClr val="FF0000"/>
                </a:solidFill>
              </a:rPr>
              <a:t>pellucida</a:t>
            </a:r>
            <a:r>
              <a:rPr lang="tr-TR" sz="3200" i="1" dirty="0">
                <a:solidFill>
                  <a:srgbClr val="FF0000"/>
                </a:solidFill>
              </a:rPr>
              <a:t>,</a:t>
            </a:r>
            <a:endParaRPr lang="tr-TR" sz="3200" dirty="0">
              <a:solidFill>
                <a:srgbClr val="FF0000"/>
              </a:solidFill>
            </a:endParaRPr>
          </a:p>
          <a:p>
            <a:pPr marL="457200" indent="-457200">
              <a:buFont typeface="+mj-lt"/>
              <a:buAutoNum type="alphaLcPeriod"/>
            </a:pPr>
            <a:r>
              <a:rPr lang="tr-TR" sz="3200" i="1" dirty="0" err="1"/>
              <a:t>fekondasyondan</a:t>
            </a:r>
            <a:r>
              <a:rPr lang="tr-TR" sz="3200" i="1" dirty="0"/>
              <a:t> sonra</a:t>
            </a:r>
            <a:endParaRPr lang="tr-TR" sz="3200" dirty="0"/>
          </a:p>
          <a:p>
            <a:pPr marL="457200" indent="-457200">
              <a:buFont typeface="+mj-lt"/>
              <a:buAutoNum type="alphaLcPeriod"/>
            </a:pPr>
            <a:r>
              <a:rPr lang="tr-TR" sz="3200" i="1" dirty="0" err="1"/>
              <a:t>implantasyondan</a:t>
            </a:r>
            <a:r>
              <a:rPr lang="tr-TR" sz="3200" i="1" dirty="0"/>
              <a:t> sonra</a:t>
            </a:r>
            <a:endParaRPr lang="tr-TR" sz="3200" dirty="0"/>
          </a:p>
          <a:p>
            <a:pPr marL="457200" indent="-457200">
              <a:buFont typeface="+mj-lt"/>
              <a:buAutoNum type="alphaLcPeriod"/>
            </a:pPr>
            <a:r>
              <a:rPr lang="tr-TR" sz="3200" i="1" dirty="0"/>
              <a:t>morula döneminde </a:t>
            </a:r>
            <a:r>
              <a:rPr lang="tr-TR" sz="3200" i="1" dirty="0">
                <a:solidFill>
                  <a:srgbClr val="FF0000"/>
                </a:solidFill>
              </a:rPr>
              <a:t>kaybolur</a:t>
            </a:r>
            <a:endParaRPr lang="tr-TR" sz="3200" dirty="0">
              <a:solidFill>
                <a:srgbClr val="FF0000"/>
              </a:solidFill>
            </a:endParaRPr>
          </a:p>
        </p:txBody>
      </p:sp>
      <p:sp>
        <p:nvSpPr>
          <p:cNvPr id="5" name="4 Metin Yer Tutucusu"/>
          <p:cNvSpPr>
            <a:spLocks noGrp="1"/>
          </p:cNvSpPr>
          <p:nvPr>
            <p:ph type="body" sz="quarter" idx="3"/>
          </p:nvPr>
        </p:nvSpPr>
        <p:spPr/>
        <p:txBody>
          <a:bodyPr>
            <a:normAutofit/>
          </a:bodyPr>
          <a:lstStyle/>
          <a:p>
            <a:pPr algn="ctr"/>
            <a:r>
              <a:rPr lang="tr-TR" sz="3200" dirty="0"/>
              <a:t>Doğru</a:t>
            </a:r>
          </a:p>
        </p:txBody>
      </p:sp>
      <p:sp>
        <p:nvSpPr>
          <p:cNvPr id="6" name="5 İçerik Yer Tutucusu"/>
          <p:cNvSpPr>
            <a:spLocks noGrp="1"/>
          </p:cNvSpPr>
          <p:nvPr>
            <p:ph sz="quarter" idx="4"/>
          </p:nvPr>
        </p:nvSpPr>
        <p:spPr>
          <a:xfrm>
            <a:off x="4660035" y="2492896"/>
            <a:ext cx="4041775" cy="3951288"/>
          </a:xfrm>
        </p:spPr>
        <p:txBody>
          <a:bodyPr>
            <a:normAutofit/>
          </a:bodyPr>
          <a:lstStyle/>
          <a:p>
            <a:pPr>
              <a:buNone/>
            </a:pPr>
            <a:r>
              <a:rPr lang="tr-TR" sz="3200" i="1" dirty="0"/>
              <a:t>Zona </a:t>
            </a:r>
            <a:r>
              <a:rPr lang="tr-TR" sz="3200" i="1" dirty="0" err="1"/>
              <a:t>pellucida</a:t>
            </a:r>
            <a:r>
              <a:rPr lang="tr-TR" sz="3200" i="1" dirty="0"/>
              <a:t> ne zaman kaybolur ?</a:t>
            </a:r>
            <a:endParaRPr lang="tr-TR" sz="3200" dirty="0"/>
          </a:p>
          <a:p>
            <a:pPr marL="457200" indent="-457200">
              <a:buFont typeface="+mj-lt"/>
              <a:buAutoNum type="alphaLcPeriod"/>
            </a:pPr>
            <a:r>
              <a:rPr lang="tr-TR" sz="3200" i="1" dirty="0" err="1"/>
              <a:t>fekondasyondan</a:t>
            </a:r>
            <a:r>
              <a:rPr lang="tr-TR" sz="3200" i="1" dirty="0"/>
              <a:t> sonra </a:t>
            </a:r>
            <a:endParaRPr lang="tr-TR" sz="3200" dirty="0"/>
          </a:p>
          <a:p>
            <a:pPr marL="457200" indent="-457200">
              <a:buFont typeface="+mj-lt"/>
              <a:buAutoNum type="alphaLcPeriod"/>
            </a:pPr>
            <a:r>
              <a:rPr lang="tr-TR" sz="3200" i="1" dirty="0" err="1"/>
              <a:t>implantasyondan</a:t>
            </a:r>
            <a:r>
              <a:rPr lang="tr-TR" sz="3200" i="1" dirty="0"/>
              <a:t> sonra</a:t>
            </a:r>
            <a:endParaRPr lang="tr-TR" sz="3200" dirty="0"/>
          </a:p>
          <a:p>
            <a:pPr marL="457200" indent="-457200">
              <a:buFont typeface="+mj-lt"/>
              <a:buAutoNum type="alphaLcPeriod"/>
            </a:pPr>
            <a:r>
              <a:rPr lang="tr-TR" sz="3200" i="1" dirty="0"/>
              <a:t>morula döneminde</a:t>
            </a:r>
            <a:endParaRPr lang="tr-TR" sz="3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t>Sorunun kendisi olumsuz ise, seçenekler de olumsuz </a:t>
            </a:r>
            <a:r>
              <a:rPr lang="tr-TR" sz="2800" dirty="0">
                <a:solidFill>
                  <a:srgbClr val="FF0000"/>
                </a:solidFill>
              </a:rPr>
              <a:t>olmamalıdır.</a:t>
            </a:r>
            <a:r>
              <a:rPr lang="tr-TR" sz="2800" dirty="0"/>
              <a:t> </a:t>
            </a:r>
            <a:r>
              <a:rPr lang="tr-TR" sz="2800" dirty="0">
                <a:solidFill>
                  <a:srgbClr val="FF0000"/>
                </a:solidFill>
              </a:rPr>
              <a:t>Çifte olumsuz soruların anlaşılması güçtür</a:t>
            </a:r>
            <a:r>
              <a:rPr lang="tr-TR" sz="2800" dirty="0"/>
              <a:t>. </a:t>
            </a:r>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500034" y="2643182"/>
            <a:ext cx="4040188" cy="3951288"/>
          </a:xfrm>
        </p:spPr>
        <p:txBody>
          <a:bodyPr/>
          <a:lstStyle/>
          <a:p>
            <a:pPr>
              <a:buNone/>
            </a:pPr>
            <a:r>
              <a:rPr lang="tr-TR" dirty="0"/>
              <a:t>Aşağıdakilerden hangisi antibiyotiklerin etkili </a:t>
            </a:r>
            <a:r>
              <a:rPr lang="tr-TR" dirty="0">
                <a:solidFill>
                  <a:srgbClr val="FF0000"/>
                </a:solidFill>
              </a:rPr>
              <a:t>olmamasının</a:t>
            </a:r>
            <a:r>
              <a:rPr lang="tr-TR" dirty="0"/>
              <a:t> nedenlerinden </a:t>
            </a:r>
            <a:r>
              <a:rPr lang="tr-TR" dirty="0">
                <a:solidFill>
                  <a:srgbClr val="FF0000"/>
                </a:solidFill>
              </a:rPr>
              <a:t>değildir</a:t>
            </a:r>
            <a:r>
              <a:rPr lang="tr-TR" dirty="0"/>
              <a:t> ?</a:t>
            </a:r>
          </a:p>
          <a:p>
            <a:pPr>
              <a:buNone/>
            </a:pPr>
            <a:r>
              <a:rPr lang="tr-TR" dirty="0"/>
              <a:t>a.</a:t>
            </a:r>
          </a:p>
          <a:p>
            <a:pPr>
              <a:buNone/>
            </a:pPr>
            <a:r>
              <a:rPr lang="tr-TR" dirty="0"/>
              <a:t>b.</a:t>
            </a:r>
          </a:p>
          <a:p>
            <a:pPr>
              <a:buNone/>
            </a:pPr>
            <a:r>
              <a:rPr lang="tr-TR" dirty="0"/>
              <a:t>c.</a:t>
            </a:r>
          </a:p>
          <a:p>
            <a:pPr>
              <a:buNone/>
            </a:pPr>
            <a:r>
              <a:rPr lang="tr-TR" dirty="0"/>
              <a:t>d. yukarıdakilerden hiçbiri</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714876" y="2714620"/>
            <a:ext cx="4041775" cy="3951288"/>
          </a:xfrm>
        </p:spPr>
        <p:txBody>
          <a:bodyPr/>
          <a:lstStyle/>
          <a:p>
            <a:pPr>
              <a:buNone/>
            </a:pPr>
            <a:r>
              <a:rPr lang="tr-TR" dirty="0"/>
              <a:t>Aşağıdakilerden hangisi antibiyotiklerin etkili </a:t>
            </a:r>
            <a:r>
              <a:rPr lang="tr-TR" i="1" u="sng" dirty="0"/>
              <a:t>olmamasının</a:t>
            </a:r>
            <a:r>
              <a:rPr lang="tr-TR" dirty="0"/>
              <a:t> nedenidir?</a:t>
            </a:r>
          </a:p>
          <a:p>
            <a:pPr>
              <a:buNone/>
            </a:pPr>
            <a:r>
              <a:rPr lang="tr-TR" dirty="0"/>
              <a:t>a.</a:t>
            </a:r>
          </a:p>
          <a:p>
            <a:pPr>
              <a:buNone/>
            </a:pPr>
            <a:r>
              <a:rPr lang="tr-TR" dirty="0"/>
              <a:t>b.</a:t>
            </a:r>
          </a:p>
          <a:p>
            <a:pPr>
              <a:buNone/>
            </a:pPr>
            <a:r>
              <a:rPr lang="tr-TR" dirty="0"/>
              <a:t>c.</a:t>
            </a:r>
          </a:p>
          <a:p>
            <a:pPr>
              <a:buNone/>
            </a:pPr>
            <a:r>
              <a:rPr lang="tr-TR" dirty="0"/>
              <a:t>d. yukarıdakilerden hepsi</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Metin Yer Tutucusu"/>
          <p:cNvSpPr>
            <a:spLocks noGrp="1"/>
          </p:cNvSpPr>
          <p:nvPr>
            <p:ph type="body" idx="1"/>
          </p:nvPr>
        </p:nvSpPr>
        <p:spPr/>
        <p:txBody>
          <a:bodyPr>
            <a:normAutofit/>
          </a:bodyPr>
          <a:lstStyle/>
          <a:p>
            <a:pPr algn="ctr"/>
            <a:r>
              <a:rPr lang="tr-TR" sz="3200" dirty="0">
                <a:solidFill>
                  <a:srgbClr val="FF0000"/>
                </a:solidFill>
              </a:rPr>
              <a:t>Yanlış</a:t>
            </a:r>
          </a:p>
        </p:txBody>
      </p:sp>
      <p:sp>
        <p:nvSpPr>
          <p:cNvPr id="4" name="3 İçerik Yer Tutucusu"/>
          <p:cNvSpPr>
            <a:spLocks noGrp="1"/>
          </p:cNvSpPr>
          <p:nvPr>
            <p:ph sz="half" idx="2"/>
          </p:nvPr>
        </p:nvSpPr>
        <p:spPr>
          <a:xfrm>
            <a:off x="428596" y="2643182"/>
            <a:ext cx="4287420" cy="3951288"/>
          </a:xfrm>
        </p:spPr>
        <p:txBody>
          <a:bodyPr>
            <a:normAutofit/>
          </a:bodyPr>
          <a:lstStyle/>
          <a:p>
            <a:r>
              <a:rPr lang="tr-TR" sz="3200" dirty="0"/>
              <a:t>Aşağıdakilerden hangisi baş ağrısının nedenlerinden </a:t>
            </a:r>
            <a:r>
              <a:rPr lang="tr-TR" sz="3200" dirty="0">
                <a:solidFill>
                  <a:srgbClr val="FF0000"/>
                </a:solidFill>
              </a:rPr>
              <a:t>değildir</a:t>
            </a:r>
            <a:r>
              <a:rPr lang="tr-TR" sz="3200" dirty="0"/>
              <a:t>? (</a:t>
            </a:r>
            <a:r>
              <a:rPr lang="tr-TR" sz="3200" u="sng" dirty="0">
                <a:solidFill>
                  <a:srgbClr val="FF0000"/>
                </a:solidFill>
              </a:rPr>
              <a:t>Yanlışı işaretleyiniz</a:t>
            </a:r>
            <a:r>
              <a:rPr lang="tr-TR" sz="3200" dirty="0"/>
              <a:t>)</a:t>
            </a:r>
          </a:p>
        </p:txBody>
      </p:sp>
      <p:sp>
        <p:nvSpPr>
          <p:cNvPr id="5" name="4 Metin Yer Tutucusu"/>
          <p:cNvSpPr>
            <a:spLocks noGrp="1"/>
          </p:cNvSpPr>
          <p:nvPr>
            <p:ph type="body" sz="quarter" idx="3"/>
          </p:nvPr>
        </p:nvSpPr>
        <p:spPr/>
        <p:txBody>
          <a:bodyPr>
            <a:normAutofit/>
          </a:bodyPr>
          <a:lstStyle/>
          <a:p>
            <a:pPr algn="ctr"/>
            <a:r>
              <a:rPr lang="tr-TR" sz="3200" dirty="0"/>
              <a:t>Doğru</a:t>
            </a:r>
          </a:p>
        </p:txBody>
      </p:sp>
      <p:sp>
        <p:nvSpPr>
          <p:cNvPr id="6" name="5 İçerik Yer Tutucusu"/>
          <p:cNvSpPr>
            <a:spLocks noGrp="1"/>
          </p:cNvSpPr>
          <p:nvPr>
            <p:ph sz="quarter" idx="4"/>
          </p:nvPr>
        </p:nvSpPr>
        <p:spPr>
          <a:xfrm>
            <a:off x="4643438" y="2643182"/>
            <a:ext cx="4041775" cy="3951288"/>
          </a:xfrm>
        </p:spPr>
        <p:txBody>
          <a:bodyPr>
            <a:normAutofit/>
          </a:bodyPr>
          <a:lstStyle/>
          <a:p>
            <a:r>
              <a:rPr lang="tr-TR" sz="3200" dirty="0"/>
              <a:t>Aşağıdakilerden hangisi baş ağrısı nedenlerindendir?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600" dirty="0"/>
              <a:t>Soru, sınavdaki diğer sorulardan daha uzun ve zaman alıcı olmamalıdır.</a:t>
            </a:r>
            <a:br>
              <a:rPr lang="tr-TR" dirty="0"/>
            </a:br>
            <a:endParaRPr lang="tr-TR" dirty="0"/>
          </a:p>
        </p:txBody>
      </p:sp>
      <p:sp>
        <p:nvSpPr>
          <p:cNvPr id="3" name="2 İçerik Yer Tutucusu"/>
          <p:cNvSpPr>
            <a:spLocks noGrp="1"/>
          </p:cNvSpPr>
          <p:nvPr>
            <p:ph idx="1"/>
          </p:nvPr>
        </p:nvSpPr>
        <p:spPr>
          <a:xfrm>
            <a:off x="457200" y="1285860"/>
            <a:ext cx="8229600" cy="5357850"/>
          </a:xfrm>
        </p:spPr>
        <p:txBody>
          <a:bodyPr>
            <a:normAutofit fontScale="47500" lnSpcReduction="20000"/>
          </a:bodyPr>
          <a:lstStyle/>
          <a:p>
            <a:pPr algn="ctr">
              <a:buNone/>
            </a:pPr>
            <a:r>
              <a:rPr lang="tr-TR" b="1" dirty="0">
                <a:solidFill>
                  <a:srgbClr val="FF0000"/>
                </a:solidFill>
              </a:rPr>
              <a:t>YANLIŞ</a:t>
            </a:r>
            <a:endParaRPr lang="tr-TR" dirty="0">
              <a:solidFill>
                <a:srgbClr val="FF0000"/>
              </a:solidFill>
            </a:endParaRPr>
          </a:p>
          <a:p>
            <a:pPr>
              <a:buNone/>
            </a:pPr>
            <a:r>
              <a:rPr lang="tr-TR" dirty="0"/>
              <a:t> </a:t>
            </a:r>
          </a:p>
          <a:p>
            <a:pPr marL="514350" indent="-514350">
              <a:buNone/>
            </a:pPr>
            <a:r>
              <a:rPr lang="tr-TR" b="1" dirty="0"/>
              <a:t>Yoksulluk, nüfus ve çevre sarmalı, yoksulluk-nüfus arasındaki ilişkide	:</a:t>
            </a:r>
          </a:p>
          <a:p>
            <a:pPr marL="514350" lvl="0" indent="-514350">
              <a:buFont typeface="+mj-lt"/>
              <a:buAutoNum type="alphaLcPeriod"/>
            </a:pPr>
            <a:r>
              <a:rPr lang="tr-TR" b="1" dirty="0"/>
              <a:t>Yüksek çocuk ölüm oranları, ana-babaları daha çok çocuk yaparak kayıpları telafi etmeye ve aileyi garanti altına almaya yöneltiyor.</a:t>
            </a:r>
          </a:p>
          <a:p>
            <a:pPr marL="514350" lvl="0" indent="-514350">
              <a:buFont typeface="+mj-lt"/>
              <a:buAutoNum type="alphaLcPeriod"/>
            </a:pPr>
            <a:r>
              <a:rPr lang="tr-TR" b="1" dirty="0"/>
              <a:t>Kadınların düşük statüsü ve bu durumun genellikle yoksullukla beraber olması, kadınların eğitimsizliğine yol açıyor ve böylece kadınlar doğurganlıklarını kontrol altına alamıyorlar.</a:t>
            </a:r>
          </a:p>
          <a:p>
            <a:pPr marL="514350" lvl="0" indent="-514350">
              <a:buFont typeface="+mj-lt"/>
              <a:buAutoNum type="alphaLcPeriod"/>
            </a:pPr>
            <a:r>
              <a:rPr lang="tr-TR" b="1" dirty="0"/>
              <a:t>Geleceğe güvensizlik ve güç koşullar insanları aile planlaması dâhil her türlü planlamayı yapmasına neden oluyor.</a:t>
            </a:r>
          </a:p>
          <a:p>
            <a:pPr marL="514350" lvl="0" indent="-514350">
              <a:buFont typeface="+mj-lt"/>
              <a:buAutoNum type="alphaLcPeriod"/>
            </a:pPr>
            <a:r>
              <a:rPr lang="tr-TR" b="1" dirty="0"/>
              <a:t>Hastalık ve yaşlılıkta bakacak kimsem olsun endişesi, çok çocuklu olmayı çekici kılıyor.</a:t>
            </a:r>
          </a:p>
          <a:p>
            <a:pPr marL="514350" lvl="0" indent="-514350">
              <a:buFont typeface="+mj-lt"/>
              <a:buAutoNum type="alphaLcPeriod"/>
            </a:pPr>
            <a:r>
              <a:rPr lang="tr-TR" b="1" dirty="0"/>
              <a:t>Evde akarsu ve yakacak olmaması, ayrıca ev işlerini kolaylaştıran gereçlerin yokluğu evde ve tarlada çocuk emeğine olan ihtiyacı arttırıyor.</a:t>
            </a:r>
          </a:p>
          <a:p>
            <a:pPr>
              <a:buNone/>
            </a:pPr>
            <a:r>
              <a:rPr lang="tr-TR" b="1" dirty="0">
                <a:solidFill>
                  <a:srgbClr val="FF0000"/>
                </a:solidFill>
              </a:rPr>
              <a:t>Cümlelerinden hangileri doğrudur?</a:t>
            </a:r>
          </a:p>
          <a:p>
            <a:pPr marL="514350" lvl="0" indent="-514350">
              <a:buFont typeface="+mj-lt"/>
              <a:buAutoNum type="alphaLcPeriod"/>
            </a:pPr>
            <a:r>
              <a:rPr lang="tr-TR" b="1" dirty="0">
                <a:solidFill>
                  <a:srgbClr val="FF0000"/>
                </a:solidFill>
              </a:rPr>
              <a:t>yalnızca birinci cümle doğru</a:t>
            </a:r>
          </a:p>
          <a:p>
            <a:pPr marL="514350" lvl="0" indent="-514350">
              <a:buFont typeface="+mj-lt"/>
              <a:buAutoNum type="alphaLcPeriod"/>
            </a:pPr>
            <a:r>
              <a:rPr lang="tr-TR" b="1" dirty="0">
                <a:solidFill>
                  <a:srgbClr val="FF0000"/>
                </a:solidFill>
              </a:rPr>
              <a:t>birinci ve ikinci cümleler doğru</a:t>
            </a:r>
          </a:p>
          <a:p>
            <a:pPr marL="514350" lvl="0" indent="-514350">
              <a:buFont typeface="+mj-lt"/>
              <a:buAutoNum type="alphaLcPeriod"/>
            </a:pPr>
            <a:r>
              <a:rPr lang="tr-TR" b="1" dirty="0">
                <a:solidFill>
                  <a:srgbClr val="FF0000"/>
                </a:solidFill>
              </a:rPr>
              <a:t> ikinci ve üçüncü </a:t>
            </a:r>
            <a:r>
              <a:rPr lang="tr-TR" b="1" dirty="0" err="1">
                <a:solidFill>
                  <a:srgbClr val="FF0000"/>
                </a:solidFill>
              </a:rPr>
              <a:t>candeler</a:t>
            </a:r>
            <a:r>
              <a:rPr lang="tr-TR" b="1" dirty="0">
                <a:solidFill>
                  <a:srgbClr val="FF0000"/>
                </a:solidFill>
              </a:rPr>
              <a:t> doğru</a:t>
            </a:r>
          </a:p>
          <a:p>
            <a:pPr marL="514350" lvl="0" indent="-514350">
              <a:buFont typeface="+mj-lt"/>
              <a:buAutoNum type="alphaLcPeriod"/>
            </a:pPr>
            <a:r>
              <a:rPr lang="tr-TR" b="1" dirty="0">
                <a:solidFill>
                  <a:srgbClr val="FF0000"/>
                </a:solidFill>
              </a:rPr>
              <a:t>ikinci ve dördüncü cümleler doğru</a:t>
            </a:r>
          </a:p>
          <a:p>
            <a:pPr marL="514350" lvl="0" indent="-514350">
              <a:buFont typeface="+mj-lt"/>
              <a:buAutoNum type="alphaLcPeriod"/>
            </a:pPr>
            <a:r>
              <a:rPr lang="tr-TR" b="1" dirty="0">
                <a:solidFill>
                  <a:srgbClr val="FF0000"/>
                </a:solidFill>
              </a:rPr>
              <a:t>üçüncü ve dördüncü cümleler doğru</a:t>
            </a:r>
          </a:p>
          <a:p>
            <a:pPr marL="514350" lvl="0" indent="-514350">
              <a:buFont typeface="+mj-lt"/>
              <a:buAutoNum type="alphaLcPeriod"/>
            </a:pPr>
            <a:r>
              <a:rPr lang="tr-TR" b="1" dirty="0">
                <a:solidFill>
                  <a:srgbClr val="FF0000"/>
                </a:solidFill>
              </a:rPr>
              <a:t>birinci, ikinci ve üçüncü cümleler doğru</a:t>
            </a:r>
          </a:p>
          <a:p>
            <a:pPr marL="514350" lvl="0" indent="-514350">
              <a:buFont typeface="+mj-lt"/>
              <a:buAutoNum type="alphaLcPeriod"/>
            </a:pPr>
            <a:r>
              <a:rPr lang="tr-TR" b="1" dirty="0">
                <a:solidFill>
                  <a:srgbClr val="FF0000"/>
                </a:solidFill>
              </a:rPr>
              <a:t>ikinci, üçüncü  ve dördüncü cümleler doğru </a:t>
            </a:r>
          </a:p>
          <a:p>
            <a:pPr marL="514350" lvl="0" indent="-514350">
              <a:buFont typeface="+mj-lt"/>
              <a:buAutoNum type="alphaLcPeriod"/>
            </a:pPr>
            <a:r>
              <a:rPr lang="tr-TR" b="1" dirty="0">
                <a:solidFill>
                  <a:srgbClr val="FF0000"/>
                </a:solidFill>
              </a:rPr>
              <a:t>hepsi doğru</a:t>
            </a:r>
          </a:p>
          <a:p>
            <a:pPr marL="514350" lvl="0" indent="-514350">
              <a:buFont typeface="+mj-lt"/>
              <a:buAutoNum type="alphaLcPeriod"/>
            </a:pPr>
            <a:r>
              <a:rPr lang="tr-TR" b="1" dirty="0">
                <a:solidFill>
                  <a:srgbClr val="FF0000"/>
                </a:solidFill>
              </a:rPr>
              <a:t>hepsi yanlış</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lvl="1" algn="ctr" rtl="0">
              <a:spcBef>
                <a:spcPct val="0"/>
              </a:spcBef>
            </a:pPr>
            <a:r>
              <a:rPr lang="tr-TR" sz="2800" dirty="0"/>
              <a:t>Akıl karıştırıcı ve herkes tarafından aynı şekilde anlaşılmayan sözcüklerden kaçınılmalıdır.</a:t>
            </a:r>
            <a:br>
              <a:rPr lang="tr-TR" sz="2800" dirty="0"/>
            </a:br>
            <a:endParaRPr lang="tr-TR" sz="2800" dirty="0"/>
          </a:p>
        </p:txBody>
      </p:sp>
      <p:sp>
        <p:nvSpPr>
          <p:cNvPr id="3" name="2 İçerik Yer Tutucusu"/>
          <p:cNvSpPr>
            <a:spLocks noGrp="1"/>
          </p:cNvSpPr>
          <p:nvPr>
            <p:ph idx="1"/>
          </p:nvPr>
        </p:nvSpPr>
        <p:spPr>
          <a:xfrm>
            <a:off x="571472" y="2071678"/>
            <a:ext cx="8229600" cy="4525963"/>
          </a:xfrm>
        </p:spPr>
        <p:txBody>
          <a:bodyPr/>
          <a:lstStyle/>
          <a:p>
            <a:pPr>
              <a:buNone/>
            </a:pPr>
            <a:r>
              <a:rPr lang="tr-TR" dirty="0" err="1"/>
              <a:t>Hodgkin</a:t>
            </a:r>
            <a:r>
              <a:rPr lang="tr-TR" dirty="0"/>
              <a:t> hastalığında ateş,</a:t>
            </a:r>
          </a:p>
          <a:p>
            <a:pPr marL="1314450" lvl="2" indent="-514350">
              <a:buFont typeface="+mj-lt"/>
              <a:buAutoNum type="alphaLcPeriod"/>
            </a:pPr>
            <a:r>
              <a:rPr lang="tr-TR" dirty="0"/>
              <a:t>sıktır</a:t>
            </a:r>
          </a:p>
          <a:p>
            <a:pPr marL="1314450" lvl="2" indent="-514350">
              <a:buFont typeface="+mj-lt"/>
              <a:buAutoNum type="alphaLcPeriod"/>
            </a:pPr>
            <a:r>
              <a:rPr lang="tr-TR" dirty="0"/>
              <a:t>çok sık değildir</a:t>
            </a:r>
          </a:p>
          <a:p>
            <a:pPr marL="1314450" lvl="2" indent="-514350">
              <a:buFont typeface="+mj-lt"/>
              <a:buAutoNum type="alphaLcPeriod"/>
            </a:pPr>
            <a:r>
              <a:rPr lang="tr-TR" dirty="0"/>
              <a:t>olabilir</a:t>
            </a:r>
          </a:p>
          <a:p>
            <a:pPr marL="1314450" lvl="2" indent="-514350">
              <a:buFont typeface="+mj-lt"/>
              <a:buAutoNum type="alphaLcPeriod"/>
            </a:pPr>
            <a:r>
              <a:rPr lang="tr-TR" dirty="0"/>
              <a:t>nadirdir</a:t>
            </a:r>
          </a:p>
          <a:p>
            <a:pPr marL="1314450" lvl="2" indent="-514350">
              <a:buFont typeface="+mj-lt"/>
              <a:buAutoNum type="alphaLcPeriod"/>
            </a:pPr>
            <a:r>
              <a:rPr lang="tr-TR" dirty="0"/>
              <a:t>olağandır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200" dirty="0">
                <a:solidFill>
                  <a:srgbClr val="FF0000"/>
                </a:solidFill>
              </a:rPr>
              <a:t>Tıpta birçok şey kesin değildir</a:t>
            </a:r>
            <a:r>
              <a:rPr lang="tr-TR" sz="3200" dirty="0"/>
              <a:t>. O nedenle, “her zaman”, “hiçbir zaman”, “asla”, “kesinlikle” gibi sözcükleri kullanırken dikkatli olmak gerekir.</a:t>
            </a:r>
          </a:p>
        </p:txBody>
      </p:sp>
      <p:sp>
        <p:nvSpPr>
          <p:cNvPr id="3" name="2 Metin Yer Tutucusu"/>
          <p:cNvSpPr>
            <a:spLocks noGrp="1"/>
          </p:cNvSpPr>
          <p:nvPr>
            <p:ph type="body" idx="1"/>
          </p:nvPr>
        </p:nvSpPr>
        <p:spPr>
          <a:xfrm>
            <a:off x="428596" y="1928802"/>
            <a:ext cx="4040188" cy="639762"/>
          </a:xfrm>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285720" y="2906712"/>
            <a:ext cx="4183064" cy="3951288"/>
          </a:xfrm>
        </p:spPr>
        <p:txBody>
          <a:bodyPr/>
          <a:lstStyle/>
          <a:p>
            <a:pPr>
              <a:buNone/>
            </a:pPr>
            <a:r>
              <a:rPr lang="tr-TR" i="1" dirty="0" err="1"/>
              <a:t>Scafoid</a:t>
            </a:r>
            <a:r>
              <a:rPr lang="tr-TR" i="1" dirty="0"/>
              <a:t> kemiği kırığının en önemli komplikasyonu nedir ?</a:t>
            </a:r>
            <a:endParaRPr lang="tr-TR" dirty="0"/>
          </a:p>
          <a:p>
            <a:pPr>
              <a:buNone/>
            </a:pPr>
            <a:r>
              <a:rPr lang="tr-TR" i="1" dirty="0"/>
              <a:t>a. </a:t>
            </a:r>
            <a:endParaRPr lang="tr-TR" dirty="0"/>
          </a:p>
          <a:p>
            <a:pPr>
              <a:buNone/>
            </a:pPr>
            <a:r>
              <a:rPr lang="tr-TR" i="1" dirty="0"/>
              <a:t>b.</a:t>
            </a:r>
            <a:endParaRPr lang="tr-TR" dirty="0"/>
          </a:p>
          <a:p>
            <a:pPr>
              <a:buNone/>
            </a:pPr>
            <a:r>
              <a:rPr lang="tr-TR" i="1" dirty="0"/>
              <a:t>c.</a:t>
            </a:r>
            <a:endParaRPr lang="tr-TR" dirty="0"/>
          </a:p>
          <a:p>
            <a:pPr>
              <a:buNone/>
            </a:pPr>
            <a:r>
              <a:rPr lang="tr-TR" i="1" dirty="0"/>
              <a:t>d. hiçbir zaman komplikasyon olmaz</a:t>
            </a:r>
            <a:endParaRPr lang="tr-TR" dirty="0"/>
          </a:p>
        </p:txBody>
      </p:sp>
      <p:sp>
        <p:nvSpPr>
          <p:cNvPr id="5" name="4 Metin Yer Tutucusu"/>
          <p:cNvSpPr>
            <a:spLocks noGrp="1"/>
          </p:cNvSpPr>
          <p:nvPr>
            <p:ph type="body" sz="quarter" idx="3"/>
          </p:nvPr>
        </p:nvSpPr>
        <p:spPr>
          <a:xfrm>
            <a:off x="4714876" y="1928802"/>
            <a:ext cx="4041775" cy="639762"/>
          </a:xfrm>
        </p:spPr>
        <p:txBody>
          <a:bodyPr/>
          <a:lstStyle/>
          <a:p>
            <a:pPr algn="ctr"/>
            <a:r>
              <a:rPr lang="tr-TR" dirty="0"/>
              <a:t>Doğru</a:t>
            </a:r>
          </a:p>
        </p:txBody>
      </p:sp>
      <p:sp>
        <p:nvSpPr>
          <p:cNvPr id="6" name="5 İçerik Yer Tutucusu"/>
          <p:cNvSpPr>
            <a:spLocks noGrp="1"/>
          </p:cNvSpPr>
          <p:nvPr>
            <p:ph sz="quarter" idx="4"/>
          </p:nvPr>
        </p:nvSpPr>
        <p:spPr>
          <a:xfrm>
            <a:off x="4643438" y="2906712"/>
            <a:ext cx="4286280" cy="3951288"/>
          </a:xfrm>
        </p:spPr>
        <p:txBody>
          <a:bodyPr/>
          <a:lstStyle/>
          <a:p>
            <a:pPr>
              <a:buNone/>
            </a:pPr>
            <a:r>
              <a:rPr lang="tr-TR" i="1" dirty="0" err="1"/>
              <a:t>Scafoid</a:t>
            </a:r>
            <a:r>
              <a:rPr lang="tr-TR" i="1" dirty="0"/>
              <a:t> kemiği kırığının en önemli komplikasyonu nedir ?  </a:t>
            </a:r>
            <a:endParaRPr lang="tr-TR" dirty="0"/>
          </a:p>
          <a:p>
            <a:pPr>
              <a:buNone/>
            </a:pPr>
            <a:r>
              <a:rPr lang="tr-TR" i="1" dirty="0"/>
              <a:t>a.</a:t>
            </a:r>
            <a:endParaRPr lang="tr-TR" dirty="0"/>
          </a:p>
          <a:p>
            <a:pPr>
              <a:buNone/>
            </a:pPr>
            <a:r>
              <a:rPr lang="tr-TR" i="1" dirty="0"/>
              <a:t>b.</a:t>
            </a:r>
            <a:endParaRPr lang="tr-TR" dirty="0"/>
          </a:p>
          <a:p>
            <a:pPr>
              <a:buNone/>
            </a:pPr>
            <a:r>
              <a:rPr lang="tr-TR" i="1" dirty="0"/>
              <a:t>c.</a:t>
            </a:r>
            <a:endParaRPr lang="tr-TR" dirty="0"/>
          </a:p>
          <a:p>
            <a:pPr>
              <a:buNone/>
            </a:pPr>
            <a:r>
              <a:rPr lang="tr-TR" i="1" dirty="0"/>
              <a:t>d komplikasyon çok nadirdir</a:t>
            </a:r>
            <a:endParaRPr lang="tr-TR" dirty="0"/>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İyi bilinen ve bütün dünyada kabul edilen doğru isimler kullanılmalıdır.</a:t>
            </a:r>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428596" y="2643182"/>
            <a:ext cx="4040188" cy="3951288"/>
          </a:xfrm>
        </p:spPr>
        <p:txBody>
          <a:bodyPr/>
          <a:lstStyle/>
          <a:p>
            <a:pPr>
              <a:buNone/>
            </a:pPr>
            <a:r>
              <a:rPr lang="tr-TR" dirty="0" err="1"/>
              <a:t>Fallot</a:t>
            </a:r>
            <a:r>
              <a:rPr lang="tr-TR" dirty="0"/>
              <a:t> </a:t>
            </a:r>
            <a:r>
              <a:rPr lang="tr-TR" dirty="0" err="1"/>
              <a:t>tetralojisinin</a:t>
            </a:r>
            <a:r>
              <a:rPr lang="tr-TR" dirty="0"/>
              <a:t> 6 yaşından sonraki cerrahi tedavisinde en uygun teknik hangisidir ?</a:t>
            </a:r>
          </a:p>
          <a:p>
            <a:pPr>
              <a:buNone/>
            </a:pPr>
            <a:r>
              <a:rPr lang="tr-TR" dirty="0"/>
              <a:t>a. </a:t>
            </a:r>
            <a:r>
              <a:rPr lang="tr-TR" dirty="0" err="1"/>
              <a:t>Potts</a:t>
            </a:r>
            <a:endParaRPr lang="tr-TR" dirty="0"/>
          </a:p>
          <a:p>
            <a:pPr>
              <a:buNone/>
            </a:pPr>
            <a:r>
              <a:rPr lang="tr-TR" dirty="0"/>
              <a:t>b. </a:t>
            </a:r>
            <a:r>
              <a:rPr lang="tr-TR" dirty="0" err="1"/>
              <a:t>Blalock</a:t>
            </a:r>
            <a:r>
              <a:rPr lang="tr-TR" dirty="0"/>
              <a:t>-</a:t>
            </a:r>
            <a:r>
              <a:rPr lang="tr-TR" dirty="0" err="1"/>
              <a:t>Tausing</a:t>
            </a:r>
            <a:r>
              <a:rPr lang="tr-TR" dirty="0"/>
              <a:t> </a:t>
            </a:r>
          </a:p>
          <a:p>
            <a:pPr>
              <a:buNone/>
            </a:pPr>
            <a:r>
              <a:rPr lang="tr-TR" dirty="0"/>
              <a:t>c. </a:t>
            </a:r>
            <a:r>
              <a:rPr lang="tr-TR" dirty="0" err="1"/>
              <a:t>Lillehei</a:t>
            </a:r>
            <a:endParaRPr lang="tr-TR" dirty="0"/>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643438" y="2643182"/>
            <a:ext cx="4041775" cy="3951288"/>
          </a:xfrm>
        </p:spPr>
        <p:txBody>
          <a:bodyPr>
            <a:normAutofit/>
          </a:bodyPr>
          <a:lstStyle/>
          <a:p>
            <a:pPr>
              <a:buNone/>
            </a:pPr>
            <a:r>
              <a:rPr lang="tr-TR" dirty="0" err="1"/>
              <a:t>Follot</a:t>
            </a:r>
            <a:r>
              <a:rPr lang="tr-TR" dirty="0"/>
              <a:t> </a:t>
            </a:r>
            <a:r>
              <a:rPr lang="tr-TR" dirty="0" err="1"/>
              <a:t>tetralojisinin</a:t>
            </a:r>
            <a:r>
              <a:rPr lang="tr-TR" dirty="0"/>
              <a:t> 6 yaşından sonraki cerrahi tedavisinde en uygun teknik hangisidir ?</a:t>
            </a:r>
          </a:p>
          <a:p>
            <a:pPr>
              <a:buNone/>
            </a:pPr>
            <a:r>
              <a:rPr lang="tr-TR" dirty="0"/>
              <a:t>a  </a:t>
            </a:r>
            <a:r>
              <a:rPr lang="tr-TR" dirty="0" err="1"/>
              <a:t>pulmoaortik</a:t>
            </a:r>
            <a:r>
              <a:rPr lang="tr-TR" dirty="0"/>
              <a:t> </a:t>
            </a:r>
            <a:r>
              <a:rPr lang="tr-TR" dirty="0" err="1"/>
              <a:t>anostomoz</a:t>
            </a:r>
            <a:r>
              <a:rPr lang="tr-TR" dirty="0"/>
              <a:t> (</a:t>
            </a:r>
            <a:r>
              <a:rPr lang="tr-TR" dirty="0" err="1"/>
              <a:t>Potts</a:t>
            </a:r>
            <a:r>
              <a:rPr lang="tr-TR" dirty="0"/>
              <a:t>)</a:t>
            </a:r>
          </a:p>
          <a:p>
            <a:pPr>
              <a:buNone/>
            </a:pPr>
            <a:r>
              <a:rPr lang="tr-TR" dirty="0"/>
              <a:t>b. </a:t>
            </a:r>
            <a:r>
              <a:rPr lang="tr-TR" dirty="0" err="1"/>
              <a:t>pulmocarotid</a:t>
            </a:r>
            <a:r>
              <a:rPr lang="tr-TR" dirty="0"/>
              <a:t> </a:t>
            </a:r>
            <a:r>
              <a:rPr lang="tr-TR" dirty="0" err="1"/>
              <a:t>anostomoz</a:t>
            </a:r>
            <a:r>
              <a:rPr lang="tr-TR" dirty="0"/>
              <a:t> (</a:t>
            </a:r>
            <a:r>
              <a:rPr lang="tr-TR" dirty="0" err="1"/>
              <a:t>Blalock</a:t>
            </a:r>
            <a:r>
              <a:rPr lang="tr-TR" dirty="0"/>
              <a:t>-</a:t>
            </a:r>
            <a:r>
              <a:rPr lang="tr-TR" dirty="0" err="1"/>
              <a:t>Tausing</a:t>
            </a:r>
            <a:r>
              <a:rPr lang="tr-TR" dirty="0"/>
              <a:t>)</a:t>
            </a:r>
          </a:p>
          <a:p>
            <a:pPr>
              <a:buNone/>
            </a:pPr>
            <a:r>
              <a:rPr lang="tr-TR" dirty="0"/>
              <a:t>c. mitral halkanın gerilmesi (</a:t>
            </a:r>
            <a:r>
              <a:rPr lang="tr-TR" dirty="0" err="1"/>
              <a:t>Lillehei</a:t>
            </a:r>
            <a:r>
              <a:rPr lang="tr-TR" dirty="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a:t>Bütün dünyada kullanılmayan kısaltmalar kullanılmamalıdır; kısaltmalar uydurulmamalıdır.</a:t>
            </a:r>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428596" y="2643182"/>
            <a:ext cx="4040188" cy="3951288"/>
          </a:xfrm>
        </p:spPr>
        <p:txBody>
          <a:bodyPr/>
          <a:lstStyle/>
          <a:p>
            <a:pPr>
              <a:buNone/>
            </a:pPr>
            <a:r>
              <a:rPr lang="tr-TR" dirty="0">
                <a:solidFill>
                  <a:srgbClr val="FF0000"/>
                </a:solidFill>
              </a:rPr>
              <a:t>RY</a:t>
            </a:r>
            <a:r>
              <a:rPr lang="tr-TR" dirty="0"/>
              <a:t> bulunan bir hastada şu belirtiler görülür:</a:t>
            </a:r>
          </a:p>
          <a:p>
            <a:pPr marL="457200" lvl="0" indent="-457200">
              <a:buFont typeface="+mj-lt"/>
              <a:buAutoNum type="alphaLcPeriod"/>
            </a:pPr>
            <a:r>
              <a:rPr lang="tr-TR" dirty="0"/>
              <a:t>hipertansiyon</a:t>
            </a:r>
          </a:p>
          <a:p>
            <a:pPr marL="457200" lvl="0" indent="-457200">
              <a:buFont typeface="+mj-lt"/>
              <a:buAutoNum type="alphaLcPeriod"/>
            </a:pPr>
            <a:r>
              <a:rPr lang="tr-TR" dirty="0" err="1"/>
              <a:t>siyanoz</a:t>
            </a:r>
            <a:endParaRPr lang="tr-TR" dirty="0"/>
          </a:p>
          <a:p>
            <a:pPr marL="457200" lvl="0" indent="-457200">
              <a:buFont typeface="+mj-lt"/>
              <a:buAutoNum type="alphaLcPeriod"/>
            </a:pPr>
            <a:r>
              <a:rPr lang="tr-TR" dirty="0"/>
              <a:t>ödem</a:t>
            </a:r>
          </a:p>
          <a:p>
            <a:pPr marL="457200" indent="-457200">
              <a:buFont typeface="+mj-lt"/>
              <a:buAutoNum type="alphaLcPeriod"/>
            </a:pPr>
            <a:r>
              <a:rPr lang="tr-TR" dirty="0"/>
              <a:t>öksürük</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643438" y="2643182"/>
            <a:ext cx="4041775" cy="3951288"/>
          </a:xfrm>
        </p:spPr>
        <p:txBody>
          <a:bodyPr/>
          <a:lstStyle/>
          <a:p>
            <a:pPr>
              <a:buNone/>
            </a:pPr>
            <a:r>
              <a:rPr lang="tr-TR" dirty="0" err="1">
                <a:solidFill>
                  <a:srgbClr val="FF0000"/>
                </a:solidFill>
              </a:rPr>
              <a:t>Renal</a:t>
            </a:r>
            <a:r>
              <a:rPr lang="tr-TR" dirty="0">
                <a:solidFill>
                  <a:srgbClr val="FF0000"/>
                </a:solidFill>
              </a:rPr>
              <a:t> yetmezlik </a:t>
            </a:r>
            <a:r>
              <a:rPr lang="tr-TR" dirty="0"/>
              <a:t>bulunan bir hastada aşağıdaki belirtilerden hangisi görülür?</a:t>
            </a:r>
          </a:p>
          <a:p>
            <a:pPr marL="457200" lvl="0" indent="-457200">
              <a:buFont typeface="+mj-lt"/>
              <a:buAutoNum type="alphaLcPeriod"/>
            </a:pPr>
            <a:r>
              <a:rPr lang="tr-TR" dirty="0"/>
              <a:t>hipertansiyon</a:t>
            </a:r>
          </a:p>
          <a:p>
            <a:pPr marL="457200" lvl="0" indent="-457200">
              <a:buFont typeface="+mj-lt"/>
              <a:buAutoNum type="alphaLcPeriod"/>
            </a:pPr>
            <a:r>
              <a:rPr lang="tr-TR" dirty="0" err="1"/>
              <a:t>siyanoz</a:t>
            </a:r>
            <a:endParaRPr lang="tr-TR" dirty="0"/>
          </a:p>
          <a:p>
            <a:pPr marL="457200" lvl="0" indent="-457200">
              <a:buFont typeface="+mj-lt"/>
              <a:buAutoNum type="alphaLcPeriod"/>
            </a:pPr>
            <a:r>
              <a:rPr lang="tr-TR" dirty="0"/>
              <a:t>ödem</a:t>
            </a:r>
          </a:p>
          <a:p>
            <a:pPr marL="457200" indent="-457200">
              <a:buFont typeface="+mj-lt"/>
              <a:buAutoNum type="alphaLcPeriod"/>
            </a:pPr>
            <a:r>
              <a:rPr lang="tr-TR" dirty="0"/>
              <a:t>öksürük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00034" y="2332037"/>
            <a:ext cx="8229600" cy="4525963"/>
          </a:xfrm>
        </p:spPr>
        <p:txBody>
          <a:bodyPr>
            <a:normAutofit/>
          </a:bodyPr>
          <a:lstStyle/>
          <a:p>
            <a:pPr algn="ctr">
              <a:buNone/>
            </a:pPr>
            <a:r>
              <a:rPr lang="tr-TR" sz="6000" b="1" dirty="0"/>
              <a:t>İLKELER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200" dirty="0"/>
              <a:t>Özel durumlar dışında, tek sayı (değer) yerine alt ve üst sınırların belirtildiği  değerleri sormak daha uygundur.</a:t>
            </a:r>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428596" y="2906712"/>
            <a:ext cx="4040188" cy="3951288"/>
          </a:xfrm>
        </p:spPr>
        <p:txBody>
          <a:bodyPr/>
          <a:lstStyle/>
          <a:p>
            <a:pPr>
              <a:buNone/>
            </a:pPr>
            <a:r>
              <a:rPr lang="tr-TR" dirty="0"/>
              <a:t>Erişkinlerde normal </a:t>
            </a:r>
            <a:r>
              <a:rPr lang="tr-TR" dirty="0" err="1"/>
              <a:t>hematokrit</a:t>
            </a:r>
            <a:r>
              <a:rPr lang="tr-TR" dirty="0"/>
              <a:t> değeri kaçtır?</a:t>
            </a:r>
          </a:p>
          <a:p>
            <a:pPr marL="457200" lvl="0" indent="-457200">
              <a:buFont typeface="+mj-lt"/>
              <a:buAutoNum type="alphaLcPeriod"/>
            </a:pPr>
            <a:r>
              <a:rPr lang="tr-TR" dirty="0"/>
              <a:t>40</a:t>
            </a:r>
          </a:p>
          <a:p>
            <a:pPr marL="457200" lvl="0" indent="-457200">
              <a:buFont typeface="+mj-lt"/>
              <a:buAutoNum type="alphaLcPeriod"/>
            </a:pPr>
            <a:r>
              <a:rPr lang="tr-TR" dirty="0"/>
              <a:t>50</a:t>
            </a:r>
          </a:p>
          <a:p>
            <a:pPr marL="457200" indent="-457200">
              <a:buFont typeface="+mj-lt"/>
              <a:buAutoNum type="alphaLcPeriod"/>
            </a:pPr>
            <a:r>
              <a:rPr lang="tr-TR" dirty="0"/>
              <a:t>60</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643438" y="2906712"/>
            <a:ext cx="4041775" cy="3951288"/>
          </a:xfrm>
        </p:spPr>
        <p:txBody>
          <a:bodyPr/>
          <a:lstStyle/>
          <a:p>
            <a:pPr>
              <a:buNone/>
            </a:pPr>
            <a:r>
              <a:rPr lang="tr-TR" dirty="0"/>
              <a:t>Erişkinlerde normal </a:t>
            </a:r>
            <a:r>
              <a:rPr lang="tr-TR" dirty="0" err="1"/>
              <a:t>hematokrit</a:t>
            </a:r>
            <a:r>
              <a:rPr lang="tr-TR" dirty="0"/>
              <a:t> değeri kaçtır?</a:t>
            </a:r>
          </a:p>
          <a:p>
            <a:pPr marL="457200" lvl="0" indent="-457200">
              <a:buFont typeface="+mj-lt"/>
              <a:buAutoNum type="alphaLcPeriod"/>
            </a:pPr>
            <a:r>
              <a:rPr lang="tr-TR" dirty="0"/>
              <a:t>40-45</a:t>
            </a:r>
          </a:p>
          <a:p>
            <a:pPr marL="457200" lvl="0" indent="-457200">
              <a:buFont typeface="+mj-lt"/>
              <a:buAutoNum type="alphaLcPeriod"/>
            </a:pPr>
            <a:r>
              <a:rPr lang="tr-TR" dirty="0"/>
              <a:t>46-50</a:t>
            </a:r>
          </a:p>
          <a:p>
            <a:pPr marL="457200" lvl="0" indent="-457200">
              <a:buFont typeface="+mj-lt"/>
              <a:buAutoNum type="alphaLcPeriod"/>
            </a:pPr>
            <a:r>
              <a:rPr lang="tr-TR" dirty="0"/>
              <a:t>51-55</a:t>
            </a:r>
          </a:p>
          <a:p>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lvl="1" algn="ctr" rtl="0">
              <a:spcBef>
                <a:spcPct val="0"/>
              </a:spcBef>
            </a:pPr>
            <a:r>
              <a:rPr lang="tr-TR" sz="3200" dirty="0"/>
              <a:t>Sayılar artan ya da azalan bir sıra içinde verilmelidir. Karışık sıralamak öğrencinin dikkatini dağıtacaktır.</a:t>
            </a:r>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500034" y="2906712"/>
            <a:ext cx="4040188" cy="3951288"/>
          </a:xfrm>
        </p:spPr>
        <p:txBody>
          <a:bodyPr/>
          <a:lstStyle/>
          <a:p>
            <a:pPr>
              <a:buNone/>
            </a:pPr>
            <a:r>
              <a:rPr lang="tr-TR" dirty="0"/>
              <a:t>Normal bir </a:t>
            </a:r>
            <a:r>
              <a:rPr lang="tr-TR" dirty="0" err="1"/>
              <a:t>pulmoner</a:t>
            </a:r>
            <a:r>
              <a:rPr lang="tr-TR" dirty="0"/>
              <a:t> arterin çapı yaklaşık kaç milimetredir?</a:t>
            </a:r>
          </a:p>
          <a:p>
            <a:pPr marL="457200" lvl="0" indent="-457200">
              <a:buFont typeface="+mj-lt"/>
              <a:buAutoNum type="alphaLcPeriod"/>
            </a:pPr>
            <a:r>
              <a:rPr lang="tr-TR" dirty="0"/>
              <a:t>30-35</a:t>
            </a:r>
          </a:p>
          <a:p>
            <a:pPr marL="457200" lvl="0" indent="-457200">
              <a:buFont typeface="+mj-lt"/>
              <a:buAutoNum type="alphaLcPeriod"/>
            </a:pPr>
            <a:r>
              <a:rPr lang="tr-TR" dirty="0"/>
              <a:t>10-15</a:t>
            </a:r>
          </a:p>
          <a:p>
            <a:pPr marL="457200" lvl="0" indent="-457200">
              <a:buFont typeface="+mj-lt"/>
              <a:buAutoNum type="alphaLcPeriod"/>
            </a:pPr>
            <a:r>
              <a:rPr lang="tr-TR" dirty="0"/>
              <a:t>5-15</a:t>
            </a:r>
          </a:p>
          <a:p>
            <a:pPr marL="457200" lvl="0" indent="-457200">
              <a:buFont typeface="+mj-lt"/>
              <a:buAutoNum type="alphaLcPeriod"/>
            </a:pPr>
            <a:r>
              <a:rPr lang="tr-TR" dirty="0"/>
              <a:t>15’ten küçük</a:t>
            </a:r>
          </a:p>
          <a:p>
            <a:pPr marL="457200" indent="-457200">
              <a:buFont typeface="+mj-lt"/>
              <a:buAutoNum type="alphaLcPeriod"/>
            </a:pPr>
            <a:r>
              <a:rPr lang="tr-TR" dirty="0"/>
              <a:t>35’ten büyük</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643438" y="2906712"/>
            <a:ext cx="4041775" cy="3951288"/>
          </a:xfrm>
        </p:spPr>
        <p:txBody>
          <a:bodyPr/>
          <a:lstStyle/>
          <a:p>
            <a:pPr>
              <a:buNone/>
            </a:pPr>
            <a:r>
              <a:rPr lang="tr-TR" dirty="0"/>
              <a:t>Normal bir </a:t>
            </a:r>
            <a:r>
              <a:rPr lang="tr-TR" dirty="0" err="1"/>
              <a:t>pulmoner</a:t>
            </a:r>
            <a:r>
              <a:rPr lang="tr-TR" dirty="0"/>
              <a:t> arterin çapı yaklaşık kaç milimetredir?</a:t>
            </a:r>
          </a:p>
          <a:p>
            <a:pPr marL="457200" lvl="0" indent="-457200">
              <a:buFont typeface="+mj-lt"/>
              <a:buAutoNum type="alphaLcPeriod"/>
            </a:pPr>
            <a:r>
              <a:rPr lang="tr-TR" dirty="0"/>
              <a:t>0-5</a:t>
            </a:r>
          </a:p>
          <a:p>
            <a:pPr marL="457200" lvl="0" indent="-457200">
              <a:buFont typeface="+mj-lt"/>
              <a:buAutoNum type="alphaLcPeriod"/>
            </a:pPr>
            <a:r>
              <a:rPr lang="tr-TR" dirty="0"/>
              <a:t>10-15</a:t>
            </a:r>
          </a:p>
          <a:p>
            <a:pPr marL="457200" lvl="0" indent="-457200">
              <a:buFont typeface="+mj-lt"/>
              <a:buAutoNum type="alphaLcPeriod"/>
            </a:pPr>
            <a:r>
              <a:rPr lang="tr-TR" dirty="0"/>
              <a:t>20-25</a:t>
            </a:r>
          </a:p>
          <a:p>
            <a:pPr marL="457200" lvl="0" indent="-457200">
              <a:buFont typeface="+mj-lt"/>
              <a:buAutoNum type="alphaLcPeriod"/>
            </a:pPr>
            <a:r>
              <a:rPr lang="tr-TR" dirty="0"/>
              <a:t>30-35</a:t>
            </a:r>
          </a:p>
          <a:p>
            <a:pPr marL="457200" indent="-457200">
              <a:buFont typeface="+mj-lt"/>
              <a:buAutoNum type="alphaLcPeriod"/>
            </a:pPr>
            <a:r>
              <a:rPr lang="tr-TR" dirty="0"/>
              <a:t>35’ten büyük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600" dirty="0"/>
              <a:t>Seçeneklerde belirtilen rakam aralıkları birbirleri ile çakışmamalıdır.</a:t>
            </a:r>
            <a:endParaRPr lang="tr-TR" dirty="0"/>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428596" y="2643182"/>
            <a:ext cx="4040188" cy="3951288"/>
          </a:xfrm>
        </p:spPr>
        <p:txBody>
          <a:bodyPr/>
          <a:lstStyle/>
          <a:p>
            <a:pPr>
              <a:buNone/>
            </a:pPr>
            <a:r>
              <a:rPr lang="tr-TR" dirty="0"/>
              <a:t>Erişkinlerde normal </a:t>
            </a:r>
            <a:r>
              <a:rPr lang="tr-TR" dirty="0" err="1"/>
              <a:t>hematokrit</a:t>
            </a:r>
            <a:r>
              <a:rPr lang="tr-TR" dirty="0"/>
              <a:t> değeri kaçtır?</a:t>
            </a:r>
          </a:p>
          <a:p>
            <a:pPr marL="457200" lvl="0" indent="-457200">
              <a:buFont typeface="+mj-lt"/>
              <a:buAutoNum type="alphaLcPeriod"/>
            </a:pPr>
            <a:r>
              <a:rPr lang="tr-TR" dirty="0"/>
              <a:t>40-</a:t>
            </a:r>
            <a:r>
              <a:rPr lang="tr-TR" dirty="0">
                <a:solidFill>
                  <a:srgbClr val="FF0000"/>
                </a:solidFill>
              </a:rPr>
              <a:t>45</a:t>
            </a:r>
          </a:p>
          <a:p>
            <a:pPr marL="457200" lvl="0" indent="-457200">
              <a:buFont typeface="+mj-lt"/>
              <a:buAutoNum type="alphaLcPeriod"/>
            </a:pPr>
            <a:r>
              <a:rPr lang="tr-TR" dirty="0">
                <a:solidFill>
                  <a:srgbClr val="FF0000"/>
                </a:solidFill>
              </a:rPr>
              <a:t>45</a:t>
            </a:r>
            <a:r>
              <a:rPr lang="tr-TR" dirty="0"/>
              <a:t>-</a:t>
            </a:r>
            <a:r>
              <a:rPr lang="tr-TR" dirty="0">
                <a:solidFill>
                  <a:srgbClr val="00B050"/>
                </a:solidFill>
              </a:rPr>
              <a:t>50</a:t>
            </a:r>
          </a:p>
          <a:p>
            <a:pPr marL="457200" indent="-457200">
              <a:buFont typeface="+mj-lt"/>
              <a:buAutoNum type="alphaLcPeriod"/>
            </a:pPr>
            <a:r>
              <a:rPr lang="tr-TR" dirty="0">
                <a:solidFill>
                  <a:srgbClr val="00B050"/>
                </a:solidFill>
              </a:rPr>
              <a:t>50</a:t>
            </a:r>
            <a:r>
              <a:rPr lang="tr-TR" dirty="0"/>
              <a:t>-55</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714876" y="2643182"/>
            <a:ext cx="4041775" cy="3951288"/>
          </a:xfrm>
        </p:spPr>
        <p:txBody>
          <a:bodyPr/>
          <a:lstStyle/>
          <a:p>
            <a:pPr>
              <a:buNone/>
            </a:pPr>
            <a:r>
              <a:rPr lang="tr-TR" dirty="0"/>
              <a:t>Erişkinlerde normal </a:t>
            </a:r>
            <a:r>
              <a:rPr lang="tr-TR" dirty="0" err="1"/>
              <a:t>hematokrit</a:t>
            </a:r>
            <a:r>
              <a:rPr lang="tr-TR" dirty="0"/>
              <a:t> değeri kaçtır?</a:t>
            </a:r>
          </a:p>
          <a:p>
            <a:pPr marL="457200" lvl="0" indent="-457200">
              <a:buFont typeface="+mj-lt"/>
              <a:buAutoNum type="alphaLcPeriod"/>
            </a:pPr>
            <a:r>
              <a:rPr lang="tr-TR" dirty="0"/>
              <a:t>40-45</a:t>
            </a:r>
          </a:p>
          <a:p>
            <a:pPr marL="457200" lvl="0" indent="-457200">
              <a:buFont typeface="+mj-lt"/>
              <a:buAutoNum type="alphaLcPeriod"/>
            </a:pPr>
            <a:r>
              <a:rPr lang="tr-TR" dirty="0"/>
              <a:t>46-50</a:t>
            </a:r>
          </a:p>
          <a:p>
            <a:pPr marL="457200" indent="-457200">
              <a:buFont typeface="+mj-lt"/>
              <a:buAutoNum type="alphaLcPeriod"/>
            </a:pPr>
            <a:r>
              <a:rPr lang="tr-TR" dirty="0"/>
              <a:t>51-55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lvl="1" algn="ctr" rtl="0">
              <a:spcBef>
                <a:spcPct val="0"/>
              </a:spcBef>
            </a:pPr>
            <a:r>
              <a:rPr lang="tr-TR" sz="3200" dirty="0"/>
              <a:t>Rakamlar her zaman tam olarak yazılmalıdır.</a:t>
            </a:r>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500034" y="2714620"/>
            <a:ext cx="4040188" cy="3951288"/>
          </a:xfrm>
        </p:spPr>
        <p:txBody>
          <a:bodyPr/>
          <a:lstStyle/>
          <a:p>
            <a:pPr>
              <a:buNone/>
            </a:pPr>
            <a:r>
              <a:rPr lang="tr-TR" dirty="0"/>
              <a:t>Türkiye’de trafik kazaları sonucunda her yıl yaklaşık kaç kişi ölmektedir?</a:t>
            </a:r>
          </a:p>
          <a:p>
            <a:pPr marL="457200" lvl="0" indent="-457200">
              <a:buFont typeface="+mj-lt"/>
              <a:buAutoNum type="alphaLcPeriod"/>
            </a:pPr>
            <a:r>
              <a:rPr lang="tr-TR" dirty="0"/>
              <a:t>2-3</a:t>
            </a:r>
          </a:p>
          <a:p>
            <a:pPr marL="457200" lvl="0" indent="-457200">
              <a:buFont typeface="+mj-lt"/>
              <a:buAutoNum type="alphaLcPeriod"/>
            </a:pPr>
            <a:r>
              <a:rPr lang="tr-TR" dirty="0"/>
              <a:t>4-5</a:t>
            </a:r>
          </a:p>
          <a:p>
            <a:pPr marL="457200" lvl="0" indent="-457200">
              <a:buFont typeface="+mj-lt"/>
              <a:buAutoNum type="alphaLcPeriod"/>
            </a:pPr>
            <a:r>
              <a:rPr lang="tr-TR" dirty="0"/>
              <a:t>6-7</a:t>
            </a:r>
          </a:p>
          <a:p>
            <a:pPr marL="457200" indent="-457200">
              <a:buFont typeface="+mj-lt"/>
              <a:buAutoNum type="alphaLcPeriod"/>
            </a:pPr>
            <a:r>
              <a:rPr lang="tr-TR" dirty="0"/>
              <a:t>8-9</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643438" y="2714620"/>
            <a:ext cx="4041775" cy="3951288"/>
          </a:xfrm>
        </p:spPr>
        <p:txBody>
          <a:bodyPr/>
          <a:lstStyle/>
          <a:p>
            <a:pPr>
              <a:buNone/>
            </a:pPr>
            <a:r>
              <a:rPr lang="tr-TR" dirty="0"/>
              <a:t>Türkiye’de trafik kazaları sonucunda her yıl yaklaşık kaç bin kişi ölmektedir?</a:t>
            </a:r>
          </a:p>
          <a:p>
            <a:pPr marL="457200" lvl="0" indent="-457200">
              <a:buFont typeface="+mj-lt"/>
              <a:buAutoNum type="alphaLcPeriod"/>
            </a:pPr>
            <a:r>
              <a:rPr lang="tr-TR" dirty="0"/>
              <a:t>2-3  (ya da 2.000 – 3.000)</a:t>
            </a:r>
          </a:p>
          <a:p>
            <a:pPr marL="457200" lvl="0" indent="-457200">
              <a:buFont typeface="+mj-lt"/>
              <a:buAutoNum type="alphaLcPeriod"/>
            </a:pPr>
            <a:r>
              <a:rPr lang="tr-TR" dirty="0"/>
              <a:t>4-5</a:t>
            </a:r>
          </a:p>
          <a:p>
            <a:pPr marL="457200" lvl="0" indent="-457200">
              <a:buFont typeface="+mj-lt"/>
              <a:buAutoNum type="alphaLcPeriod"/>
            </a:pPr>
            <a:r>
              <a:rPr lang="tr-TR" dirty="0"/>
              <a:t>6-7</a:t>
            </a:r>
          </a:p>
          <a:p>
            <a:pPr marL="457200" indent="-457200">
              <a:buFont typeface="+mj-lt"/>
              <a:buAutoNum type="alphaLcPeriod"/>
            </a:pPr>
            <a:r>
              <a:rPr lang="tr-TR" dirty="0"/>
              <a:t>8-9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1" algn="ctr" rtl="0">
              <a:spcBef>
                <a:spcPct val="0"/>
              </a:spcBef>
            </a:pPr>
            <a:r>
              <a:rPr lang="tr-TR" sz="2800" dirty="0"/>
              <a:t>Birim ölçüleri her zaman belirtilmelidir.</a:t>
            </a:r>
            <a:br>
              <a:rPr lang="tr-TR" sz="2800" dirty="0"/>
            </a:br>
            <a:endParaRPr lang="tr-TR" sz="2800" dirty="0"/>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428596" y="2571744"/>
            <a:ext cx="4040188" cy="3951288"/>
          </a:xfrm>
        </p:spPr>
        <p:txBody>
          <a:bodyPr/>
          <a:lstStyle/>
          <a:p>
            <a:pPr>
              <a:buNone/>
            </a:pPr>
            <a:r>
              <a:rPr lang="tr-TR" dirty="0"/>
              <a:t>Sağlam bir erişkinde normal </a:t>
            </a:r>
            <a:r>
              <a:rPr lang="tr-TR" dirty="0" err="1"/>
              <a:t>diastolik</a:t>
            </a:r>
            <a:r>
              <a:rPr lang="tr-TR" dirty="0"/>
              <a:t> ve </a:t>
            </a:r>
            <a:r>
              <a:rPr lang="tr-TR" dirty="0" err="1"/>
              <a:t>sistolik</a:t>
            </a:r>
            <a:r>
              <a:rPr lang="tr-TR" dirty="0"/>
              <a:t> kan basınçlarının alt sınırı nedir?</a:t>
            </a:r>
          </a:p>
          <a:p>
            <a:pPr marL="457200" lvl="0" indent="-457200">
              <a:buFont typeface="+mj-lt"/>
              <a:buAutoNum type="alphaLcPeriod"/>
            </a:pPr>
            <a:r>
              <a:rPr lang="tr-TR" dirty="0"/>
              <a:t>80-130</a:t>
            </a:r>
          </a:p>
          <a:p>
            <a:pPr marL="457200" lvl="0" indent="-457200">
              <a:buFont typeface="+mj-lt"/>
              <a:buAutoNum type="alphaLcPeriod"/>
            </a:pPr>
            <a:r>
              <a:rPr lang="tr-TR" dirty="0"/>
              <a:t>85-130</a:t>
            </a:r>
          </a:p>
          <a:p>
            <a:pPr marL="457200" lvl="0" indent="-457200">
              <a:buFont typeface="+mj-lt"/>
              <a:buAutoNum type="alphaLcPeriod"/>
            </a:pPr>
            <a:r>
              <a:rPr lang="tr-TR" dirty="0"/>
              <a:t>85-140</a:t>
            </a:r>
          </a:p>
          <a:p>
            <a:pPr marL="457200" lvl="0" indent="-457200">
              <a:buFont typeface="+mj-lt"/>
              <a:buAutoNum type="alphaLcPeriod"/>
            </a:pPr>
            <a:r>
              <a:rPr lang="tr-TR" dirty="0"/>
              <a:t>90-140</a:t>
            </a:r>
          </a:p>
          <a:p>
            <a:pPr marL="457200" indent="-457200">
              <a:buFont typeface="+mj-lt"/>
              <a:buAutoNum type="alphaLcPeriod"/>
            </a:pPr>
            <a:r>
              <a:rPr lang="tr-TR" dirty="0"/>
              <a:t>90-150</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714876" y="2571744"/>
            <a:ext cx="4041775" cy="3951288"/>
          </a:xfrm>
        </p:spPr>
        <p:txBody>
          <a:bodyPr/>
          <a:lstStyle/>
          <a:p>
            <a:pPr>
              <a:buNone/>
            </a:pPr>
            <a:r>
              <a:rPr lang="tr-TR" dirty="0"/>
              <a:t>Sağlam bir erişkinde normal </a:t>
            </a:r>
            <a:r>
              <a:rPr lang="tr-TR" dirty="0" err="1"/>
              <a:t>diastolik</a:t>
            </a:r>
            <a:r>
              <a:rPr lang="tr-TR" dirty="0"/>
              <a:t> ve </a:t>
            </a:r>
            <a:r>
              <a:rPr lang="tr-TR" dirty="0" err="1"/>
              <a:t>sistolik</a:t>
            </a:r>
            <a:r>
              <a:rPr lang="tr-TR" dirty="0"/>
              <a:t> kan basınçlarının alt sınırı nedir?</a:t>
            </a:r>
          </a:p>
          <a:p>
            <a:pPr marL="457200" lvl="0" indent="-457200">
              <a:buFont typeface="+mj-lt"/>
              <a:buAutoNum type="alphaLcPeriod"/>
            </a:pPr>
            <a:r>
              <a:rPr lang="tr-TR" dirty="0"/>
              <a:t>80-130 mm </a:t>
            </a:r>
            <a:r>
              <a:rPr lang="tr-TR" dirty="0" err="1"/>
              <a:t>Hg</a:t>
            </a:r>
            <a:r>
              <a:rPr lang="tr-TR" dirty="0"/>
              <a:t>.</a:t>
            </a:r>
          </a:p>
          <a:p>
            <a:pPr marL="457200" lvl="0" indent="-457200">
              <a:buFont typeface="+mj-lt"/>
              <a:buAutoNum type="alphaLcPeriod"/>
            </a:pPr>
            <a:r>
              <a:rPr lang="tr-TR" dirty="0"/>
              <a:t>85-130 mm </a:t>
            </a:r>
            <a:r>
              <a:rPr lang="tr-TR" dirty="0" err="1"/>
              <a:t>Hg</a:t>
            </a:r>
            <a:r>
              <a:rPr lang="tr-TR" dirty="0"/>
              <a:t>.</a:t>
            </a:r>
          </a:p>
          <a:p>
            <a:pPr marL="457200" lvl="0" indent="-457200">
              <a:buFont typeface="+mj-lt"/>
              <a:buAutoNum type="alphaLcPeriod"/>
            </a:pPr>
            <a:r>
              <a:rPr lang="tr-TR" dirty="0"/>
              <a:t>85-140 mm </a:t>
            </a:r>
            <a:r>
              <a:rPr lang="tr-TR" dirty="0" err="1"/>
              <a:t>Hg</a:t>
            </a:r>
            <a:r>
              <a:rPr lang="tr-TR" dirty="0"/>
              <a:t>.</a:t>
            </a:r>
          </a:p>
          <a:p>
            <a:pPr marL="457200" lvl="0" indent="-457200">
              <a:buFont typeface="+mj-lt"/>
              <a:buAutoNum type="alphaLcPeriod"/>
            </a:pPr>
            <a:r>
              <a:rPr lang="tr-TR" dirty="0"/>
              <a:t>90-140 mm </a:t>
            </a:r>
            <a:r>
              <a:rPr lang="tr-TR" dirty="0" err="1"/>
              <a:t>Hg</a:t>
            </a:r>
            <a:r>
              <a:rPr lang="tr-TR" dirty="0"/>
              <a:t>.</a:t>
            </a:r>
          </a:p>
          <a:p>
            <a:pPr marL="457200" lvl="0" indent="-457200">
              <a:buFont typeface="+mj-lt"/>
              <a:buAutoNum type="alphaLcPeriod"/>
            </a:pPr>
            <a:r>
              <a:rPr lang="tr-TR" dirty="0"/>
              <a:t>90-150 mm </a:t>
            </a:r>
            <a:r>
              <a:rPr lang="tr-TR" dirty="0" err="1"/>
              <a:t>Hg</a:t>
            </a:r>
            <a:r>
              <a:rPr lang="tr-TR" dirty="0"/>
              <a:t>.</a:t>
            </a: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1" algn="ctr" rtl="0">
              <a:spcBef>
                <a:spcPct val="0"/>
              </a:spcBef>
            </a:pPr>
            <a:r>
              <a:rPr lang="tr-TR" sz="2800" dirty="0"/>
              <a:t>Seçeneklerin aynı düzen içinde verilmesi gerekir.</a:t>
            </a:r>
            <a:br>
              <a:rPr lang="tr-TR" sz="2800" dirty="0"/>
            </a:br>
            <a:endParaRPr lang="tr-TR" sz="2800" dirty="0"/>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428596" y="2500306"/>
            <a:ext cx="4040188" cy="3951288"/>
          </a:xfrm>
        </p:spPr>
        <p:txBody>
          <a:bodyPr/>
          <a:lstStyle/>
          <a:p>
            <a:pPr>
              <a:buNone/>
            </a:pPr>
            <a:r>
              <a:rPr lang="tr-TR" dirty="0" err="1"/>
              <a:t>Mallory</a:t>
            </a:r>
            <a:r>
              <a:rPr lang="tr-TR" dirty="0"/>
              <a:t>-</a:t>
            </a:r>
            <a:r>
              <a:rPr lang="tr-TR" dirty="0" err="1"/>
              <a:t>Weiss</a:t>
            </a:r>
            <a:r>
              <a:rPr lang="tr-TR" dirty="0"/>
              <a:t> sendromlu hastaların ne kadarında mide kanaması görülür?</a:t>
            </a:r>
          </a:p>
          <a:p>
            <a:pPr marL="457200" lvl="0" indent="-457200">
              <a:buFont typeface="+mj-lt"/>
              <a:buAutoNum type="alphaLcPeriod"/>
            </a:pPr>
            <a:r>
              <a:rPr lang="tr-TR" dirty="0"/>
              <a:t>%0-5</a:t>
            </a:r>
          </a:p>
          <a:p>
            <a:pPr marL="457200" lvl="0" indent="-457200">
              <a:buFont typeface="+mj-lt"/>
              <a:buAutoNum type="alphaLcPeriod"/>
            </a:pPr>
            <a:r>
              <a:rPr lang="tr-TR" dirty="0">
                <a:solidFill>
                  <a:srgbClr val="0070C0"/>
                </a:solidFill>
              </a:rPr>
              <a:t>%20</a:t>
            </a:r>
          </a:p>
          <a:p>
            <a:pPr marL="457200" lvl="0" indent="-457200">
              <a:buFont typeface="+mj-lt"/>
              <a:buAutoNum type="alphaLcPeriod"/>
            </a:pPr>
            <a:r>
              <a:rPr lang="tr-TR" dirty="0"/>
              <a:t>%25</a:t>
            </a:r>
          </a:p>
          <a:p>
            <a:pPr marL="457200" lvl="0" indent="-457200">
              <a:buFont typeface="+mj-lt"/>
              <a:buAutoNum type="alphaLcPeriod"/>
            </a:pPr>
            <a:r>
              <a:rPr lang="tr-TR" dirty="0"/>
              <a:t>%35</a:t>
            </a:r>
          </a:p>
          <a:p>
            <a:pPr marL="457200" indent="-457200">
              <a:buFont typeface="+mj-lt"/>
              <a:buAutoNum type="alphaLcPeriod"/>
            </a:pPr>
            <a:r>
              <a:rPr lang="tr-TR" dirty="0">
                <a:solidFill>
                  <a:srgbClr val="0070C0"/>
                </a:solidFill>
              </a:rPr>
              <a:t>%15-20 </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643438" y="2500306"/>
            <a:ext cx="4041775" cy="3951288"/>
          </a:xfrm>
        </p:spPr>
        <p:txBody>
          <a:bodyPr/>
          <a:lstStyle/>
          <a:p>
            <a:pPr>
              <a:buNone/>
            </a:pPr>
            <a:r>
              <a:rPr lang="tr-TR" dirty="0" err="1"/>
              <a:t>Mallory</a:t>
            </a:r>
            <a:r>
              <a:rPr lang="tr-TR" dirty="0"/>
              <a:t>-</a:t>
            </a:r>
            <a:r>
              <a:rPr lang="tr-TR" dirty="0" err="1"/>
              <a:t>Weiss</a:t>
            </a:r>
            <a:r>
              <a:rPr lang="tr-TR" dirty="0"/>
              <a:t> sendromlu hastaların yüzde kaçında mide kanaması görülür?</a:t>
            </a:r>
          </a:p>
          <a:p>
            <a:pPr marL="457200" lvl="0" indent="-457200">
              <a:buFont typeface="+mj-lt"/>
              <a:buAutoNum type="alphaLcPeriod"/>
            </a:pPr>
            <a:r>
              <a:rPr lang="tr-TR" dirty="0"/>
              <a:t>0-5</a:t>
            </a:r>
          </a:p>
          <a:p>
            <a:pPr marL="457200" lvl="0" indent="-457200">
              <a:buFont typeface="+mj-lt"/>
              <a:buAutoNum type="alphaLcPeriod"/>
            </a:pPr>
            <a:r>
              <a:rPr lang="tr-TR" dirty="0"/>
              <a:t>6-10</a:t>
            </a:r>
          </a:p>
          <a:p>
            <a:pPr marL="457200" lvl="0" indent="-457200">
              <a:buFont typeface="+mj-lt"/>
              <a:buAutoNum type="alphaLcPeriod"/>
            </a:pPr>
            <a:r>
              <a:rPr lang="tr-TR" dirty="0"/>
              <a:t>11-15</a:t>
            </a:r>
          </a:p>
          <a:p>
            <a:pPr marL="457200" lvl="0" indent="-457200">
              <a:buFont typeface="+mj-lt"/>
              <a:buAutoNum type="alphaLcPeriod"/>
            </a:pPr>
            <a:r>
              <a:rPr lang="tr-TR" dirty="0"/>
              <a:t>16-20</a:t>
            </a:r>
          </a:p>
          <a:p>
            <a:pPr marL="457200" lvl="0" indent="-457200">
              <a:buFont typeface="+mj-lt"/>
              <a:buAutoNum type="alphaLcPeriod"/>
            </a:pPr>
            <a:r>
              <a:rPr lang="tr-TR" dirty="0"/>
              <a:t>21-25</a:t>
            </a:r>
          </a:p>
          <a:p>
            <a:endParaRPr lang="tr-TR" dirty="0"/>
          </a:p>
        </p:txBody>
      </p:sp>
      <p:sp>
        <p:nvSpPr>
          <p:cNvPr id="9" name="Yay 8">
            <a:extLst>
              <a:ext uri="{FF2B5EF4-FFF2-40B4-BE49-F238E27FC236}">
                <a16:creationId xmlns:a16="http://schemas.microsoft.com/office/drawing/2014/main" id="{B52861E9-5B1E-BA66-167D-3B7CD25C4DC8}"/>
              </a:ext>
            </a:extLst>
          </p:cNvPr>
          <p:cNvSpPr/>
          <p:nvPr/>
        </p:nvSpPr>
        <p:spPr>
          <a:xfrm>
            <a:off x="971600" y="4149080"/>
            <a:ext cx="1130424" cy="2880320"/>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700" dirty="0"/>
              <a:t>Bütün seçenekler </a:t>
            </a:r>
            <a:r>
              <a:rPr lang="tr-TR" sz="2700" dirty="0">
                <a:solidFill>
                  <a:srgbClr val="FF0000"/>
                </a:solidFill>
              </a:rPr>
              <a:t>aynı uzunlukta </a:t>
            </a:r>
            <a:r>
              <a:rPr lang="tr-TR" sz="2700" dirty="0"/>
              <a:t>olmalıdır. Bir seçenek diğerinden uzunsa ve özellikle içinde örnekler bulunuyorsa, büyük bir olasılıkla doğru cevap odur.</a:t>
            </a:r>
            <a:endParaRPr lang="tr-TR" dirty="0"/>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285720" y="2643182"/>
            <a:ext cx="4040188" cy="3951288"/>
          </a:xfrm>
        </p:spPr>
        <p:txBody>
          <a:bodyPr/>
          <a:lstStyle/>
          <a:p>
            <a:pPr>
              <a:buNone/>
            </a:pPr>
            <a:r>
              <a:rPr lang="tr-TR" dirty="0"/>
              <a:t>Derideki </a:t>
            </a:r>
            <a:r>
              <a:rPr lang="tr-TR" dirty="0" err="1"/>
              <a:t>pigmentasyonun</a:t>
            </a:r>
            <a:r>
              <a:rPr lang="tr-TR" dirty="0"/>
              <a:t> derecesi hangi faktörle ilgilidir?</a:t>
            </a:r>
          </a:p>
          <a:p>
            <a:pPr marL="457200" lvl="0" indent="-457200">
              <a:buFont typeface="+mj-lt"/>
              <a:buAutoNum type="alphaLcPeriod"/>
            </a:pPr>
            <a:r>
              <a:rPr lang="tr-TR" dirty="0" err="1"/>
              <a:t>melanositlerin</a:t>
            </a:r>
            <a:r>
              <a:rPr lang="tr-TR" dirty="0"/>
              <a:t> sayısı</a:t>
            </a:r>
          </a:p>
          <a:p>
            <a:pPr marL="457200" lvl="0" indent="-457200">
              <a:buFont typeface="+mj-lt"/>
              <a:buAutoNum type="alphaLcPeriod"/>
            </a:pPr>
            <a:r>
              <a:rPr lang="tr-TR" dirty="0" err="1"/>
              <a:t>melanositlerin</a:t>
            </a:r>
            <a:r>
              <a:rPr lang="tr-TR" dirty="0"/>
              <a:t> büyüklüğü</a:t>
            </a:r>
          </a:p>
          <a:p>
            <a:pPr marL="457200" indent="-457200">
              <a:buFont typeface="+mj-lt"/>
              <a:buAutoNum type="alphaLcPeriod"/>
            </a:pPr>
            <a:r>
              <a:rPr lang="tr-TR" dirty="0" err="1"/>
              <a:t>melanogenlerin</a:t>
            </a:r>
            <a:r>
              <a:rPr lang="tr-TR" dirty="0"/>
              <a:t> sayısı ve dağılımı </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643438" y="2571744"/>
            <a:ext cx="4041775" cy="3951288"/>
          </a:xfrm>
        </p:spPr>
        <p:txBody>
          <a:bodyPr/>
          <a:lstStyle/>
          <a:p>
            <a:pPr>
              <a:buNone/>
            </a:pPr>
            <a:r>
              <a:rPr lang="tr-TR" dirty="0"/>
              <a:t>Derideki </a:t>
            </a:r>
            <a:r>
              <a:rPr lang="tr-TR" dirty="0" err="1"/>
              <a:t>pigmentasyonun</a:t>
            </a:r>
            <a:r>
              <a:rPr lang="tr-TR" dirty="0"/>
              <a:t> derecesi hangi faktörle ilgilidir?</a:t>
            </a:r>
          </a:p>
          <a:p>
            <a:pPr marL="457200" lvl="0" indent="-457200">
              <a:buFont typeface="+mj-lt"/>
              <a:buAutoNum type="alphaLcPeriod"/>
            </a:pPr>
            <a:r>
              <a:rPr lang="tr-TR" dirty="0" err="1"/>
              <a:t>melanositlerin</a:t>
            </a:r>
            <a:r>
              <a:rPr lang="tr-TR" dirty="0"/>
              <a:t> sayısı</a:t>
            </a:r>
          </a:p>
          <a:p>
            <a:pPr marL="457200" lvl="0" indent="-457200">
              <a:buFont typeface="+mj-lt"/>
              <a:buAutoNum type="alphaLcPeriod"/>
            </a:pPr>
            <a:r>
              <a:rPr lang="tr-TR" dirty="0" err="1"/>
              <a:t>melanositlerin</a:t>
            </a:r>
            <a:r>
              <a:rPr lang="tr-TR" dirty="0"/>
              <a:t> büyüklüğü</a:t>
            </a:r>
          </a:p>
          <a:p>
            <a:pPr marL="457200" lvl="0" indent="-457200">
              <a:buFont typeface="+mj-lt"/>
              <a:buAutoNum type="alphaLcPeriod"/>
            </a:pPr>
            <a:r>
              <a:rPr lang="tr-TR" dirty="0" err="1"/>
              <a:t>melanogenlerin</a:t>
            </a:r>
            <a:r>
              <a:rPr lang="tr-TR" dirty="0"/>
              <a:t> sayısı </a:t>
            </a:r>
          </a:p>
          <a:p>
            <a:pPr marL="457200" lvl="0" indent="-457200">
              <a:buFont typeface="+mj-lt"/>
              <a:buAutoNum type="alphaLcPeriod"/>
            </a:pPr>
            <a:r>
              <a:rPr lang="tr-TR" dirty="0" err="1"/>
              <a:t>melanositlerin</a:t>
            </a:r>
            <a:r>
              <a:rPr lang="tr-TR" dirty="0"/>
              <a:t> dağılımı</a:t>
            </a:r>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600" dirty="0"/>
              <a:t>Seçeneklerde ya hep tekil ya da çoğul kullanılmalıdır.</a:t>
            </a:r>
            <a:endParaRPr lang="tr-TR" dirty="0"/>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357158" y="2571744"/>
            <a:ext cx="4040188" cy="3951288"/>
          </a:xfrm>
        </p:spPr>
        <p:txBody>
          <a:bodyPr/>
          <a:lstStyle/>
          <a:p>
            <a:pPr>
              <a:buNone/>
            </a:pPr>
            <a:r>
              <a:rPr lang="tr-TR" dirty="0"/>
              <a:t>Mac </a:t>
            </a:r>
            <a:r>
              <a:rPr lang="tr-TR" dirty="0" err="1"/>
              <a:t>Leod</a:t>
            </a:r>
            <a:r>
              <a:rPr lang="tr-TR" dirty="0"/>
              <a:t> sendromunda hangi organlar tutulur?</a:t>
            </a:r>
          </a:p>
          <a:p>
            <a:pPr marL="457200" lvl="0" indent="-457200">
              <a:buFont typeface="+mj-lt"/>
              <a:buAutoNum type="alphaLcPeriod"/>
            </a:pPr>
            <a:r>
              <a:rPr lang="tr-TR" dirty="0"/>
              <a:t>beyin</a:t>
            </a:r>
          </a:p>
          <a:p>
            <a:pPr marL="457200" lvl="0" indent="-457200">
              <a:buFont typeface="+mj-lt"/>
              <a:buAutoNum type="alphaLcPeriod"/>
            </a:pPr>
            <a:r>
              <a:rPr lang="tr-TR" dirty="0"/>
              <a:t>kalp</a:t>
            </a:r>
          </a:p>
          <a:p>
            <a:pPr marL="457200" lvl="0" indent="-457200">
              <a:buFont typeface="+mj-lt"/>
              <a:buAutoNum type="alphaLcPeriod"/>
            </a:pPr>
            <a:r>
              <a:rPr lang="tr-TR" dirty="0"/>
              <a:t>böbrek</a:t>
            </a:r>
          </a:p>
          <a:p>
            <a:pPr marL="457200" indent="-457200">
              <a:buFont typeface="+mj-lt"/>
              <a:buAutoNum type="alphaLcPeriod"/>
            </a:pPr>
            <a:r>
              <a:rPr lang="tr-TR" dirty="0"/>
              <a:t>akciğerler</a:t>
            </a:r>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572000" y="2643182"/>
            <a:ext cx="4041775" cy="3951288"/>
          </a:xfrm>
        </p:spPr>
        <p:txBody>
          <a:bodyPr/>
          <a:lstStyle/>
          <a:p>
            <a:pPr>
              <a:buNone/>
            </a:pPr>
            <a:r>
              <a:rPr lang="tr-TR" dirty="0"/>
              <a:t>Mac </a:t>
            </a:r>
            <a:r>
              <a:rPr lang="tr-TR" dirty="0" err="1"/>
              <a:t>Leod</a:t>
            </a:r>
            <a:r>
              <a:rPr lang="tr-TR" dirty="0"/>
              <a:t> sendromunda hangi organ tutulur?</a:t>
            </a:r>
          </a:p>
          <a:p>
            <a:pPr marL="457200" lvl="0" indent="-457200">
              <a:buFont typeface="+mj-lt"/>
              <a:buAutoNum type="alphaLcPeriod"/>
            </a:pPr>
            <a:r>
              <a:rPr lang="tr-TR" dirty="0"/>
              <a:t>beyin</a:t>
            </a:r>
          </a:p>
          <a:p>
            <a:pPr marL="457200" lvl="0" indent="-457200">
              <a:buFont typeface="+mj-lt"/>
              <a:buAutoNum type="alphaLcPeriod"/>
            </a:pPr>
            <a:r>
              <a:rPr lang="tr-TR" dirty="0"/>
              <a:t>kalp</a:t>
            </a:r>
          </a:p>
          <a:p>
            <a:pPr marL="457200" lvl="0" indent="-457200">
              <a:buFont typeface="+mj-lt"/>
              <a:buAutoNum type="alphaLcPeriod"/>
            </a:pPr>
            <a:r>
              <a:rPr lang="tr-TR" dirty="0"/>
              <a:t>böbrek</a:t>
            </a:r>
          </a:p>
          <a:p>
            <a:pPr marL="457200" lvl="0" indent="-457200">
              <a:buFont typeface="+mj-lt"/>
              <a:buAutoNum type="alphaLcPeriod"/>
            </a:pPr>
            <a:r>
              <a:rPr lang="tr-TR" dirty="0"/>
              <a:t>akciğer</a:t>
            </a:r>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600" dirty="0"/>
              <a:t>Özel isimler aynı düzen içinde kullanılmalıdır.</a:t>
            </a:r>
            <a:endParaRPr lang="tr-TR" dirty="0"/>
          </a:p>
        </p:txBody>
      </p:sp>
      <p:sp>
        <p:nvSpPr>
          <p:cNvPr id="3" name="2 Metin Yer Tutucusu"/>
          <p:cNvSpPr>
            <a:spLocks noGrp="1"/>
          </p:cNvSpPr>
          <p:nvPr>
            <p:ph type="body" idx="1"/>
          </p:nvPr>
        </p:nvSpPr>
        <p:spPr/>
        <p:txBody>
          <a:bodyPr/>
          <a:lstStyle/>
          <a:p>
            <a:pPr algn="ctr"/>
            <a:r>
              <a:rPr lang="tr-TR" dirty="0">
                <a:solidFill>
                  <a:srgbClr val="FF0000"/>
                </a:solidFill>
              </a:rPr>
              <a:t>Yanlış</a:t>
            </a:r>
          </a:p>
        </p:txBody>
      </p:sp>
      <p:sp>
        <p:nvSpPr>
          <p:cNvPr id="4" name="3 İçerik Yer Tutucusu"/>
          <p:cNvSpPr>
            <a:spLocks noGrp="1"/>
          </p:cNvSpPr>
          <p:nvPr>
            <p:ph sz="half" idx="2"/>
          </p:nvPr>
        </p:nvSpPr>
        <p:spPr>
          <a:xfrm>
            <a:off x="500034" y="2906712"/>
            <a:ext cx="4040188" cy="3951288"/>
          </a:xfrm>
        </p:spPr>
        <p:txBody>
          <a:bodyPr/>
          <a:lstStyle/>
          <a:p>
            <a:pPr>
              <a:buNone/>
            </a:pPr>
            <a:r>
              <a:rPr lang="tr-TR" dirty="0"/>
              <a:t>Penisilini kim bulmuştur?</a:t>
            </a:r>
          </a:p>
          <a:p>
            <a:pPr marL="457200" lvl="0" indent="-457200">
              <a:buFont typeface="+mj-lt"/>
              <a:buAutoNum type="alphaLcPeriod"/>
            </a:pPr>
            <a:r>
              <a:rPr lang="tr-TR" dirty="0"/>
              <a:t>W. </a:t>
            </a:r>
            <a:r>
              <a:rPr lang="tr-TR" dirty="0" err="1"/>
              <a:t>Fleming</a:t>
            </a:r>
            <a:endParaRPr lang="tr-TR" dirty="0"/>
          </a:p>
          <a:p>
            <a:pPr marL="457200" lvl="0" indent="-457200">
              <a:buFont typeface="+mj-lt"/>
              <a:buAutoNum type="alphaLcPeriod"/>
            </a:pPr>
            <a:r>
              <a:rPr lang="tr-TR" dirty="0" err="1"/>
              <a:t>Alexander</a:t>
            </a:r>
            <a:r>
              <a:rPr lang="tr-TR" dirty="0"/>
              <a:t> </a:t>
            </a:r>
            <a:r>
              <a:rPr lang="tr-TR" dirty="0" err="1"/>
              <a:t>Fleming</a:t>
            </a:r>
            <a:endParaRPr lang="tr-TR" dirty="0"/>
          </a:p>
          <a:p>
            <a:pPr marL="457200" lvl="0" indent="-457200">
              <a:buFont typeface="+mj-lt"/>
              <a:buAutoNum type="alphaLcPeriod"/>
            </a:pPr>
            <a:r>
              <a:rPr lang="tr-TR" dirty="0"/>
              <a:t>W. </a:t>
            </a:r>
            <a:r>
              <a:rPr lang="tr-TR" dirty="0" err="1"/>
              <a:t>Fleiner</a:t>
            </a:r>
            <a:endParaRPr lang="tr-TR" dirty="0"/>
          </a:p>
          <a:p>
            <a:pPr marL="457200" indent="-457200">
              <a:buFont typeface="+mj-lt"/>
              <a:buAutoNum type="alphaLcPeriod"/>
            </a:pPr>
            <a:r>
              <a:rPr lang="tr-TR" dirty="0"/>
              <a:t>G. </a:t>
            </a:r>
            <a:r>
              <a:rPr lang="tr-TR" dirty="0" err="1"/>
              <a:t>Fleischmann</a:t>
            </a:r>
            <a:endParaRPr lang="tr-TR" dirty="0"/>
          </a:p>
        </p:txBody>
      </p:sp>
      <p:sp>
        <p:nvSpPr>
          <p:cNvPr id="5" name="4 Metin Yer Tutucusu"/>
          <p:cNvSpPr>
            <a:spLocks noGrp="1"/>
          </p:cNvSpPr>
          <p:nvPr>
            <p:ph type="body" sz="quarter" idx="3"/>
          </p:nvPr>
        </p:nvSpPr>
        <p:spPr/>
        <p:txBody>
          <a:bodyPr/>
          <a:lstStyle/>
          <a:p>
            <a:pPr algn="ctr"/>
            <a:r>
              <a:rPr lang="tr-TR" dirty="0"/>
              <a:t>Doğru</a:t>
            </a:r>
          </a:p>
        </p:txBody>
      </p:sp>
      <p:sp>
        <p:nvSpPr>
          <p:cNvPr id="6" name="5 İçerik Yer Tutucusu"/>
          <p:cNvSpPr>
            <a:spLocks noGrp="1"/>
          </p:cNvSpPr>
          <p:nvPr>
            <p:ph sz="quarter" idx="4"/>
          </p:nvPr>
        </p:nvSpPr>
        <p:spPr>
          <a:xfrm>
            <a:off x="4572000" y="2906712"/>
            <a:ext cx="4041775" cy="3951288"/>
          </a:xfrm>
        </p:spPr>
        <p:txBody>
          <a:bodyPr/>
          <a:lstStyle/>
          <a:p>
            <a:pPr>
              <a:buNone/>
            </a:pPr>
            <a:r>
              <a:rPr lang="tr-TR" dirty="0"/>
              <a:t>Penisilinli kim bulmuştur?</a:t>
            </a:r>
          </a:p>
          <a:p>
            <a:pPr marL="457200" lvl="0" indent="-457200">
              <a:buFont typeface="+mj-lt"/>
              <a:buAutoNum type="alphaLcPeriod"/>
            </a:pPr>
            <a:r>
              <a:rPr lang="tr-TR" dirty="0" err="1"/>
              <a:t>Walter</a:t>
            </a:r>
            <a:r>
              <a:rPr lang="tr-TR" dirty="0"/>
              <a:t> </a:t>
            </a:r>
            <a:r>
              <a:rPr lang="tr-TR" dirty="0" err="1"/>
              <a:t>Fleming</a:t>
            </a:r>
            <a:endParaRPr lang="tr-TR" dirty="0"/>
          </a:p>
          <a:p>
            <a:pPr marL="457200" lvl="0" indent="-457200">
              <a:buFont typeface="+mj-lt"/>
              <a:buAutoNum type="alphaLcPeriod"/>
            </a:pPr>
            <a:r>
              <a:rPr lang="tr-TR" dirty="0" err="1"/>
              <a:t>Alexander</a:t>
            </a:r>
            <a:r>
              <a:rPr lang="tr-TR" dirty="0"/>
              <a:t> </a:t>
            </a:r>
            <a:r>
              <a:rPr lang="tr-TR" dirty="0" err="1"/>
              <a:t>Fleming</a:t>
            </a:r>
            <a:endParaRPr lang="tr-TR" dirty="0"/>
          </a:p>
          <a:p>
            <a:pPr marL="457200" lvl="0" indent="-457200">
              <a:buFont typeface="+mj-lt"/>
              <a:buAutoNum type="alphaLcPeriod"/>
            </a:pPr>
            <a:r>
              <a:rPr lang="tr-TR" dirty="0" err="1"/>
              <a:t>Willheim</a:t>
            </a:r>
            <a:r>
              <a:rPr lang="tr-TR" dirty="0"/>
              <a:t> </a:t>
            </a:r>
            <a:r>
              <a:rPr lang="tr-TR" dirty="0" err="1"/>
              <a:t>Fleiner</a:t>
            </a:r>
            <a:endParaRPr lang="tr-TR" dirty="0"/>
          </a:p>
          <a:p>
            <a:pPr marL="457200" lvl="0" indent="-457200">
              <a:buFont typeface="+mj-lt"/>
              <a:buAutoNum type="alphaLcPeriod"/>
            </a:pPr>
            <a:r>
              <a:rPr lang="tr-TR" dirty="0" err="1"/>
              <a:t>Godfrev</a:t>
            </a:r>
            <a:r>
              <a:rPr lang="tr-TR" dirty="0"/>
              <a:t> </a:t>
            </a:r>
            <a:r>
              <a:rPr lang="tr-TR" dirty="0" err="1"/>
              <a:t>Fleischmann</a:t>
            </a:r>
            <a:endParaRPr lang="tr-TR" dirty="0"/>
          </a:p>
          <a:p>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124744"/>
            <a:ext cx="8229600" cy="1143000"/>
          </a:xfrm>
        </p:spPr>
        <p:txBody>
          <a:bodyPr>
            <a:noAutofit/>
          </a:bodyPr>
          <a:lstStyle/>
          <a:p>
            <a:r>
              <a:rPr lang="tr-TR" sz="2400" dirty="0"/>
              <a:t>"</a:t>
            </a:r>
            <a:r>
              <a:rPr lang="tr-TR" sz="2400" dirty="0">
                <a:solidFill>
                  <a:srgbClr val="FF0000"/>
                </a:solidFill>
              </a:rPr>
              <a:t>Yukarıdakilerin hepsi doğru”, “yukarıdakilerin hepsi yanlış" </a:t>
            </a:r>
            <a:r>
              <a:rPr lang="tr-TR" sz="2400" dirty="0"/>
              <a:t>biçimindeki seçenekler mümkün olduğu kadar az kullanılmalı, kullanıldığı zaman ise yukarıdaki seçeneklerin sıralanışına dikkat edilmelidir. </a:t>
            </a:r>
            <a:r>
              <a:rPr lang="tr-TR" sz="2400" dirty="0">
                <a:solidFill>
                  <a:srgbClr val="FF0000"/>
                </a:solidFill>
              </a:rPr>
              <a:t>Soru hazırlayanlar genellikle “yukarıdakilerin hiçbiri” seçeneğine eğilim gösterirler. </a:t>
            </a:r>
            <a:r>
              <a:rPr lang="tr-TR" sz="2400" dirty="0"/>
              <a:t>Bunu bilen </a:t>
            </a:r>
            <a:r>
              <a:rPr lang="tr-TR" sz="2400" dirty="0" err="1"/>
              <a:t>ögrenci</a:t>
            </a:r>
            <a:r>
              <a:rPr lang="tr-TR" sz="2400" dirty="0"/>
              <a:t>, bilmediği bir soruda bu seçeneği işaretlerse doğru cevabı bulma olasılığı vardır.</a:t>
            </a:r>
          </a:p>
        </p:txBody>
      </p:sp>
      <p:sp>
        <p:nvSpPr>
          <p:cNvPr id="3" name="2 İçerik Yer Tutucusu"/>
          <p:cNvSpPr>
            <a:spLocks noGrp="1"/>
          </p:cNvSpPr>
          <p:nvPr>
            <p:ph idx="1"/>
          </p:nvPr>
        </p:nvSpPr>
        <p:spPr>
          <a:xfrm>
            <a:off x="457200" y="3284984"/>
            <a:ext cx="8229600" cy="4525963"/>
          </a:xfrm>
        </p:spPr>
        <p:txBody>
          <a:bodyPr>
            <a:normAutofit/>
          </a:bodyPr>
          <a:lstStyle/>
          <a:p>
            <a:pPr algn="ctr">
              <a:buNone/>
            </a:pPr>
            <a:r>
              <a:rPr lang="tr-TR" dirty="0">
                <a:solidFill>
                  <a:srgbClr val="FF0000"/>
                </a:solidFill>
              </a:rPr>
              <a:t>Yanlış</a:t>
            </a:r>
          </a:p>
          <a:p>
            <a:pPr lvl="1">
              <a:buNone/>
            </a:pPr>
            <a:r>
              <a:rPr lang="tr-TR" sz="2400" dirty="0"/>
              <a:t>Aşağıdakilerden hangisi ayak bileği kemiğidir?</a:t>
            </a:r>
          </a:p>
          <a:p>
            <a:pPr marL="914400" lvl="1" indent="-514350">
              <a:buFont typeface="+mj-lt"/>
              <a:buAutoNum type="alphaLcPeriod"/>
            </a:pPr>
            <a:r>
              <a:rPr lang="tr-TR" sz="2400" dirty="0" err="1"/>
              <a:t>talus</a:t>
            </a:r>
            <a:endParaRPr lang="tr-TR" sz="2400" dirty="0"/>
          </a:p>
          <a:p>
            <a:pPr marL="914400" lvl="1" indent="-514350">
              <a:buFont typeface="+mj-lt"/>
              <a:buAutoNum type="alphaLcPeriod"/>
            </a:pPr>
            <a:r>
              <a:rPr lang="tr-TR" sz="2400" dirty="0" err="1"/>
              <a:t>kalkaneus</a:t>
            </a:r>
            <a:endParaRPr lang="tr-TR" sz="2400" dirty="0"/>
          </a:p>
          <a:p>
            <a:pPr marL="914400" lvl="1" indent="-514350">
              <a:buFont typeface="+mj-lt"/>
              <a:buAutoNum type="alphaLcPeriod"/>
            </a:pPr>
            <a:r>
              <a:rPr lang="tr-TR" sz="2400" dirty="0" err="1"/>
              <a:t>kuboideum</a:t>
            </a:r>
            <a:endParaRPr lang="tr-TR" sz="2400" dirty="0"/>
          </a:p>
          <a:p>
            <a:pPr marL="914400" lvl="1" indent="-514350">
              <a:buFont typeface="+mj-lt"/>
              <a:buAutoNum type="alphaLcPeriod"/>
            </a:pPr>
            <a:r>
              <a:rPr lang="tr-TR" sz="2400" dirty="0" err="1"/>
              <a:t>navikulare</a:t>
            </a:r>
            <a:endParaRPr lang="tr-TR" sz="2400" dirty="0"/>
          </a:p>
          <a:p>
            <a:pPr marL="914400" lvl="1" indent="-514350">
              <a:buFont typeface="+mj-lt"/>
              <a:buAutoNum type="alphaLcPeriod"/>
            </a:pPr>
            <a:r>
              <a:rPr lang="tr-TR" sz="2400" dirty="0">
                <a:solidFill>
                  <a:srgbClr val="FF0000"/>
                </a:solidFill>
              </a:rPr>
              <a:t>yukarıdakilerin hepsi</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1. </a:t>
            </a:r>
            <a:r>
              <a:rPr lang="tr-TR" sz="5300" b="1" dirty="0"/>
              <a:t>Sorunun bütünüyle  ilgili  </a:t>
            </a:r>
            <a:br>
              <a:rPr lang="tr-TR" dirty="0"/>
            </a:br>
            <a:endParaRPr lang="tr-TR" dirty="0"/>
          </a:p>
        </p:txBody>
      </p:sp>
      <p:sp>
        <p:nvSpPr>
          <p:cNvPr id="3" name="2 İçerik Yer Tutucusu"/>
          <p:cNvSpPr>
            <a:spLocks noGrp="1"/>
          </p:cNvSpPr>
          <p:nvPr>
            <p:ph idx="1"/>
          </p:nvPr>
        </p:nvSpPr>
        <p:spPr/>
        <p:txBody>
          <a:bodyPr>
            <a:normAutofit/>
          </a:bodyPr>
          <a:lstStyle/>
          <a:p>
            <a:pPr lvl="0"/>
            <a:r>
              <a:rPr lang="tr-TR" sz="4000" dirty="0"/>
              <a:t>Soruyla yoklanan bilgi ya da davranış önemli midir?</a:t>
            </a:r>
          </a:p>
          <a:p>
            <a:pPr lvl="0"/>
            <a:r>
              <a:rPr lang="tr-TR" sz="4000" dirty="0"/>
              <a:t>En geçerli yoklama yolu bu mudur?</a:t>
            </a:r>
          </a:p>
          <a:p>
            <a:pPr lvl="0"/>
            <a:r>
              <a:rPr lang="tr-TR" sz="4000" dirty="0"/>
              <a:t>Sorunun cevaplanma kolaylığı, yoklanan bilgi ya da davranışın öğrenilme derecesine uygun mudur?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00042"/>
            <a:ext cx="8229600" cy="1143000"/>
          </a:xfrm>
        </p:spPr>
        <p:txBody>
          <a:bodyPr>
            <a:noAutofit/>
          </a:bodyPr>
          <a:lstStyle/>
          <a:p>
            <a:r>
              <a:rPr lang="tr-TR" sz="2000" dirty="0"/>
              <a:t>Soru kökünde "</a:t>
            </a:r>
            <a:r>
              <a:rPr lang="tr-TR" sz="2000" dirty="0">
                <a:solidFill>
                  <a:srgbClr val="FF0000"/>
                </a:solidFill>
              </a:rPr>
              <a:t>anahtar sözcük</a:t>
            </a:r>
            <a:r>
              <a:rPr lang="tr-TR" sz="2000" dirty="0"/>
              <a:t>" niteliğindeki bir sözcük yalnızca doğru seçenekte kullanılmamalıdır. Bu durumda, öğrencinin doğru seçeneği bulması kolaylaşır. Örneğin, aşağıdaki örnekte yer alan soru kökünde "AİDS" sözcüğü anahtar niteliğindedir. Bu sözcüğün yalnızca "a" seçeneğinde yazılı olması bu seçeneğin doğru olduğu hakkında ipucu olabilir.</a:t>
            </a:r>
            <a:br>
              <a:rPr lang="tr-TR" sz="2000" dirty="0"/>
            </a:br>
            <a:endParaRPr lang="tr-TR" sz="2000" dirty="0"/>
          </a:p>
        </p:txBody>
      </p:sp>
      <p:sp>
        <p:nvSpPr>
          <p:cNvPr id="3" name="2 Metin Yer Tutucusu"/>
          <p:cNvSpPr>
            <a:spLocks noGrp="1"/>
          </p:cNvSpPr>
          <p:nvPr>
            <p:ph type="body" idx="1"/>
          </p:nvPr>
        </p:nvSpPr>
        <p:spPr>
          <a:xfrm>
            <a:off x="500034" y="2000240"/>
            <a:ext cx="4040188" cy="639762"/>
          </a:xfrm>
        </p:spPr>
        <p:txBody>
          <a:bodyPr/>
          <a:lstStyle/>
          <a:p>
            <a:pPr algn="ctr"/>
            <a:r>
              <a:rPr lang="tr-TR" dirty="0">
                <a:solidFill>
                  <a:srgbClr val="FF0000"/>
                </a:solidFill>
              </a:rPr>
              <a:t>YANLIŞ</a:t>
            </a:r>
          </a:p>
        </p:txBody>
      </p:sp>
      <p:sp>
        <p:nvSpPr>
          <p:cNvPr id="4" name="3 İçerik Yer Tutucusu"/>
          <p:cNvSpPr>
            <a:spLocks noGrp="1"/>
          </p:cNvSpPr>
          <p:nvPr>
            <p:ph sz="half" idx="2"/>
          </p:nvPr>
        </p:nvSpPr>
        <p:spPr>
          <a:xfrm>
            <a:off x="428596" y="2906712"/>
            <a:ext cx="4040188" cy="3951288"/>
          </a:xfrm>
        </p:spPr>
        <p:txBody>
          <a:bodyPr>
            <a:normAutofit fontScale="92500" lnSpcReduction="20000"/>
          </a:bodyPr>
          <a:lstStyle/>
          <a:p>
            <a:pPr>
              <a:buNone/>
            </a:pPr>
            <a:r>
              <a:rPr lang="tr-TR" dirty="0"/>
              <a:t>Türkiye'de </a:t>
            </a:r>
            <a:r>
              <a:rPr lang="tr-TR" dirty="0">
                <a:solidFill>
                  <a:srgbClr val="FF0000"/>
                </a:solidFill>
              </a:rPr>
              <a:t>AIDS</a:t>
            </a:r>
            <a:r>
              <a:rPr lang="tr-TR" dirty="0"/>
              <a:t> ile ilgili olarak aşağıdaki tümcelerden hangisi doğrudur  ?</a:t>
            </a:r>
          </a:p>
          <a:p>
            <a:pPr marL="514350" lvl="0" indent="-514350">
              <a:buFont typeface="+mj-lt"/>
              <a:buAutoNum type="alphaLcPeriod"/>
            </a:pPr>
            <a:r>
              <a:rPr lang="tr-TR" dirty="0">
                <a:solidFill>
                  <a:srgbClr val="FF0000"/>
                </a:solidFill>
              </a:rPr>
              <a:t>AİDS </a:t>
            </a:r>
            <a:r>
              <a:rPr lang="tr-TR" dirty="0" err="1"/>
              <a:t>prvelans</a:t>
            </a:r>
            <a:r>
              <a:rPr lang="tr-TR" dirty="0"/>
              <a:t> hızı artmaktadır</a:t>
            </a:r>
          </a:p>
          <a:p>
            <a:pPr marL="514350" lvl="0" indent="-514350">
              <a:buFont typeface="+mj-lt"/>
              <a:buAutoNum type="alphaLcPeriod"/>
            </a:pPr>
            <a:r>
              <a:rPr lang="tr-TR" dirty="0"/>
              <a:t>hastaların oranı yalnızca genç nüfusta artmaktadır</a:t>
            </a:r>
          </a:p>
          <a:p>
            <a:pPr marL="514350" lvl="0" indent="-514350">
              <a:buFont typeface="+mj-lt"/>
              <a:buAutoNum type="alphaLcPeriod"/>
            </a:pPr>
            <a:r>
              <a:rPr lang="tr-TR" dirty="0"/>
              <a:t>hastaların oranı yalnızca kadın nüfusta artmaktadır</a:t>
            </a:r>
          </a:p>
          <a:p>
            <a:pPr marL="514350" lvl="0" indent="-514350">
              <a:buFont typeface="+mj-lt"/>
              <a:buAutoNum type="alphaLcPeriod"/>
            </a:pPr>
            <a:r>
              <a:rPr lang="tr-TR" dirty="0"/>
              <a:t>hastaların oranı yalnızca erkek nüfusta artmaktadır</a:t>
            </a:r>
          </a:p>
          <a:p>
            <a:pPr marL="514350" lvl="0" indent="-514350">
              <a:buFont typeface="+mj-lt"/>
              <a:buAutoNum type="alphaLcPeriod"/>
            </a:pPr>
            <a:r>
              <a:rPr lang="tr-TR" dirty="0">
                <a:solidFill>
                  <a:srgbClr val="FF0000"/>
                </a:solidFill>
              </a:rPr>
              <a:t>yukarıdakilerin hepsi doğru</a:t>
            </a:r>
          </a:p>
          <a:p>
            <a:pPr>
              <a:buNone/>
            </a:pPr>
            <a:endParaRPr lang="tr-TR" dirty="0"/>
          </a:p>
        </p:txBody>
      </p:sp>
      <p:sp>
        <p:nvSpPr>
          <p:cNvPr id="5" name="4 Metin Yer Tutucusu"/>
          <p:cNvSpPr>
            <a:spLocks noGrp="1"/>
          </p:cNvSpPr>
          <p:nvPr>
            <p:ph type="body" sz="quarter" idx="3"/>
          </p:nvPr>
        </p:nvSpPr>
        <p:spPr>
          <a:xfrm>
            <a:off x="4643438" y="2000240"/>
            <a:ext cx="4041775" cy="639762"/>
          </a:xfrm>
        </p:spPr>
        <p:txBody>
          <a:bodyPr/>
          <a:lstStyle/>
          <a:p>
            <a:pPr algn="ctr"/>
            <a:r>
              <a:rPr lang="tr-TR" dirty="0">
                <a:solidFill>
                  <a:srgbClr val="FF0000"/>
                </a:solidFill>
              </a:rPr>
              <a:t>YANLIŞ</a:t>
            </a:r>
          </a:p>
        </p:txBody>
      </p:sp>
      <p:sp>
        <p:nvSpPr>
          <p:cNvPr id="6" name="5 İçerik Yer Tutucusu"/>
          <p:cNvSpPr>
            <a:spLocks noGrp="1"/>
          </p:cNvSpPr>
          <p:nvPr>
            <p:ph sz="quarter" idx="4"/>
          </p:nvPr>
        </p:nvSpPr>
        <p:spPr>
          <a:xfrm>
            <a:off x="4714876" y="2906712"/>
            <a:ext cx="4321620" cy="3951288"/>
          </a:xfrm>
        </p:spPr>
        <p:txBody>
          <a:bodyPr>
            <a:normAutofit fontScale="92500"/>
          </a:bodyPr>
          <a:lstStyle/>
          <a:p>
            <a:pPr>
              <a:buNone/>
            </a:pPr>
            <a:r>
              <a:rPr lang="tr-TR" dirty="0"/>
              <a:t>Türkiye'de AİDS ile ilgili olarak aşağıdaki tümcelerden hangisi doğrudur ?</a:t>
            </a:r>
          </a:p>
          <a:p>
            <a:pPr marL="457200" lvl="0" indent="-457200" fontAlgn="base">
              <a:buFont typeface="+mj-lt"/>
              <a:buAutoNum type="alphaLcPeriod"/>
            </a:pPr>
            <a:r>
              <a:rPr lang="tr-TR" dirty="0" err="1"/>
              <a:t>prevelans</a:t>
            </a:r>
            <a:r>
              <a:rPr lang="tr-TR" dirty="0"/>
              <a:t> hızı </a:t>
            </a:r>
            <a:r>
              <a:rPr lang="tr-TR" dirty="0">
                <a:solidFill>
                  <a:srgbClr val="FF0000"/>
                </a:solidFill>
              </a:rPr>
              <a:t>artmaktadır.</a:t>
            </a:r>
          </a:p>
          <a:p>
            <a:pPr marL="457200" lvl="0" indent="-457200" fontAlgn="base">
              <a:buFont typeface="+mj-lt"/>
              <a:buAutoNum type="alphaLcPeriod"/>
            </a:pPr>
            <a:r>
              <a:rPr lang="tr-TR" dirty="0" err="1"/>
              <a:t>prevelans</a:t>
            </a:r>
            <a:r>
              <a:rPr lang="tr-TR" dirty="0"/>
              <a:t> hızı azalmaktadır.</a:t>
            </a:r>
          </a:p>
          <a:p>
            <a:pPr marL="457200" lvl="0" indent="-457200" fontAlgn="base">
              <a:buFont typeface="+mj-lt"/>
              <a:buAutoNum type="alphaLcPeriod"/>
            </a:pPr>
            <a:r>
              <a:rPr lang="tr-TR" dirty="0"/>
              <a:t>yalnızca genç nüfusta </a:t>
            </a:r>
            <a:r>
              <a:rPr lang="tr-TR" dirty="0">
                <a:solidFill>
                  <a:srgbClr val="FF0000"/>
                </a:solidFill>
              </a:rPr>
              <a:t>artmaktadır.</a:t>
            </a:r>
          </a:p>
          <a:p>
            <a:pPr marL="457200" lvl="0" indent="-457200" fontAlgn="base">
              <a:buFont typeface="+mj-lt"/>
              <a:buAutoNum type="alphaLcPeriod"/>
            </a:pPr>
            <a:r>
              <a:rPr lang="tr-TR" dirty="0"/>
              <a:t>yalnızca kadın nüfusta </a:t>
            </a:r>
            <a:r>
              <a:rPr lang="tr-TR" dirty="0">
                <a:solidFill>
                  <a:srgbClr val="FF0000"/>
                </a:solidFill>
              </a:rPr>
              <a:t>artmaktadır</a:t>
            </a:r>
          </a:p>
          <a:p>
            <a:pPr marL="457200" lvl="0" indent="-457200" fontAlgn="base">
              <a:buFont typeface="+mj-lt"/>
              <a:buAutoNum type="alphaLcPeriod"/>
            </a:pPr>
            <a:r>
              <a:rPr lang="tr-TR" dirty="0"/>
              <a:t>yalnızca kentlerde </a:t>
            </a:r>
            <a:r>
              <a:rPr lang="tr-TR" dirty="0">
                <a:solidFill>
                  <a:srgbClr val="FF0000"/>
                </a:solidFill>
              </a:rPr>
              <a:t>artmaktadır</a:t>
            </a:r>
          </a:p>
          <a:p>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Doğru seçenekler her soruda farklı sırada olmalıdır. </a:t>
            </a:r>
          </a:p>
          <a:p>
            <a:r>
              <a:rPr lang="tr-TR" dirty="0"/>
              <a:t>Genellikle </a:t>
            </a:r>
            <a:r>
              <a:rPr lang="tr-TR" dirty="0">
                <a:solidFill>
                  <a:srgbClr val="FF0000"/>
                </a:solidFill>
              </a:rPr>
              <a:t>"d" </a:t>
            </a:r>
            <a:r>
              <a:rPr lang="tr-TR" dirty="0"/>
              <a:t>seçeneğinin doğru cevap olarak hazırlanması eğilimi vardır. </a:t>
            </a:r>
          </a:p>
          <a:p>
            <a:r>
              <a:rPr lang="tr-TR" dirty="0"/>
              <a:t>Her soruda doğru cevabın başka bir seçeneğe yerleştirilmesi sınavın ölçme düzeyini arttırır.</a:t>
            </a:r>
          </a:p>
          <a:p>
            <a:pPr>
              <a:buNone/>
            </a:pPr>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type="title"/>
          </p:nvPr>
        </p:nvSpPr>
        <p:spPr>
          <a:xfrm>
            <a:off x="457200" y="274638"/>
            <a:ext cx="8229600" cy="1143000"/>
          </a:xfrm>
        </p:spPr>
        <p:txBody>
          <a:bodyPr anchor="ctr">
            <a:normAutofit/>
          </a:bodyPr>
          <a:lstStyle/>
          <a:p>
            <a:pPr>
              <a:buNone/>
            </a:pPr>
            <a:r>
              <a:rPr lang="tr-TR" b="1"/>
              <a:t>TEŞEKKÜR EDERİM</a:t>
            </a:r>
          </a:p>
        </p:txBody>
      </p:sp>
      <p:pic>
        <p:nvPicPr>
          <p:cNvPr id="16386" name="Picture 2" descr="indir (1)">
            <a:extLst>
              <a:ext uri="{FF2B5EF4-FFF2-40B4-BE49-F238E27FC236}">
                <a16:creationId xmlns:a16="http://schemas.microsoft.com/office/drawing/2014/main" id="{27073A38-1DCF-DE85-3867-0D0727B1AC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6415" r="1" b="941"/>
          <a:stretch/>
        </p:blipFill>
        <p:spPr bwMode="auto">
          <a:xfrm>
            <a:off x="457200" y="1600200"/>
            <a:ext cx="8229600" cy="4525963"/>
          </a:xfrm>
          <a:prstGeom prst="rect">
            <a:avLst/>
          </a:prstGeom>
          <a:solidFill>
            <a:srgbClr val="FFFFFF"/>
          </a:solid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2. </a:t>
            </a:r>
            <a:r>
              <a:rPr lang="tr-TR" sz="5300" b="1" dirty="0"/>
              <a:t>Sorunun köküyle ilgili </a:t>
            </a:r>
            <a:br>
              <a:rPr lang="tr-TR" dirty="0"/>
            </a:br>
            <a:endParaRPr lang="tr-TR" dirty="0"/>
          </a:p>
        </p:txBody>
      </p:sp>
      <p:sp>
        <p:nvSpPr>
          <p:cNvPr id="3" name="2 İçerik Yer Tutucusu"/>
          <p:cNvSpPr>
            <a:spLocks noGrp="1"/>
          </p:cNvSpPr>
          <p:nvPr>
            <p:ph idx="1"/>
          </p:nvPr>
        </p:nvSpPr>
        <p:spPr/>
        <p:txBody>
          <a:bodyPr>
            <a:normAutofit fontScale="92500"/>
          </a:bodyPr>
          <a:lstStyle/>
          <a:p>
            <a:pPr lvl="0"/>
            <a:r>
              <a:rPr lang="tr-TR" sz="4000" dirty="0"/>
              <a:t>Anlatım, </a:t>
            </a:r>
            <a:r>
              <a:rPr lang="tr-TR" sz="4000" dirty="0">
                <a:solidFill>
                  <a:srgbClr val="FF0000"/>
                </a:solidFill>
              </a:rPr>
              <a:t>açık - seçik </a:t>
            </a:r>
            <a:r>
              <a:rPr lang="tr-TR" sz="4000" dirty="0"/>
              <a:t>yazılmış mıdır?</a:t>
            </a:r>
          </a:p>
          <a:p>
            <a:pPr lvl="0"/>
            <a:r>
              <a:rPr lang="tr-TR" sz="4000" dirty="0"/>
              <a:t>Soru kökü </a:t>
            </a:r>
            <a:r>
              <a:rPr lang="tr-TR" sz="4000" dirty="0">
                <a:solidFill>
                  <a:srgbClr val="FF0000"/>
                </a:solidFill>
              </a:rPr>
              <a:t>tek bir </a:t>
            </a:r>
            <a:r>
              <a:rPr lang="tr-TR" sz="4000" dirty="0"/>
              <a:t>konu ile sınırlı tutulmuş mudur ?</a:t>
            </a:r>
          </a:p>
          <a:p>
            <a:pPr lvl="0"/>
            <a:r>
              <a:rPr lang="tr-TR" sz="4000" dirty="0">
                <a:solidFill>
                  <a:srgbClr val="FF0000"/>
                </a:solidFill>
              </a:rPr>
              <a:t>Gerekli</a:t>
            </a:r>
            <a:r>
              <a:rPr lang="tr-TR" sz="4000" dirty="0"/>
              <a:t> bilgiler tam verilmiş, </a:t>
            </a:r>
            <a:r>
              <a:rPr lang="tr-TR" sz="4000" dirty="0">
                <a:solidFill>
                  <a:srgbClr val="FF0000"/>
                </a:solidFill>
              </a:rPr>
              <a:t>gereksiz</a:t>
            </a:r>
            <a:r>
              <a:rPr lang="tr-TR" sz="4000" dirty="0"/>
              <a:t> bilgilerden kaçınılmış mıdır ?</a:t>
            </a:r>
          </a:p>
          <a:p>
            <a:pPr lvl="0"/>
            <a:r>
              <a:rPr lang="tr-TR" sz="4000" dirty="0"/>
              <a:t>Sorunun okunma ve </a:t>
            </a:r>
            <a:r>
              <a:rPr lang="tr-TR" sz="4000" dirty="0">
                <a:solidFill>
                  <a:srgbClr val="FF0000"/>
                </a:solidFill>
              </a:rPr>
              <a:t>anlaşılma güçlüğü</a:t>
            </a:r>
            <a:r>
              <a:rPr lang="tr-TR" sz="4000" dirty="0"/>
              <a:t>, öğrencinin düzeyine uygun mudur?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3. </a:t>
            </a:r>
            <a:r>
              <a:rPr lang="tr-TR" sz="5300" b="1" dirty="0"/>
              <a:t>Sorunun seçenekleriyle ilgili </a:t>
            </a:r>
            <a:br>
              <a:rPr lang="tr-TR" dirty="0"/>
            </a:br>
            <a:endParaRPr lang="tr-TR" dirty="0"/>
          </a:p>
        </p:txBody>
      </p:sp>
      <p:sp>
        <p:nvSpPr>
          <p:cNvPr id="3" name="2 İçerik Yer Tutucusu"/>
          <p:cNvSpPr>
            <a:spLocks noGrp="1"/>
          </p:cNvSpPr>
          <p:nvPr>
            <p:ph idx="1"/>
          </p:nvPr>
        </p:nvSpPr>
        <p:spPr/>
        <p:txBody>
          <a:bodyPr>
            <a:normAutofit lnSpcReduction="10000"/>
          </a:bodyPr>
          <a:lstStyle/>
          <a:p>
            <a:pPr lvl="0"/>
            <a:r>
              <a:rPr lang="tr-TR" sz="4000" dirty="0"/>
              <a:t>Seçenekler arasında anlatım paralelliği (benzerliği) sağlanmış mıdır ?</a:t>
            </a:r>
          </a:p>
          <a:p>
            <a:pPr lvl="0"/>
            <a:r>
              <a:rPr lang="tr-TR" sz="4000" dirty="0"/>
              <a:t>Anlatımı açık - seçik ve sınırlı mıdır ?</a:t>
            </a:r>
          </a:p>
          <a:p>
            <a:pPr lvl="0"/>
            <a:r>
              <a:rPr lang="tr-TR" sz="4000" dirty="0"/>
              <a:t>Anlatım köke bağlantılı mıdır ?</a:t>
            </a:r>
          </a:p>
          <a:p>
            <a:pPr lvl="0"/>
            <a:r>
              <a:rPr lang="tr-TR" sz="4000" dirty="0"/>
              <a:t>Seçenekler birbirinden bağımsız olarak düzenlenmiş midir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4. </a:t>
            </a:r>
            <a:r>
              <a:rPr lang="tr-TR" sz="5300" b="1" dirty="0"/>
              <a:t>Doğru cevapla ilgili </a:t>
            </a:r>
            <a:br>
              <a:rPr lang="tr-TR" dirty="0"/>
            </a:br>
            <a:endParaRPr lang="tr-TR" dirty="0"/>
          </a:p>
        </p:txBody>
      </p:sp>
      <p:sp>
        <p:nvSpPr>
          <p:cNvPr id="3" name="2 İçerik Yer Tutucusu"/>
          <p:cNvSpPr>
            <a:spLocks noGrp="1"/>
          </p:cNvSpPr>
          <p:nvPr>
            <p:ph idx="1"/>
          </p:nvPr>
        </p:nvSpPr>
        <p:spPr>
          <a:xfrm>
            <a:off x="457200" y="1268760"/>
            <a:ext cx="8229600" cy="5184576"/>
          </a:xfrm>
        </p:spPr>
        <p:txBody>
          <a:bodyPr>
            <a:normAutofit lnSpcReduction="10000"/>
          </a:bodyPr>
          <a:lstStyle/>
          <a:p>
            <a:pPr lvl="0"/>
            <a:r>
              <a:rPr lang="tr-TR" sz="4000" dirty="0"/>
              <a:t>Belli ve </a:t>
            </a:r>
            <a:r>
              <a:rPr lang="tr-TR" sz="4000" dirty="0">
                <a:solidFill>
                  <a:srgbClr val="FF0000"/>
                </a:solidFill>
              </a:rPr>
              <a:t>tek doğru </a:t>
            </a:r>
            <a:r>
              <a:rPr lang="tr-TR" sz="4000" dirty="0"/>
              <a:t>cevap var mıdır?</a:t>
            </a:r>
          </a:p>
          <a:p>
            <a:pPr lvl="0"/>
            <a:r>
              <a:rPr lang="tr-TR" sz="4000" dirty="0"/>
              <a:t>Doğru cevap soru kökünde yoklanan bilginin cevabı mıdır?</a:t>
            </a:r>
          </a:p>
          <a:p>
            <a:pPr lvl="0"/>
            <a:r>
              <a:rPr lang="tr-TR" sz="4000" dirty="0"/>
              <a:t>Çeldiricilerin doğru cevap olmadıklarından emin misiniz?</a:t>
            </a:r>
          </a:p>
          <a:p>
            <a:pPr lvl="0"/>
            <a:r>
              <a:rPr lang="tr-TR" sz="4000" dirty="0"/>
              <a:t>Doğru cevabı bulma kolaylığı, yoklanan bilgi ya da davranışta aranacak düzeye uygun mudur?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5. </a:t>
            </a:r>
            <a:r>
              <a:rPr lang="tr-TR" sz="5300" b="1" dirty="0"/>
              <a:t>Çeldiricilerle ilgili </a:t>
            </a:r>
            <a:br>
              <a:rPr lang="tr-TR" dirty="0"/>
            </a:br>
            <a:endParaRPr lang="tr-TR" dirty="0"/>
          </a:p>
        </p:txBody>
      </p:sp>
      <p:sp>
        <p:nvSpPr>
          <p:cNvPr id="3" name="2 İçerik Yer Tutucusu"/>
          <p:cNvSpPr>
            <a:spLocks noGrp="1"/>
          </p:cNvSpPr>
          <p:nvPr>
            <p:ph idx="1"/>
          </p:nvPr>
        </p:nvSpPr>
        <p:spPr/>
        <p:txBody>
          <a:bodyPr/>
          <a:lstStyle/>
          <a:p>
            <a:r>
              <a:rPr lang="tr-TR" sz="4000" dirty="0"/>
              <a:t>Çeldiricilerin elenmesi yoklanan bilgi  ya da davranışın öğrenilmiş olmasını gerektiriyor mu?</a:t>
            </a:r>
          </a:p>
          <a:p>
            <a:r>
              <a:rPr lang="tr-TR" sz="4000" dirty="0"/>
              <a:t>Çeldiriciler, doğru cevaba ipucu vermeyecek nitelikte midir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6. </a:t>
            </a:r>
            <a:r>
              <a:rPr lang="tr-TR" sz="5300" b="1" dirty="0"/>
              <a:t>Sorunun anlatımı yönünden </a:t>
            </a:r>
            <a:br>
              <a:rPr lang="tr-TR" dirty="0"/>
            </a:br>
            <a:endParaRPr lang="tr-TR" dirty="0"/>
          </a:p>
        </p:txBody>
      </p:sp>
      <p:sp>
        <p:nvSpPr>
          <p:cNvPr id="3" name="2 İçerik Yer Tutucusu"/>
          <p:cNvSpPr>
            <a:spLocks noGrp="1"/>
          </p:cNvSpPr>
          <p:nvPr>
            <p:ph idx="1"/>
          </p:nvPr>
        </p:nvSpPr>
        <p:spPr/>
        <p:txBody>
          <a:bodyPr/>
          <a:lstStyle/>
          <a:p>
            <a:pPr lvl="0"/>
            <a:r>
              <a:rPr lang="tr-TR" sz="4000" dirty="0"/>
              <a:t>Soru, Türkçe yazım kurallarına uygun biçimde yazılmış mıdır ?</a:t>
            </a:r>
          </a:p>
          <a:p>
            <a:pPr lvl="0"/>
            <a:r>
              <a:rPr lang="tr-TR" sz="4000" dirty="0"/>
              <a:t>Soru, olabildiğince yalın ve doğrudan bir anlatımla sunulmuş mudur?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314</TotalTime>
  <Words>1834</Words>
  <Application>Microsoft Office PowerPoint</Application>
  <PresentationFormat>Ekran Gösterisi (4:3)</PresentationFormat>
  <Paragraphs>356</Paragraphs>
  <Slides>42</Slides>
  <Notes>1</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42</vt:i4>
      </vt:variant>
    </vt:vector>
  </HeadingPairs>
  <TitlesOfParts>
    <vt:vector size="48" baseType="lpstr">
      <vt:lpstr>Aptos</vt:lpstr>
      <vt:lpstr>Arial</vt:lpstr>
      <vt:lpstr>Calibri</vt:lpstr>
      <vt:lpstr>Times New Roman</vt:lpstr>
      <vt:lpstr>Ofis Teması</vt:lpstr>
      <vt:lpstr>Acrobat Document</vt:lpstr>
      <vt:lpstr>Çoktan Seçmeli  Soru Hazırlama</vt:lpstr>
      <vt:lpstr>PowerPoint Sunusu</vt:lpstr>
      <vt:lpstr>PowerPoint Sunusu</vt:lpstr>
      <vt:lpstr>1. Sorunun bütünüyle  ilgili   </vt:lpstr>
      <vt:lpstr>2. Sorunun köküyle ilgili  </vt:lpstr>
      <vt:lpstr>3. Sorunun seçenekleriyle ilgili  </vt:lpstr>
      <vt:lpstr>4. Doğru cevapla ilgili  </vt:lpstr>
      <vt:lpstr>5. Çeldiricilerle ilgili  </vt:lpstr>
      <vt:lpstr>6. Sorunun anlatımı yönünden  </vt:lpstr>
      <vt:lpstr>7. Bilimsel doğruluk yönünden  </vt:lpstr>
      <vt:lpstr>PowerPoint Sunusu</vt:lpstr>
      <vt:lpstr> </vt:lpstr>
      <vt:lpstr>Doğru cevabın aşikâr olduğu sorular sorulmamalıdır</vt:lpstr>
      <vt:lpstr>Kişisel görüşler ya da yargılar sorulmamalıdır.</vt:lpstr>
      <vt:lpstr>Soru ve cevaplar herkesin anlayabileceği sözcüklerle ifade edilmeli ve olabildiğince kısa, öz ve açık olmalıdır. </vt:lpstr>
      <vt:lpstr>Gereğinden fazla sözcük kullanılmamalıdır. Gereksiz sözcükler soruyu karmaşık durumuna getirir. </vt:lpstr>
      <vt:lpstr>Ölçülmek istenilen bilgiye ilişkin ögeler doğrudan belirtilmelidir</vt:lpstr>
      <vt:lpstr>Gereksiz sıfat, zarf ya da takılar kullanılmamalıdır</vt:lpstr>
      <vt:lpstr>Soru kökünde bir kez kullanılmakla yetinilebilecek sözcükler seçeneklerde tekrarlanmamalıdır</vt:lpstr>
      <vt:lpstr>Her  cevap seçeneği kendi başına anlamlı olmalı ve soru kökünün devamı olarak okunabilmelidir</vt:lpstr>
      <vt:lpstr>Her  cevap seçeneği kendi başına anlamlı olmalı ve soru kökünün devamı olarak okunabilmelidir</vt:lpstr>
      <vt:lpstr>Soru kökünün bir bölümü cevap seçenekleri arasına taşınmamalıdır</vt:lpstr>
      <vt:lpstr>Sorunun kendisi olumsuz ise, seçenekler de olumsuz olmamalıdır. Çifte olumsuz soruların anlaşılması güçtür. </vt:lpstr>
      <vt:lpstr>PowerPoint Sunusu</vt:lpstr>
      <vt:lpstr>Soru, sınavdaki diğer sorulardan daha uzun ve zaman alıcı olmamalıdır. </vt:lpstr>
      <vt:lpstr>Akıl karıştırıcı ve herkes tarafından aynı şekilde anlaşılmayan sözcüklerden kaçınılmalıdır. </vt:lpstr>
      <vt:lpstr>Tıpta birçok şey kesin değildir. O nedenle, “her zaman”, “hiçbir zaman”, “asla”, “kesinlikle” gibi sözcükleri kullanırken dikkatli olmak gerekir.</vt:lpstr>
      <vt:lpstr>İyi bilinen ve bütün dünyada kabul edilen doğru isimler kullanılmalıdır.</vt:lpstr>
      <vt:lpstr>Bütün dünyada kullanılmayan kısaltmalar kullanılmamalıdır; kısaltmalar uydurulmamalıdır.</vt:lpstr>
      <vt:lpstr>Özel durumlar dışında, tek sayı (değer) yerine alt ve üst sınırların belirtildiği  değerleri sormak daha uygundur.</vt:lpstr>
      <vt:lpstr>Sayılar artan ya da azalan bir sıra içinde verilmelidir. Karışık sıralamak öğrencinin dikkatini dağıtacaktır.</vt:lpstr>
      <vt:lpstr>Seçeneklerde belirtilen rakam aralıkları birbirleri ile çakışmamalıdır.</vt:lpstr>
      <vt:lpstr>Rakamlar her zaman tam olarak yazılmalıdır.</vt:lpstr>
      <vt:lpstr>Birim ölçüleri her zaman belirtilmelidir. </vt:lpstr>
      <vt:lpstr>Seçeneklerin aynı düzen içinde verilmesi gerekir. </vt:lpstr>
      <vt:lpstr>Bütün seçenekler aynı uzunlukta olmalıdır. Bir seçenek diğerinden uzunsa ve özellikle içinde örnekler bulunuyorsa, büyük bir olasılıkla doğru cevap odur.</vt:lpstr>
      <vt:lpstr>Seçeneklerde ya hep tekil ya da çoğul kullanılmalıdır.</vt:lpstr>
      <vt:lpstr>Özel isimler aynı düzen içinde kullanılmalıdır.</vt:lpstr>
      <vt:lpstr>"Yukarıdakilerin hepsi doğru”, “yukarıdakilerin hepsi yanlış" biçimindeki seçenekler mümkün olduğu kadar az kullanılmalı, kullanıldığı zaman ise yukarıdaki seçeneklerin sıralanışına dikkat edilmelidir. Soru hazırlayanlar genellikle “yukarıdakilerin hiçbiri” seçeneğine eğilim gösterirler. Bunu bilen ögrenci, bilmediği bir soruda bu seçeneği işaretlerse doğru cevabı bulma olasılığı vardır.</vt:lpstr>
      <vt:lpstr>Soru kökünde "anahtar sözcük" niteliğindeki bir sözcük yalnızca doğru seçenekte kullanılmamalıdır. Bu durumda, öğrencinin doğru seçeneği bulması kolaylaşır. Örneğin, aşağıdaki örnekte yer alan soru kökünde "AİDS" sözcüğü anahtar niteliğindedir. Bu sözcüğün yalnızca "a" seçeneğinde yazılı olması bu seçeneğin doğru olduğu hakkında ipucu olabilir. </vt:lpstr>
      <vt:lpstr>PowerPoint Sunusu</vt:lpstr>
      <vt:lpstr>TEŞEKKÜR EDERİM</vt:lpstr>
    </vt:vector>
  </TitlesOfParts>
  <Company>maltepeunvhst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Çoktan Seçmeli Soru Hazırlama</dc:title>
  <dc:creator>Admin</dc:creator>
  <cp:lastModifiedBy>zafer öztek</cp:lastModifiedBy>
  <cp:revision>34</cp:revision>
  <dcterms:created xsi:type="dcterms:W3CDTF">2017-01-03T16:07:25Z</dcterms:created>
  <dcterms:modified xsi:type="dcterms:W3CDTF">2025-01-14T11:22:07Z</dcterms:modified>
</cp:coreProperties>
</file>