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2" r:id="rId4"/>
    <p:sldId id="309" r:id="rId5"/>
    <p:sldId id="307" r:id="rId6"/>
    <p:sldId id="289" r:id="rId7"/>
    <p:sldId id="280" r:id="rId8"/>
    <p:sldId id="284" r:id="rId9"/>
    <p:sldId id="268" r:id="rId10"/>
    <p:sldId id="281" r:id="rId11"/>
    <p:sldId id="279" r:id="rId12"/>
    <p:sldId id="282" r:id="rId13"/>
    <p:sldId id="292" r:id="rId14"/>
    <p:sldId id="304" r:id="rId15"/>
    <p:sldId id="305" r:id="rId16"/>
    <p:sldId id="311" r:id="rId17"/>
    <p:sldId id="306" r:id="rId18"/>
    <p:sldId id="283" r:id="rId19"/>
    <p:sldId id="293" r:id="rId20"/>
    <p:sldId id="276" r:id="rId21"/>
    <p:sldId id="308" r:id="rId22"/>
    <p:sldId id="260" r:id="rId23"/>
    <p:sldId id="263" r:id="rId24"/>
    <p:sldId id="264" r:id="rId25"/>
    <p:sldId id="273" r:id="rId26"/>
    <p:sldId id="265" r:id="rId27"/>
    <p:sldId id="266" r:id="rId28"/>
    <p:sldId id="267" r:id="rId29"/>
    <p:sldId id="301" r:id="rId30"/>
    <p:sldId id="269" r:id="rId31"/>
    <p:sldId id="270" r:id="rId32"/>
    <p:sldId id="300" r:id="rId33"/>
    <p:sldId id="271" r:id="rId34"/>
    <p:sldId id="294" r:id="rId35"/>
    <p:sldId id="295" r:id="rId36"/>
    <p:sldId id="312" r:id="rId37"/>
    <p:sldId id="296" r:id="rId38"/>
    <p:sldId id="303" r:id="rId39"/>
    <p:sldId id="275" r:id="rId40"/>
    <p:sldId id="297" r:id="rId41"/>
    <p:sldId id="299" r:id="rId42"/>
    <p:sldId id="310" r:id="rId43"/>
    <p:sldId id="257" r:id="rId44"/>
    <p:sldId id="285" r:id="rId45"/>
    <p:sldId id="286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14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4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22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57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74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71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28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3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8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3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CCB6-C724-4B0F-A87B-B29A1747B6EF}" type="datetimeFigureOut">
              <a:rPr lang="tr-TR" smtClean="0"/>
              <a:pPr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458D-D70C-40AD-A47C-5BD2097B87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2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&amp;url=/url?sa=i&amp;rct=j&amp;q=&amp;esrc=s&amp;source=images&amp;cd=&amp;ved=&amp;url=https://www.pinterest.com/pin/175570085443242620/&amp;psig=AOvVaw3pjfj9nEmoclbbmEUEdWmJ&amp;ust=1575369678448389&amp;psig=AOvVaw3pjfj9nEmoclbbmEUEdWmJ&amp;ust=1575369678448389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619794"/>
            <a:ext cx="9144000" cy="2387600"/>
          </a:xfrm>
        </p:spPr>
        <p:txBody>
          <a:bodyPr/>
          <a:lstStyle/>
          <a:p>
            <a:r>
              <a:rPr lang="tr-TR" b="1" dirty="0" smtClean="0"/>
              <a:t>Antibiyotik Direnci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777695"/>
            <a:ext cx="9144000" cy="1655762"/>
          </a:xfrm>
        </p:spPr>
        <p:txBody>
          <a:bodyPr/>
          <a:lstStyle/>
          <a:p>
            <a:r>
              <a:rPr lang="tr-TR" b="1" dirty="0" smtClean="0"/>
              <a:t>Prof. Dr. Zafer </a:t>
            </a:r>
            <a:r>
              <a:rPr lang="tr-TR" b="1" dirty="0" err="1" smtClean="0"/>
              <a:t>Öztek</a:t>
            </a:r>
            <a:endParaRPr lang="tr-TR" b="1" dirty="0" smtClean="0"/>
          </a:p>
          <a:p>
            <a:r>
              <a:rPr lang="tr-TR" sz="1600" dirty="0" smtClean="0"/>
              <a:t>Maltepe Üniversitesi Tıp Fakültesi</a:t>
            </a:r>
          </a:p>
          <a:p>
            <a:r>
              <a:rPr lang="tr-TR" sz="1600" dirty="0" smtClean="0"/>
              <a:t>Halk Sağlığı AD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43" y="373201"/>
            <a:ext cx="3629054" cy="24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6000" dirty="0" smtClean="0"/>
              <a:t>Bu yüzden, yalnızca hekim tarafından önerilen antibiyotikler kullanılmalıdır.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4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Akılcı ilaç kullanımı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2700" b="1" dirty="0" smtClean="0">
                <a:solidFill>
                  <a:srgbClr val="FF0000"/>
                </a:solidFill>
              </a:rPr>
              <a:t>(</a:t>
            </a:r>
            <a:r>
              <a:rPr lang="tr-TR" sz="2700" b="1" dirty="0" err="1" smtClean="0">
                <a:solidFill>
                  <a:srgbClr val="FF0000"/>
                </a:solidFill>
              </a:rPr>
              <a:t>Rational</a:t>
            </a:r>
            <a:r>
              <a:rPr lang="tr-TR" sz="2700" b="1" dirty="0" smtClean="0">
                <a:solidFill>
                  <a:srgbClr val="FF0000"/>
                </a:solidFill>
              </a:rPr>
              <a:t> </a:t>
            </a:r>
            <a:r>
              <a:rPr lang="tr-TR" sz="2700" b="1" dirty="0" err="1" smtClean="0">
                <a:solidFill>
                  <a:srgbClr val="FF0000"/>
                </a:solidFill>
              </a:rPr>
              <a:t>drug</a:t>
            </a:r>
            <a:r>
              <a:rPr lang="tr-TR" sz="2700" b="1" dirty="0" smtClean="0">
                <a:solidFill>
                  <a:srgbClr val="FF0000"/>
                </a:solidFill>
              </a:rPr>
              <a:t> </a:t>
            </a:r>
            <a:r>
              <a:rPr lang="tr-TR" sz="2700" b="1" dirty="0" err="1" smtClean="0">
                <a:solidFill>
                  <a:srgbClr val="FF0000"/>
                </a:solidFill>
              </a:rPr>
              <a:t>use</a:t>
            </a:r>
            <a:r>
              <a:rPr lang="tr-TR" sz="2700" b="1" dirty="0" smtClean="0">
                <a:solidFill>
                  <a:srgbClr val="FF0000"/>
                </a:solidFill>
              </a:rPr>
              <a:t>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0752" y="2161956"/>
            <a:ext cx="10515600" cy="4351338"/>
          </a:xfrm>
        </p:spPr>
        <p:txBody>
          <a:bodyPr>
            <a:normAutofit/>
          </a:bodyPr>
          <a:lstStyle/>
          <a:p>
            <a:pPr lvl="1" algn="ctr"/>
            <a:r>
              <a:rPr lang="tr-TR" sz="4800" dirty="0" smtClean="0"/>
              <a:t>Uygun ilaç</a:t>
            </a:r>
          </a:p>
          <a:p>
            <a:pPr lvl="1" algn="ctr"/>
            <a:r>
              <a:rPr lang="tr-TR" sz="4800" dirty="0" smtClean="0"/>
              <a:t>Uygun doz</a:t>
            </a:r>
          </a:p>
          <a:p>
            <a:pPr lvl="1" algn="ctr"/>
            <a:r>
              <a:rPr lang="tr-TR" sz="4800" dirty="0" smtClean="0"/>
              <a:t>Uygun süre</a:t>
            </a:r>
          </a:p>
          <a:p>
            <a:pPr lvl="1" algn="ctr"/>
            <a:r>
              <a:rPr lang="tr-TR" sz="4800" dirty="0" smtClean="0"/>
              <a:t>Uygun maliyet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163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Antibiyotik tedavisine </a:t>
            </a:r>
            <a:r>
              <a:rPr lang="tr-TR" sz="5400" dirty="0" smtClean="0">
                <a:solidFill>
                  <a:srgbClr val="0070C0"/>
                </a:solidFill>
              </a:rPr>
              <a:t>ara verilmesi </a:t>
            </a:r>
            <a:r>
              <a:rPr lang="tr-TR" sz="5400" dirty="0" smtClean="0"/>
              <a:t>veya </a:t>
            </a:r>
            <a:r>
              <a:rPr lang="tr-TR" sz="5400" dirty="0" smtClean="0">
                <a:solidFill>
                  <a:srgbClr val="0070C0"/>
                </a:solidFill>
              </a:rPr>
              <a:t>doz atlanması </a:t>
            </a:r>
            <a:r>
              <a:rPr lang="tr-TR" sz="5400" dirty="0" smtClean="0"/>
              <a:t>bakterilerin direnç geliştirmesine yol açar. Böylece, tedavi başarısız olur ve hastalık tekrarlar. </a:t>
            </a:r>
          </a:p>
        </p:txBody>
      </p:sp>
    </p:spTree>
    <p:extLst>
      <p:ext uri="{BB962C8B-B14F-4D97-AF65-F5344CB8AC3E}">
        <p14:creationId xmlns:p14="http://schemas.microsoft.com/office/powerpoint/2010/main" val="4001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1719" y="249673"/>
            <a:ext cx="10515600" cy="5006099"/>
          </a:xfrm>
        </p:spPr>
        <p:txBody>
          <a:bodyPr>
            <a:normAutofit fontScale="92500" lnSpcReduction="20000"/>
          </a:bodyPr>
          <a:lstStyle/>
          <a:p>
            <a:r>
              <a:rPr lang="tr-TR" sz="5200" dirty="0" smtClean="0"/>
              <a:t>Antibiyotikler bakterileri bayıltmak için değil, yok etmek için kullanılmalıdır.</a:t>
            </a:r>
          </a:p>
          <a:p>
            <a:r>
              <a:rPr lang="tr-TR" sz="5200" dirty="0" smtClean="0"/>
              <a:t>Eğer, antibiyotik, yeterli dozda ve yeterli süre kullanılmazsa bakteri bayılır, ama ölmez.</a:t>
            </a:r>
          </a:p>
          <a:p>
            <a:r>
              <a:rPr lang="tr-TR" sz="5200" dirty="0" smtClean="0"/>
              <a:t>Bayılan bakteri antibiyotiği tanır ve ona karşı koymanın bir yolunu bulur. Yani, direnç kazanır.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4141356"/>
            <a:ext cx="3962400" cy="245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Antibiyotik direnci bakterilerin antibiyotik varlığında dahi üreyebilmeleri ve hastalık yapabilmeleri durumudur.</a:t>
            </a:r>
          </a:p>
        </p:txBody>
      </p:sp>
    </p:spTree>
    <p:extLst>
      <p:ext uri="{BB962C8B-B14F-4D97-AF65-F5344CB8AC3E}">
        <p14:creationId xmlns:p14="http://schemas.microsoft.com/office/powerpoint/2010/main" val="32478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774680" cy="4351338"/>
          </a:xfrm>
        </p:spPr>
        <p:txBody>
          <a:bodyPr>
            <a:noAutofit/>
          </a:bodyPr>
          <a:lstStyle/>
          <a:p>
            <a:r>
              <a:rPr lang="tr-TR" sz="4400" dirty="0" smtClean="0"/>
              <a:t>Bazı bakteriler bazı </a:t>
            </a:r>
            <a:r>
              <a:rPr lang="tr-TR" sz="4400" dirty="0"/>
              <a:t>antibiyotiklere </a:t>
            </a:r>
            <a:r>
              <a:rPr lang="tr-TR" sz="4400" dirty="0" smtClean="0"/>
              <a:t>karşı doğal olarak dirençlidir.</a:t>
            </a:r>
          </a:p>
          <a:p>
            <a:pPr marL="0" indent="0">
              <a:buNone/>
            </a:pPr>
            <a:endParaRPr lang="tr-TR" sz="4400" dirty="0" smtClean="0"/>
          </a:p>
          <a:p>
            <a:r>
              <a:rPr lang="tr-TR" sz="4400" dirty="0" smtClean="0"/>
              <a:t>Diğer bakterilerde direnç mutasyon </a:t>
            </a:r>
            <a:r>
              <a:rPr lang="tr-TR" sz="4400" dirty="0"/>
              <a:t>yoluyla </a:t>
            </a:r>
            <a:r>
              <a:rPr lang="tr-TR" sz="4400" dirty="0" smtClean="0"/>
              <a:t>gelişir.</a:t>
            </a:r>
          </a:p>
        </p:txBody>
      </p:sp>
    </p:spTree>
    <p:extLst>
      <p:ext uri="{BB962C8B-B14F-4D97-AF65-F5344CB8AC3E}">
        <p14:creationId xmlns:p14="http://schemas.microsoft.com/office/powerpoint/2010/main" val="34914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400" dirty="0"/>
              <a:t>Bu durumda antibiyotik uygulaması duyarlı bakterilerin üremesini durdurur veya öldürürken, dirençli bakteriler seleksiyona uğrayarak </a:t>
            </a:r>
            <a:r>
              <a:rPr lang="tr-TR" sz="4400" dirty="0" smtClean="0"/>
              <a:t>popülasyona </a:t>
            </a:r>
            <a:r>
              <a:rPr lang="tr-TR" sz="4400" dirty="0"/>
              <a:t>hakim hale gelirler.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818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Antibiyotik kullanımı arttıkça </a:t>
            </a:r>
            <a:r>
              <a:rPr lang="tr-TR" sz="4000" dirty="0" smtClean="0"/>
              <a:t>direnç </a:t>
            </a:r>
            <a:r>
              <a:rPr lang="tr-TR" sz="4000" dirty="0"/>
              <a:t>sorunu da </a:t>
            </a:r>
            <a:r>
              <a:rPr lang="tr-TR" sz="4000" dirty="0" smtClean="0"/>
              <a:t>artar.</a:t>
            </a:r>
          </a:p>
          <a:p>
            <a:r>
              <a:rPr lang="tr-TR" sz="4000" dirty="0" smtClean="0"/>
              <a:t>Eğer </a:t>
            </a:r>
            <a:r>
              <a:rPr lang="tr-TR" sz="4000" dirty="0"/>
              <a:t>önlem alınmaz ve antibiyotik kullanımı bu hızda devam ederse direnç nedeniyle basit bir enfeksiyonun dahi öldürücü olabildiği antibiyotik öncesi çağa dönmek söz konusu olabilecektir. </a:t>
            </a: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5261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Antibiyotiklere karşı direnç gelişmesinde çok önemli bir faktör, hayvan yemlerine, özellikle tavuk yemlerine antibiyotiklerin karıştırılmasıdır.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0" y="3278778"/>
            <a:ext cx="4917846" cy="32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 smtClean="0"/>
              <a:t>O nedenle, antibiyotik direnciyle mücadele hem </a:t>
            </a:r>
            <a:r>
              <a:rPr lang="tr-TR" sz="4800" dirty="0" smtClean="0">
                <a:solidFill>
                  <a:srgbClr val="FF0000"/>
                </a:solidFill>
              </a:rPr>
              <a:t>insan</a:t>
            </a:r>
            <a:r>
              <a:rPr lang="tr-TR" sz="4800" dirty="0" smtClean="0"/>
              <a:t> hem de </a:t>
            </a:r>
            <a:r>
              <a:rPr lang="tr-TR" sz="4800" dirty="0" smtClean="0">
                <a:solidFill>
                  <a:srgbClr val="FF0000"/>
                </a:solidFill>
              </a:rPr>
              <a:t>hayvan </a:t>
            </a:r>
            <a:r>
              <a:rPr lang="tr-TR" sz="4800" dirty="0" smtClean="0"/>
              <a:t>sağlığı ile ilgilenenlerin ortak konusudur. </a:t>
            </a:r>
          </a:p>
          <a:p>
            <a:pPr marL="0" indent="0" algn="ctr">
              <a:buNone/>
            </a:pPr>
            <a:r>
              <a:rPr lang="tr-TR" sz="6000" dirty="0" smtClean="0">
                <a:solidFill>
                  <a:srgbClr val="C00000"/>
                </a:solidFill>
              </a:rPr>
              <a:t>(TEK SAĞLIK)</a:t>
            </a:r>
            <a:endParaRPr lang="tr-TR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Penisilinin öyküsü</a:t>
            </a:r>
            <a:br>
              <a:rPr lang="tr-TR" dirty="0" smtClean="0"/>
            </a:br>
            <a:r>
              <a:rPr lang="tr-TR" dirty="0" smtClean="0"/>
              <a:t>1945 yılı Tıp ve Fizyoloji Nobel Ödülü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61690" y="2676963"/>
            <a:ext cx="5181600" cy="4351338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Fleming</a:t>
            </a:r>
            <a:r>
              <a:rPr lang="tr-TR" sz="2400" dirty="0" smtClean="0"/>
              <a:t> </a:t>
            </a:r>
            <a:r>
              <a:rPr lang="tr-TR" sz="2400" i="1" dirty="0" smtClean="0"/>
              <a:t>(İskoç) </a:t>
            </a:r>
            <a:r>
              <a:rPr lang="tr-TR" sz="2400" dirty="0" smtClean="0"/>
              <a:t>buldu (Eylül 1927)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err="1" smtClean="0"/>
              <a:t>Chain</a:t>
            </a:r>
            <a:r>
              <a:rPr lang="tr-TR" sz="2400" dirty="0" smtClean="0"/>
              <a:t> </a:t>
            </a:r>
            <a:r>
              <a:rPr lang="tr-TR" sz="2400" i="1" dirty="0" smtClean="0"/>
              <a:t>(Alman) </a:t>
            </a:r>
            <a:r>
              <a:rPr lang="tr-TR" sz="2400" dirty="0" smtClean="0"/>
              <a:t>ve </a:t>
            </a:r>
            <a:r>
              <a:rPr lang="tr-TR" sz="2400" dirty="0" err="1" smtClean="0"/>
              <a:t>Florey</a:t>
            </a:r>
            <a:r>
              <a:rPr lang="tr-TR" sz="2400" dirty="0" smtClean="0"/>
              <a:t> </a:t>
            </a:r>
            <a:r>
              <a:rPr lang="tr-TR" sz="2400" i="1" dirty="0" smtClean="0"/>
              <a:t>(Avustralyalı) </a:t>
            </a:r>
            <a:r>
              <a:rPr lang="tr-TR" sz="2400" dirty="0" smtClean="0"/>
              <a:t>klinikte kullandı (1940)</a:t>
            </a:r>
            <a:endParaRPr lang="tr-TR" sz="2400" dirty="0"/>
          </a:p>
        </p:txBody>
      </p:sp>
      <p:pic>
        <p:nvPicPr>
          <p:cNvPr id="5" name="irc_mi" descr="İlgili resim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2629694"/>
            <a:ext cx="508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38" y="71857"/>
            <a:ext cx="8209524" cy="6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1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23987"/>
            <a:ext cx="9525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Antibiyotik Direncinin 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Toplum </a:t>
            </a:r>
            <a:r>
              <a:rPr lang="tr-TR" b="1" dirty="0">
                <a:solidFill>
                  <a:srgbClr val="FF0000"/>
                </a:solidFill>
              </a:rPr>
              <a:t>Sağlığına Etkileri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444"/>
          </a:xfrm>
        </p:spPr>
        <p:txBody>
          <a:bodyPr>
            <a:normAutofit/>
          </a:bodyPr>
          <a:lstStyle/>
          <a:p>
            <a:r>
              <a:rPr lang="tr-TR" sz="4000" dirty="0" smtClean="0"/>
              <a:t>Antibiyotik </a:t>
            </a:r>
            <a:r>
              <a:rPr lang="tr-TR" sz="4000" dirty="0"/>
              <a:t>direnci nedeniyle; </a:t>
            </a:r>
            <a:endParaRPr lang="tr-TR" sz="4000" dirty="0" smtClean="0"/>
          </a:p>
          <a:p>
            <a:pPr lvl="1"/>
            <a:r>
              <a:rPr lang="tr-TR" sz="3200" dirty="0" smtClean="0"/>
              <a:t>Hastalanan herkes tehlike altındadır</a:t>
            </a:r>
            <a:r>
              <a:rPr lang="tr-TR" sz="3200" dirty="0" smtClean="0"/>
              <a:t>. / Özellikle yaşlılar</a:t>
            </a:r>
            <a:endParaRPr lang="tr-TR" sz="3200" dirty="0" smtClean="0"/>
          </a:p>
          <a:p>
            <a:pPr lvl="1"/>
            <a:r>
              <a:rPr lang="tr-TR" sz="3200" dirty="0" smtClean="0"/>
              <a:t>Organ </a:t>
            </a:r>
            <a:r>
              <a:rPr lang="tr-TR" sz="3200" dirty="0"/>
              <a:t>nakli ve protez ameliyatı gibi cerrahi işlemlerin veya yoğun bakım tedavisi, </a:t>
            </a:r>
            <a:r>
              <a:rPr lang="tr-TR" sz="3200" dirty="0" smtClean="0"/>
              <a:t>kemoterapi, </a:t>
            </a:r>
            <a:r>
              <a:rPr lang="tr-TR" sz="3200" dirty="0"/>
              <a:t>prematüre doğan bebeklerin bakımı gibi işlemlerin uygulanmasında sıkıntılar yaşanmaktadır. </a:t>
            </a:r>
            <a:endParaRPr lang="tr-TR" sz="3200" dirty="0" smtClean="0"/>
          </a:p>
          <a:p>
            <a:pPr lvl="1"/>
            <a:r>
              <a:rPr lang="tr-TR" sz="3200" dirty="0" smtClean="0"/>
              <a:t>Daha </a:t>
            </a:r>
            <a:r>
              <a:rPr lang="tr-TR" sz="3200" dirty="0"/>
              <a:t>pahalı ilaçlar ile tedaviler gündeme </a:t>
            </a:r>
            <a:r>
              <a:rPr lang="tr-TR" sz="3200" dirty="0" smtClean="0"/>
              <a:t>gelir </a:t>
            </a:r>
            <a:r>
              <a:rPr lang="tr-TR" sz="3200" dirty="0"/>
              <a:t>ve bu durumun ülkeye getirdiği ekonomik yük </a:t>
            </a:r>
            <a:r>
              <a:rPr lang="tr-TR" sz="3200" dirty="0" smtClean="0"/>
              <a:t>artar. </a:t>
            </a:r>
          </a:p>
          <a:p>
            <a:pPr lvl="1"/>
            <a:r>
              <a:rPr lang="tr-TR" sz="3200" dirty="0" smtClean="0"/>
              <a:t>Enfeksiyon </a:t>
            </a:r>
            <a:r>
              <a:rPr lang="tr-TR" sz="3200" dirty="0"/>
              <a:t>sırasında hastanede kalış süresinde ve hastalığa bağlı ölüm sıklıklarında artış olabilmektedir.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55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18 KASIM </a:t>
            </a:r>
          </a:p>
          <a:p>
            <a:pPr marL="0" indent="0" algn="ctr">
              <a:buNone/>
            </a:pPr>
            <a:r>
              <a:rPr lang="tr-TR" sz="6000" dirty="0" smtClean="0"/>
              <a:t>AVRUPA ANTİBİYOTİK FARKINDALIK GÜNÜ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627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Başta antibiyotikler olmak üzere ilaçların uygun olmayan tüketimi yıllardır önemli bir sorundur ve bazı araştırmalarda reçetelerdeki ilaçların %60’dan fazlasının uygun reçete edilmediği </a:t>
            </a:r>
            <a:r>
              <a:rPr lang="tr-TR" sz="4400" dirty="0" smtClean="0"/>
              <a:t>vurgulanmaktadır.</a:t>
            </a:r>
            <a:endParaRPr lang="tr-TR" sz="44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3842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34017" y="1127409"/>
            <a:ext cx="29855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FS Albert Pro"/>
              </a:rPr>
              <a:t>Dünya genelinde antibiyotik kullanımı son 15 yılda %36’lık artış göstermiştir. </a:t>
            </a:r>
            <a:endParaRPr lang="tr-TR" sz="2400" dirty="0" smtClean="0">
              <a:solidFill>
                <a:srgbClr val="FF0000"/>
              </a:solidFill>
              <a:latin typeface="FS Albert Pro"/>
            </a:endParaRPr>
          </a:p>
          <a:p>
            <a:endParaRPr lang="tr-TR" sz="2400" dirty="0">
              <a:solidFill>
                <a:srgbClr val="FF0000"/>
              </a:solidFill>
              <a:latin typeface="FS Albert Pro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FS Albert Pro"/>
              </a:rPr>
              <a:t>OECD (36 ülke) İstatistiklerine </a:t>
            </a:r>
            <a:r>
              <a:rPr lang="tr-TR" sz="2400" dirty="0">
                <a:solidFill>
                  <a:srgbClr val="FF0000"/>
                </a:solidFill>
                <a:latin typeface="FS Albert Pro"/>
              </a:rPr>
              <a:t>göre 1000 hastanın günlük kullanım dozları incelendiğinde en yüksek kullanım oranı Türkiye’dedir.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56" y="738779"/>
            <a:ext cx="8245519" cy="53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3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 </a:t>
            </a:r>
            <a:r>
              <a:rPr lang="tr-TR" sz="4000" dirty="0" smtClean="0"/>
              <a:t>Antibiyotiklere </a:t>
            </a:r>
            <a:r>
              <a:rPr lang="tr-TR" sz="4000" dirty="0"/>
              <a:t>karşı direnç gelişmesi enfeksiyonlara bağlı ölüm riskini arttırmaktadır.  </a:t>
            </a:r>
            <a:endParaRPr lang="tr-TR" sz="4000" dirty="0" smtClean="0"/>
          </a:p>
          <a:p>
            <a:r>
              <a:rPr lang="tr-TR" sz="4000" dirty="0" smtClean="0"/>
              <a:t>Son </a:t>
            </a:r>
            <a:r>
              <a:rPr lang="tr-TR" sz="4000" dirty="0"/>
              <a:t>çalışmalar dünya genelindeki ölümlerin %25’inin enfeksiyonlara bağlı olarak meydana geldiğini göstermektedir. </a:t>
            </a:r>
            <a:endParaRPr lang="tr-TR" sz="4000" dirty="0" smtClean="0"/>
          </a:p>
          <a:p>
            <a:r>
              <a:rPr lang="tr-TR" sz="4000" dirty="0" smtClean="0"/>
              <a:t>DSÖ </a:t>
            </a:r>
            <a:r>
              <a:rPr lang="tr-TR" sz="4000" dirty="0"/>
              <a:t>Avrupa Bölgesinde her yıl 25.000 kişinin antibiyotik dirençli enfeksiyonlardan öldüğü tahmin edilmektedir</a:t>
            </a:r>
            <a:r>
              <a:rPr lang="tr-TR" sz="4000" dirty="0" smtClean="0"/>
              <a:t>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137228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Antibiyotiklerle İlgili 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Bilinmesi </a:t>
            </a:r>
            <a:r>
              <a:rPr lang="tr-TR" b="1" dirty="0" smtClean="0">
                <a:solidFill>
                  <a:srgbClr val="FF0000"/>
                </a:solidFill>
              </a:rPr>
              <a:t>Gereken Önemli Hususlar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179" y="2361653"/>
            <a:ext cx="10515600" cy="435133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Antibiyotiklere </a:t>
            </a:r>
            <a:r>
              <a:rPr lang="tr-TR" sz="3600" dirty="0"/>
              <a:t>direnç arttıkça toplumda enfeksiyon hastalıklarının daha uzun sürmesi, yayılması, salgınların sıklaşması ve ölüm riskinin artması söz </a:t>
            </a:r>
            <a:r>
              <a:rPr lang="tr-TR" sz="3600" dirty="0" smtClean="0"/>
              <a:t>konusudur.</a:t>
            </a:r>
            <a:endParaRPr lang="tr-TR" sz="3600" dirty="0"/>
          </a:p>
          <a:p>
            <a:r>
              <a:rPr lang="tr-TR" sz="3600" dirty="0"/>
              <a:t> </a:t>
            </a:r>
            <a:r>
              <a:rPr lang="tr-TR" sz="3600" dirty="0" smtClean="0"/>
              <a:t>“</a:t>
            </a:r>
            <a:r>
              <a:rPr lang="tr-TR" sz="3600" dirty="0"/>
              <a:t>Antibiyotik direncini önlemek için “doğru antibiyotik kullanma” stratejisi uygulayarak, antibiyotiklere karşı dirençli bakterilerin gelişmesini durdurmak mümkün olacaktır. </a:t>
            </a:r>
          </a:p>
        </p:txBody>
      </p:sp>
    </p:spTree>
    <p:extLst>
      <p:ext uri="{BB962C8B-B14F-4D97-AF65-F5344CB8AC3E}">
        <p14:creationId xmlns:p14="http://schemas.microsoft.com/office/powerpoint/2010/main" val="9434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0242" y="1752053"/>
            <a:ext cx="10515600" cy="4351338"/>
          </a:xfrm>
        </p:spPr>
        <p:txBody>
          <a:bodyPr>
            <a:noAutofit/>
          </a:bodyPr>
          <a:lstStyle/>
          <a:p>
            <a:r>
              <a:rPr lang="tr-TR" sz="4000" dirty="0" smtClean="0"/>
              <a:t>Antibiyotikler</a:t>
            </a:r>
            <a:r>
              <a:rPr lang="tr-TR" sz="4000" dirty="0"/>
              <a:t>, soğuk algınlığı </a:t>
            </a:r>
            <a:r>
              <a:rPr lang="tr-TR" sz="4000" dirty="0" smtClean="0"/>
              <a:t>ya da </a:t>
            </a:r>
            <a:r>
              <a:rPr lang="tr-TR" sz="4000" dirty="0"/>
              <a:t>grip gibi virüslerin yol açtığı enfeksiyonlarda etkili değildir; </a:t>
            </a:r>
            <a:r>
              <a:rPr lang="tr-TR" sz="4000" dirty="0" smtClean="0"/>
              <a:t>yalnızca </a:t>
            </a:r>
            <a:r>
              <a:rPr lang="tr-TR" sz="4000" dirty="0"/>
              <a:t>bakteriyel enfeksiyonlara karşı etkilidir. </a:t>
            </a:r>
            <a:endParaRPr lang="tr-TR" sz="4000" dirty="0" smtClean="0"/>
          </a:p>
          <a:p>
            <a:r>
              <a:rPr lang="tr-TR" sz="4000" dirty="0" smtClean="0"/>
              <a:t>Antibiyotik </a:t>
            </a:r>
            <a:r>
              <a:rPr lang="tr-TR" sz="4000" dirty="0"/>
              <a:t>kullanılmasına gerek olup olmadığına hekim karar vermeli ve </a:t>
            </a:r>
            <a:r>
              <a:rPr lang="tr-TR" sz="4000" dirty="0" smtClean="0"/>
              <a:t>yalnızca </a:t>
            </a:r>
            <a:r>
              <a:rPr lang="tr-TR" sz="4000" dirty="0"/>
              <a:t>hekimin reçete ettiği antibiyotikler </a:t>
            </a:r>
            <a:r>
              <a:rPr lang="tr-TR" sz="4000" dirty="0" smtClean="0"/>
              <a:t>kullanılmalıdır.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49225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Antibiyotikler “</a:t>
            </a:r>
            <a:r>
              <a:rPr lang="tr-TR" sz="4000" dirty="0" smtClean="0">
                <a:solidFill>
                  <a:srgbClr val="0070C0"/>
                </a:solidFill>
              </a:rPr>
              <a:t>ateş düşürücü, kırgınlık giderici, ağrı kesici </a:t>
            </a:r>
            <a:r>
              <a:rPr lang="tr-TR" sz="4000" dirty="0" smtClean="0"/>
              <a:t>ilaçlar” değildir. </a:t>
            </a:r>
            <a:endParaRPr lang="tr-TR" sz="4000" dirty="0" smtClean="0"/>
          </a:p>
          <a:p>
            <a:r>
              <a:rPr lang="tr-TR" sz="4000" dirty="0" smtClean="0"/>
              <a:t>Ateş </a:t>
            </a:r>
            <a:r>
              <a:rPr lang="tr-TR" sz="4000" dirty="0" smtClean="0"/>
              <a:t>vücutta bulunan bir enfeksiyonun göstergesi </a:t>
            </a:r>
            <a:r>
              <a:rPr lang="tr-TR" sz="4000" dirty="0" smtClean="0"/>
              <a:t>olabilir, </a:t>
            </a:r>
            <a:r>
              <a:rPr lang="tr-TR" sz="4000" dirty="0" smtClean="0"/>
              <a:t>fakat </a:t>
            </a:r>
            <a:r>
              <a:rPr lang="tr-TR" sz="4000" dirty="0" smtClean="0">
                <a:solidFill>
                  <a:srgbClr val="0070C0"/>
                </a:solidFill>
              </a:rPr>
              <a:t>her enfeksiyon bakteriyel değildir</a:t>
            </a:r>
            <a:r>
              <a:rPr lang="tr-TR" sz="4000" dirty="0" smtClean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04888"/>
            <a:ext cx="103632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/>
              <a:t>Hekim tarafından önerilen dozun tamamı önerilen sürede kullanılmalıdır. </a:t>
            </a:r>
            <a:endParaRPr lang="tr-TR" sz="4000" dirty="0" smtClean="0"/>
          </a:p>
          <a:p>
            <a:r>
              <a:rPr lang="tr-TR" sz="4000" dirty="0" smtClean="0"/>
              <a:t>Birey </a:t>
            </a:r>
            <a:r>
              <a:rPr lang="tr-TR" sz="4000" dirty="0"/>
              <a:t>kendini iyi hissettiğinde antibiyotik kullanmayı sonlandırmamalıdır. </a:t>
            </a:r>
            <a:endParaRPr lang="tr-TR" sz="4000" dirty="0" smtClean="0"/>
          </a:p>
          <a:p>
            <a:r>
              <a:rPr lang="tr-TR" sz="4000" dirty="0" smtClean="0"/>
              <a:t>Antibiyotikler</a:t>
            </a:r>
            <a:r>
              <a:rPr lang="tr-TR" sz="4000" dirty="0"/>
              <a:t>, hekimin önerdiğinden ne daha kısa, ne de  daha uzun süre </a:t>
            </a:r>
            <a:r>
              <a:rPr lang="tr-TR" sz="4000" dirty="0" smtClean="0"/>
              <a:t>kullanılmamalıdır.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405296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Antibiyotik direncinin önlenmesi için hekimler, reçete edilen antibiyotiğin nasıl ve ne kadar süre kullanılması gerektiğini </a:t>
            </a:r>
            <a:r>
              <a:rPr lang="tr-TR" sz="4000" dirty="0">
                <a:solidFill>
                  <a:srgbClr val="0070C0"/>
                </a:solidFill>
              </a:rPr>
              <a:t>hastalara uygun bir şekilde açıklamalı</a:t>
            </a:r>
            <a:r>
              <a:rPr lang="tr-TR" sz="4000" dirty="0"/>
              <a:t>, virüslere bağlı gelişen grip, nezle gibi hastalıkların tedavisinde antibiyotiklerin kullanılmadığı hastaya </a:t>
            </a:r>
            <a:r>
              <a:rPr lang="tr-TR" sz="4000" dirty="0" smtClean="0"/>
              <a:t>ayrıntılı olarak anlatmalıdır</a:t>
            </a:r>
            <a:r>
              <a:rPr lang="tr-TR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255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Eczacılar, reçetesiz olarak antibiyotik almak isteyenleri hekime yönlendirmeli, tedavisinde antibiyotiğin yeri olmayan hastalıklar için ilaç almak isteyenleri uyarmalıdır.</a:t>
            </a:r>
          </a:p>
          <a:p>
            <a:pPr marL="0" indent="0">
              <a:buNone/>
            </a:pPr>
            <a:endParaRPr lang="tr-TR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6000" dirty="0" smtClean="0"/>
              <a:t>İlaç direnci için bir örnek : </a:t>
            </a:r>
            <a:r>
              <a:rPr lang="tr-TR" sz="6000" b="1" dirty="0" smtClean="0">
                <a:solidFill>
                  <a:srgbClr val="FF0000"/>
                </a:solidFill>
              </a:rPr>
              <a:t>VEREM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45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3035" y="561812"/>
            <a:ext cx="10884057" cy="5555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864096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İlaca Dirençli </a:t>
            </a:r>
            <a:r>
              <a:rPr lang="tr-TR" b="1" dirty="0" smtClean="0"/>
              <a:t>Verem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9089" y="2086563"/>
            <a:ext cx="10972800" cy="4281339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Verem </a:t>
            </a:r>
            <a:r>
              <a:rPr lang="tr-TR" sz="4400" b="1" dirty="0"/>
              <a:t>hastaları genellikle eğitimsiz, tedavi konusunda </a:t>
            </a:r>
            <a:r>
              <a:rPr lang="tr-TR" sz="4400" b="1" dirty="0" smtClean="0"/>
              <a:t>yeteri kadar </a:t>
            </a:r>
            <a:r>
              <a:rPr lang="tr-TR" sz="4400" b="1" dirty="0"/>
              <a:t>duyarlı olmayan kişilerdir. </a:t>
            </a:r>
          </a:p>
          <a:p>
            <a:r>
              <a:rPr lang="tr-TR" sz="4400" b="1" dirty="0"/>
              <a:t>Verem tedavisi ücretsiz olduğu halde, ilaçlarını düzenli olarak kullanmayı aksatırlar</a:t>
            </a:r>
            <a:r>
              <a:rPr lang="tr-TR" sz="4400" b="1" dirty="0" smtClean="0"/>
              <a:t>.</a:t>
            </a:r>
            <a:endParaRPr lang="tr-T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26931" cy="4351338"/>
          </a:xfrm>
        </p:spPr>
        <p:txBody>
          <a:bodyPr>
            <a:normAutofit/>
          </a:bodyPr>
          <a:lstStyle/>
          <a:p>
            <a:r>
              <a:rPr lang="tr-TR" sz="4400" b="1" dirty="0"/>
              <a:t>Verem savaşında ilaca direnç iki yolla gelişir;</a:t>
            </a:r>
          </a:p>
          <a:p>
            <a:pPr>
              <a:buNone/>
            </a:pPr>
            <a:r>
              <a:rPr lang="tr-TR" sz="4400" b="1" dirty="0">
                <a:solidFill>
                  <a:schemeClr val="accent2"/>
                </a:solidFill>
              </a:rPr>
              <a:t>     	</a:t>
            </a:r>
            <a:r>
              <a:rPr lang="tr-TR" sz="4400" b="1" dirty="0">
                <a:solidFill>
                  <a:srgbClr val="7030A0"/>
                </a:solidFill>
              </a:rPr>
              <a:t>1)Tedavinin düzenli olarak alınmaması sonucunda</a:t>
            </a:r>
          </a:p>
          <a:p>
            <a:pPr>
              <a:buNone/>
            </a:pPr>
            <a:r>
              <a:rPr lang="tr-TR" sz="4400" b="1" dirty="0">
                <a:solidFill>
                  <a:srgbClr val="7030A0"/>
                </a:solidFill>
              </a:rPr>
              <a:t>		2)İlaç direnci olan hastadan dirençli mikrobun bulaşması ile</a:t>
            </a:r>
          </a:p>
        </p:txBody>
      </p:sp>
    </p:spTree>
    <p:extLst>
      <p:ext uri="{BB962C8B-B14F-4D97-AF65-F5344CB8AC3E}">
        <p14:creationId xmlns:p14="http://schemas.microsoft.com/office/powerpoint/2010/main" val="160989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2152" y="1540464"/>
            <a:ext cx="11351172" cy="4785395"/>
          </a:xfrm>
        </p:spPr>
        <p:txBody>
          <a:bodyPr>
            <a:noAutofit/>
          </a:bodyPr>
          <a:lstStyle/>
          <a:p>
            <a:r>
              <a:rPr lang="tr-TR" sz="4000" b="1" dirty="0"/>
              <a:t>Dirençli tüberküloz içinde </a:t>
            </a:r>
            <a:r>
              <a:rPr lang="tr-TR" sz="4000" b="1" dirty="0">
                <a:solidFill>
                  <a:srgbClr val="FF0000"/>
                </a:solidFill>
              </a:rPr>
              <a:t>çok ilaca dirençli </a:t>
            </a:r>
            <a:r>
              <a:rPr lang="tr-TR" sz="4000" b="1" dirty="0"/>
              <a:t>tüberküloz (ÇİD-TB) özel bir önem taşır. En önemli iki ilaç olan </a:t>
            </a:r>
            <a:r>
              <a:rPr lang="tr-TR" sz="4000" b="1" dirty="0" err="1"/>
              <a:t>izoniyazid</a:t>
            </a:r>
            <a:r>
              <a:rPr lang="tr-TR" sz="4000" b="1" dirty="0"/>
              <a:t> ve </a:t>
            </a:r>
            <a:r>
              <a:rPr lang="tr-TR" sz="4000" b="1" dirty="0" err="1"/>
              <a:t>rifampisine</a:t>
            </a:r>
            <a:r>
              <a:rPr lang="tr-TR" sz="4000" b="1" dirty="0"/>
              <a:t> direnç olması durumunda hastalık, ÇİD-TB olarak adlandırılır.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4000" b="1" dirty="0" smtClean="0"/>
              <a:t>Çok ilaca dirençli verem hastasına  4-8 değişik ilaçla, 2 yıla kadar süren bir tedavi uygulanır. Yan etkileri fazladır. İlaçların maliyeti çok daha yüksektir.</a:t>
            </a:r>
          </a:p>
          <a:p>
            <a:r>
              <a:rPr lang="tr-TR" sz="4000" b="1" dirty="0" smtClean="0"/>
              <a:t>Düzenli ilaç kullanan dirençli hastalarda tedavi büyük oranda başarı ile tamamlanır. </a:t>
            </a:r>
          </a:p>
          <a:p>
            <a:r>
              <a:rPr lang="tr-TR" sz="4000" b="1" dirty="0" smtClean="0"/>
              <a:t>Bu hastalarda düzensiz tedavilerde ölüm oranı yüksektir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68" y="1319349"/>
            <a:ext cx="9011617" cy="39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08" y="2203603"/>
            <a:ext cx="8126984" cy="24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 descr="metin içeren bir resim&#10;&#10;Yüksek güvenilirlikle oluşturulmuş açıklama">
            <a:extLst>
              <a:ext uri="{FF2B5EF4-FFF2-40B4-BE49-F238E27FC236}">
                <a16:creationId xmlns:a16="http://schemas.microsoft.com/office/drawing/2014/main" id="{1731BC8E-AFD6-4487-B80E-3372CD3D2A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59" y="501944"/>
            <a:ext cx="11585015" cy="59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esra\Desktop\213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908720"/>
            <a:ext cx="11724981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753210" y="6183574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Global </a:t>
            </a:r>
            <a:r>
              <a:rPr lang="tr-TR" dirty="0" err="1" smtClean="0"/>
              <a:t>tuberculosis</a:t>
            </a:r>
            <a:r>
              <a:rPr lang="tr-TR" dirty="0" smtClean="0"/>
              <a:t> </a:t>
            </a:r>
            <a:r>
              <a:rPr lang="tr-TR" dirty="0" err="1" smtClean="0"/>
              <a:t>report</a:t>
            </a:r>
            <a:r>
              <a:rPr lang="tr-TR" dirty="0" smtClean="0"/>
              <a:t> 2014 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248129" y="618357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ÇİD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60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ÇÖZÜM: </a:t>
            </a:r>
            <a:br>
              <a:rPr lang="tr-TR" b="1" dirty="0" smtClean="0"/>
            </a:br>
            <a:r>
              <a:rPr lang="tr-TR" b="1" dirty="0" smtClean="0"/>
              <a:t>DGT  /  </a:t>
            </a:r>
            <a:r>
              <a:rPr lang="tr-TR" b="1" dirty="0"/>
              <a:t>Doğrudan Gözetimli </a:t>
            </a:r>
            <a:r>
              <a:rPr lang="tr-TR" b="1" dirty="0" smtClean="0"/>
              <a:t>Tedavi</a:t>
            </a:r>
            <a:br>
              <a:rPr lang="tr-TR" b="1" dirty="0" smtClean="0"/>
            </a:br>
            <a:r>
              <a:rPr lang="tr-TR" sz="3600" b="1" dirty="0" smtClean="0">
                <a:solidFill>
                  <a:srgbClr val="0070C0"/>
                </a:solidFill>
              </a:rPr>
              <a:t>(DOT / </a:t>
            </a:r>
            <a:r>
              <a:rPr lang="tr-TR" sz="3600" dirty="0" err="1" smtClean="0">
                <a:solidFill>
                  <a:srgbClr val="0070C0"/>
                </a:solidFill>
              </a:rPr>
              <a:t>Directly</a:t>
            </a:r>
            <a:r>
              <a:rPr lang="tr-TR" sz="3600" dirty="0" smtClean="0">
                <a:solidFill>
                  <a:srgbClr val="0070C0"/>
                </a:solidFill>
              </a:rPr>
              <a:t> </a:t>
            </a:r>
            <a:r>
              <a:rPr lang="tr-TR" sz="3600" dirty="0" err="1">
                <a:solidFill>
                  <a:srgbClr val="0070C0"/>
                </a:solidFill>
              </a:rPr>
              <a:t>Observed</a:t>
            </a:r>
            <a:r>
              <a:rPr lang="tr-TR" sz="3600" dirty="0">
                <a:solidFill>
                  <a:srgbClr val="0070C0"/>
                </a:solidFill>
              </a:rPr>
              <a:t> </a:t>
            </a:r>
            <a:r>
              <a:rPr lang="tr-TR" sz="3600" dirty="0" err="1" smtClean="0">
                <a:solidFill>
                  <a:srgbClr val="0070C0"/>
                </a:solidFill>
              </a:rPr>
              <a:t>Therapy</a:t>
            </a:r>
            <a:r>
              <a:rPr lang="tr-TR" sz="3600" dirty="0" smtClean="0">
                <a:solidFill>
                  <a:srgbClr val="0070C0"/>
                </a:solidFill>
              </a:rPr>
              <a:t>)</a:t>
            </a:r>
            <a:r>
              <a:rPr lang="tr-TR" sz="3600" b="1" dirty="0">
                <a:solidFill>
                  <a:srgbClr val="0070C0"/>
                </a:solidFill>
              </a:rPr>
              <a:t/>
            </a:r>
            <a:br>
              <a:rPr lang="tr-TR" sz="3600" b="1" dirty="0">
                <a:solidFill>
                  <a:srgbClr val="0070C0"/>
                </a:solidFill>
              </a:rPr>
            </a:br>
            <a:endParaRPr lang="tr-TR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7" descr="figur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80" y="1971544"/>
            <a:ext cx="6814240" cy="44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78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/>
              <a:t>İyi hekim</a:t>
            </a:r>
          </a:p>
          <a:p>
            <a:pPr marL="0" indent="0" algn="ctr">
              <a:buNone/>
            </a:pPr>
            <a:r>
              <a:rPr lang="tr-TR" sz="6000" dirty="0" smtClean="0"/>
              <a:t>mümkün olduğu kadar </a:t>
            </a:r>
          </a:p>
          <a:p>
            <a:pPr marL="0" indent="0" algn="ctr">
              <a:buNone/>
            </a:pPr>
            <a:r>
              <a:rPr lang="tr-TR" sz="6000" dirty="0" smtClean="0"/>
              <a:t>az ilaç kullanandır.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3331070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6000" dirty="0" smtClean="0"/>
              <a:t>Önemli olan </a:t>
            </a:r>
          </a:p>
          <a:p>
            <a:pPr marL="0" indent="0" algn="ctr">
              <a:buNone/>
            </a:pPr>
            <a:r>
              <a:rPr lang="tr-TR" sz="6000" dirty="0" smtClean="0"/>
              <a:t>reçete yazıp </a:t>
            </a:r>
          </a:p>
          <a:p>
            <a:pPr marL="0" indent="0" algn="ctr">
              <a:buNone/>
            </a:pPr>
            <a:r>
              <a:rPr lang="tr-TR" sz="6000" dirty="0" smtClean="0"/>
              <a:t>hastaya vermek değil, </a:t>
            </a:r>
          </a:p>
          <a:p>
            <a:pPr marL="0" indent="0" algn="ctr">
              <a:buNone/>
            </a:pPr>
            <a:r>
              <a:rPr lang="tr-TR" sz="6000" dirty="0" smtClean="0"/>
              <a:t>onun ilacı uygun biçimde kullandığından emin olmaktır.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754758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 smtClean="0"/>
              <a:t>Teşekkür ederim</a:t>
            </a:r>
            <a:endParaRPr lang="tr-TR" sz="66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858294"/>
            <a:ext cx="5467350" cy="2286000"/>
          </a:xfrm>
        </p:spPr>
      </p:pic>
    </p:spTree>
    <p:extLst>
      <p:ext uri="{BB962C8B-B14F-4D97-AF65-F5344CB8AC3E}">
        <p14:creationId xmlns:p14="http://schemas.microsoft.com/office/powerpoint/2010/main" val="106757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19288" y="1196975"/>
          <a:ext cx="8507412" cy="407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Duvar sentez inhibitörleri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Protein sentez </a:t>
                      </a:r>
                      <a:r>
                        <a:rPr lang="tr-TR" sz="1800" dirty="0" err="1" smtClean="0"/>
                        <a:t>inhibitöleri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Nükleik</a:t>
                      </a:r>
                      <a:r>
                        <a:rPr lang="tr-TR" sz="1800" dirty="0" smtClean="0"/>
                        <a:t> asit met.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inhibitörleri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Bakteri enzimi inhibitörleri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6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Penisilinler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Aminoglikozidler</a:t>
                      </a:r>
                      <a:endParaRPr lang="tr-TR" sz="1800" dirty="0" smtClean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Florokinolonlar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Sülfonamidler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610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Sefalosporinler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Makrolidler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Rifampin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Trimetoprim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610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Vankomisin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Linezolid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Nitrofurantoin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610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Teikoplanin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Tetrasiklinler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610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Daptomisin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Klindamisin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Quinopristin</a:t>
                      </a:r>
                      <a:r>
                        <a:rPr lang="tr-TR" sz="1800" dirty="0" smtClean="0"/>
                        <a:t>-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Dalfopristin</a:t>
                      </a:r>
                      <a:endParaRPr lang="tr-TR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5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>
            <a:normAutofit/>
          </a:bodyPr>
          <a:lstStyle/>
          <a:p>
            <a:r>
              <a:rPr lang="tr-TR" sz="6000" dirty="0" smtClean="0"/>
              <a:t>Türkiye’de </a:t>
            </a:r>
          </a:p>
          <a:p>
            <a:pPr>
              <a:buNone/>
            </a:pPr>
            <a:r>
              <a:rPr lang="tr-TR" sz="6000" dirty="0" smtClean="0"/>
              <a:t>		  </a:t>
            </a:r>
            <a:r>
              <a:rPr lang="tr-TR" sz="6000" dirty="0" smtClean="0">
                <a:solidFill>
                  <a:srgbClr val="FF0000"/>
                </a:solidFill>
              </a:rPr>
              <a:t>36</a:t>
            </a:r>
            <a:r>
              <a:rPr lang="tr-TR" sz="6000" dirty="0" smtClean="0"/>
              <a:t> grup antibiyotik </a:t>
            </a:r>
            <a:r>
              <a:rPr lang="tr-TR" sz="3600" dirty="0" smtClean="0"/>
              <a:t>(jenerik ad)</a:t>
            </a:r>
          </a:p>
          <a:p>
            <a:pPr>
              <a:buNone/>
            </a:pPr>
            <a:r>
              <a:rPr lang="tr-TR" sz="6000" dirty="0" smtClean="0"/>
              <a:t>		</a:t>
            </a:r>
            <a:r>
              <a:rPr lang="tr-TR" sz="6000" dirty="0" smtClean="0">
                <a:solidFill>
                  <a:srgbClr val="FF0000"/>
                </a:solidFill>
              </a:rPr>
              <a:t>182</a:t>
            </a:r>
            <a:r>
              <a:rPr lang="tr-TR" sz="6000" dirty="0" smtClean="0"/>
              <a:t> ticari preparat satılmaktadır</a:t>
            </a:r>
            <a:endParaRPr lang="tr-T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Antibiyotikler olarak adlandırılan ilaçlar, bakteri nedenli hastalıklarda kullanılır.</a:t>
            </a:r>
          </a:p>
          <a:p>
            <a:pPr marL="0" indent="0">
              <a:buNone/>
            </a:pPr>
            <a:endParaRPr lang="tr-TR" sz="4000" dirty="0" smtClean="0"/>
          </a:p>
          <a:p>
            <a:r>
              <a:rPr lang="tr-TR" sz="4000" dirty="0" smtClean="0"/>
              <a:t>Bakteriler dışındaki etkenlere (virüs, parazit, mantar </a:t>
            </a:r>
            <a:r>
              <a:rPr lang="tr-TR" sz="4000" dirty="0" err="1" smtClean="0"/>
              <a:t>vb</a:t>
            </a:r>
            <a:r>
              <a:rPr lang="tr-TR" sz="4000" dirty="0" smtClean="0"/>
              <a:t>) etkili değillerdir.</a:t>
            </a:r>
          </a:p>
          <a:p>
            <a:pPr marL="0" indent="0">
              <a:buNone/>
            </a:pP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4381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</a:rPr>
              <a:t>Hiçbir ilaç masum değildir.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6298" y="2506662"/>
            <a:ext cx="11155680" cy="4351338"/>
          </a:xfrm>
        </p:spPr>
        <p:txBody>
          <a:bodyPr>
            <a:normAutofit/>
          </a:bodyPr>
          <a:lstStyle/>
          <a:p>
            <a:r>
              <a:rPr lang="tr-TR" sz="4800" dirty="0" smtClean="0"/>
              <a:t>Bütün ilaçlar vücuda yabancı kimyasallardır.</a:t>
            </a:r>
          </a:p>
          <a:p>
            <a:r>
              <a:rPr lang="tr-TR" sz="4800" dirty="0" smtClean="0"/>
              <a:t>İlaçla zehir arasındaki fark «</a:t>
            </a:r>
            <a:r>
              <a:rPr lang="tr-TR" sz="4800" dirty="0" err="1" smtClean="0"/>
              <a:t>doz»dur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1851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sz="6700" b="1" dirty="0" smtClean="0">
                <a:solidFill>
                  <a:srgbClr val="FF0000"/>
                </a:solidFill>
              </a:rPr>
              <a:t>Antibiyotikler de </a:t>
            </a:r>
            <a:r>
              <a:rPr lang="tr-TR" sz="6700" b="1" dirty="0" smtClean="0">
                <a:solidFill>
                  <a:srgbClr val="FF0000"/>
                </a:solidFill>
              </a:rPr>
              <a:t>masum </a:t>
            </a:r>
            <a:r>
              <a:rPr lang="tr-TR" sz="6700" b="1" dirty="0" smtClean="0">
                <a:solidFill>
                  <a:srgbClr val="FF0000"/>
                </a:solidFill>
              </a:rPr>
              <a:t>değildir. </a:t>
            </a:r>
            <a:r>
              <a:rPr lang="tr-TR" sz="5300" b="1" dirty="0" smtClean="0">
                <a:solidFill>
                  <a:srgbClr val="FF0000"/>
                </a:solidFill>
              </a:rPr>
              <a:t/>
            </a:r>
            <a:br>
              <a:rPr lang="tr-TR" sz="5300" b="1" dirty="0" smtClean="0">
                <a:solidFill>
                  <a:srgbClr val="FF0000"/>
                </a:solidFill>
              </a:rPr>
            </a:br>
            <a:endParaRPr lang="tr-TR" sz="53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sz="3600" dirty="0"/>
              <a:t>İ</a:t>
            </a:r>
            <a:r>
              <a:rPr lang="tr-TR" sz="3600" dirty="0" smtClean="0"/>
              <a:t>stenmeyen </a:t>
            </a:r>
            <a:r>
              <a:rPr lang="tr-TR" sz="3600" dirty="0"/>
              <a:t>yan etkileri vardır. </a:t>
            </a:r>
            <a:endParaRPr lang="tr-TR" sz="3600" dirty="0" smtClean="0"/>
          </a:p>
          <a:p>
            <a:r>
              <a:rPr lang="tr-TR" sz="3600" dirty="0" smtClean="0"/>
              <a:t>Ciddi alerjik </a:t>
            </a:r>
            <a:r>
              <a:rPr lang="tr-TR" sz="3600" dirty="0"/>
              <a:t>reaksiyonlara, karaciğer </a:t>
            </a:r>
            <a:r>
              <a:rPr lang="tr-TR" sz="3600" dirty="0" smtClean="0"/>
              <a:t>ve böbrek </a:t>
            </a:r>
            <a:r>
              <a:rPr lang="tr-TR" sz="3600" dirty="0" err="1" smtClean="0"/>
              <a:t>harabiyetine</a:t>
            </a:r>
            <a:r>
              <a:rPr lang="tr-TR" sz="3600" dirty="0" smtClean="0"/>
              <a:t> neden olabilir.</a:t>
            </a:r>
          </a:p>
          <a:p>
            <a:r>
              <a:rPr lang="tr-TR" sz="3600" dirty="0" smtClean="0"/>
              <a:t>Dizanteriyi </a:t>
            </a:r>
            <a:r>
              <a:rPr lang="tr-TR" sz="3600" dirty="0"/>
              <a:t>taklit edebilen kanlı ishal tablosu bile gelişebilir. </a:t>
            </a:r>
            <a:endParaRPr lang="tr-TR" sz="3600" dirty="0" smtClean="0"/>
          </a:p>
          <a:p>
            <a:r>
              <a:rPr lang="tr-TR" sz="3600" dirty="0" smtClean="0"/>
              <a:t>Etkisiz duruma gelebilirler (direnç gelişmesi)</a:t>
            </a:r>
          </a:p>
        </p:txBody>
      </p:sp>
    </p:spTree>
    <p:extLst>
      <p:ext uri="{BB962C8B-B14F-4D97-AF65-F5344CB8AC3E}">
        <p14:creationId xmlns:p14="http://schemas.microsoft.com/office/powerpoint/2010/main" val="3256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878</Words>
  <Application>Microsoft Office PowerPoint</Application>
  <PresentationFormat>Geniş ekran</PresentationFormat>
  <Paragraphs>112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FS Albert Pro</vt:lpstr>
      <vt:lpstr>Office Teması</vt:lpstr>
      <vt:lpstr>Antibiyotik Direnci</vt:lpstr>
      <vt:lpstr>Penisilinin öyküsü 1945 yılı Tıp ve Fizyoloji Nobel Ödülü</vt:lpstr>
      <vt:lpstr>PowerPoint Sunusu</vt:lpstr>
      <vt:lpstr>PowerPoint Sunusu</vt:lpstr>
      <vt:lpstr>PowerPoint Sunusu</vt:lpstr>
      <vt:lpstr>PowerPoint Sunusu</vt:lpstr>
      <vt:lpstr>PowerPoint Sunusu</vt:lpstr>
      <vt:lpstr>Hiçbir ilaç masum değildir.</vt:lpstr>
      <vt:lpstr> Antibiyotikler de masum değildir.  </vt:lpstr>
      <vt:lpstr>PowerPoint Sunusu</vt:lpstr>
      <vt:lpstr>Akılcı ilaç kullanımı (Rational drug use)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Antibiyotik Direncinin  Toplum Sağlığına Etkileri </vt:lpstr>
      <vt:lpstr>PowerPoint Sunusu</vt:lpstr>
      <vt:lpstr>PowerPoint Sunusu</vt:lpstr>
      <vt:lpstr>PowerPoint Sunusu</vt:lpstr>
      <vt:lpstr>PowerPoint Sunusu</vt:lpstr>
      <vt:lpstr> Antibiyotiklerle İlgili  Bilinmesi Gereken Önemli Hususlar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İlaca Dirençli Verem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ÇÖZÜM:  DGT  /  Doğrudan Gözetimli Tedavi (DOT / Directly Observed Therapy) </vt:lpstr>
      <vt:lpstr>PowerPoint Sunusu</vt:lpstr>
      <vt:lpstr>PowerPoint Sunusu</vt:lpstr>
      <vt:lpstr>Teşekkür ederim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Antibiyotik Direnci</dc:title>
  <dc:creator>ronaldinho424</dc:creator>
  <cp:lastModifiedBy>ronaldinho424</cp:lastModifiedBy>
  <cp:revision>50</cp:revision>
  <dcterms:created xsi:type="dcterms:W3CDTF">2019-12-01T14:02:46Z</dcterms:created>
  <dcterms:modified xsi:type="dcterms:W3CDTF">2019-12-06T06:59:51Z</dcterms:modified>
</cp:coreProperties>
</file>